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73b87395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73b87395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73b87395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73b87395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73b87395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73b87395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773b873956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773b873956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73b873956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73b873956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73b873956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73b873956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4294967295" type="ctrTitle"/>
          </p:nvPr>
        </p:nvSpPr>
        <p:spPr>
          <a:xfrm>
            <a:off x="459000" y="1537350"/>
            <a:ext cx="8226000" cy="2068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  <a:latin typeface="Montserrat"/>
                <a:ea typeface="Montserrat"/>
                <a:cs typeface="Montserrat"/>
                <a:sym typeface="Montserrat"/>
              </a:rPr>
              <a:t>Decimals and measures</a:t>
            </a:r>
            <a:endParaRPr b="1">
              <a:solidFill>
                <a:srgbClr val="4B324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Use, read and write standard units of length, mass and volume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Independent Task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1</a:t>
            </a:r>
            <a:endParaRPr/>
          </a:p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5"/>
          <p:cNvSpPr txBox="1"/>
          <p:nvPr/>
        </p:nvSpPr>
        <p:spPr>
          <a:xfrm>
            <a:off x="466950" y="969275"/>
            <a:ext cx="6034800" cy="6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Match the object to its approximate mass, capacity or length. </a:t>
            </a:r>
            <a:endParaRPr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5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2246350" y="3728500"/>
            <a:ext cx="1372500" cy="5235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350 ml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4245325" y="3728500"/>
            <a:ext cx="1372500" cy="5235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350 km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9998" y="52388"/>
            <a:ext cx="1963026" cy="250577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5"/>
          <p:cNvSpPr txBox="1"/>
          <p:nvPr/>
        </p:nvSpPr>
        <p:spPr>
          <a:xfrm>
            <a:off x="123625" y="2099488"/>
            <a:ext cx="1620000" cy="10080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The capacity of a mug.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2122600" y="2099488"/>
            <a:ext cx="1620000" cy="10080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The distance from Manchester to Glasgow.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4121575" y="2099488"/>
            <a:ext cx="1620000" cy="1008000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The height of a male giraffe.</a:t>
            </a:r>
            <a:endParaRPr sz="16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6120538" y="2099488"/>
            <a:ext cx="1620000" cy="100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rPr>
              <a:t>The mass of a blue whale.</a:t>
            </a:r>
            <a:endParaRPr sz="1600">
              <a:solidFill>
                <a:schemeClr val="accent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247375" y="3728500"/>
            <a:ext cx="1372500" cy="5235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6 </a:t>
            </a: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m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6244300" y="3689875"/>
            <a:ext cx="1372500" cy="523500"/>
          </a:xfrm>
          <a:prstGeom prst="rect">
            <a:avLst/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180,000 kg</a:t>
            </a:r>
            <a:endParaRPr sz="160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2</a:t>
            </a:r>
            <a:endParaRPr/>
          </a:p>
        </p:txBody>
      </p:sp>
      <p:sp>
        <p:nvSpPr>
          <p:cNvPr id="104" name="Google Shape;104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5" name="Google Shape;10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39775" y="152400"/>
            <a:ext cx="4754403" cy="4838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/>
        </p:nvSpPr>
        <p:spPr>
          <a:xfrm>
            <a:off x="396200" y="1099725"/>
            <a:ext cx="3128400" cy="11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value does each arrow represent on this scale?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7" name="Google Shape;107;p16"/>
          <p:cNvCxnSpPr/>
          <p:nvPr/>
        </p:nvCxnSpPr>
        <p:spPr>
          <a:xfrm flipH="1">
            <a:off x="7739900" y="1542350"/>
            <a:ext cx="990600" cy="3609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08" name="Google Shape;108;p16"/>
          <p:cNvSpPr txBox="1"/>
          <p:nvPr/>
        </p:nvSpPr>
        <p:spPr>
          <a:xfrm>
            <a:off x="8709350" y="1216875"/>
            <a:ext cx="3324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09" name="Google Shape;109;p16"/>
          <p:cNvCxnSpPr/>
          <p:nvPr/>
        </p:nvCxnSpPr>
        <p:spPr>
          <a:xfrm flipH="1">
            <a:off x="7029100" y="410350"/>
            <a:ext cx="519900" cy="619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0" name="Google Shape;110;p16"/>
          <p:cNvSpPr txBox="1"/>
          <p:nvPr/>
        </p:nvSpPr>
        <p:spPr>
          <a:xfrm>
            <a:off x="7460925" y="63650"/>
            <a:ext cx="3324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11" name="Google Shape;111;p16"/>
          <p:cNvCxnSpPr/>
          <p:nvPr/>
        </p:nvCxnSpPr>
        <p:spPr>
          <a:xfrm flipH="1" rot="10800000">
            <a:off x="4243850" y="3849600"/>
            <a:ext cx="504300" cy="5043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16"/>
          <p:cNvSpPr txBox="1"/>
          <p:nvPr/>
        </p:nvSpPr>
        <p:spPr>
          <a:xfrm>
            <a:off x="3955575" y="4129150"/>
            <a:ext cx="332400" cy="2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sz="20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3</a:t>
            </a:r>
            <a:endParaRPr/>
          </a:p>
        </p:txBody>
      </p:sp>
      <p:sp>
        <p:nvSpPr>
          <p:cNvPr id="118" name="Google Shape;118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9" name="Google Shape;11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1075" y="152400"/>
            <a:ext cx="1258694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7"/>
          <p:cNvSpPr txBox="1"/>
          <p:nvPr/>
        </p:nvSpPr>
        <p:spPr>
          <a:xfrm>
            <a:off x="458975" y="1139050"/>
            <a:ext cx="580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What value does the arrow indicate if the co</a:t>
            </a:r>
            <a:r>
              <a:rPr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ntainer has a capacity of: 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AutoNum type="alphaLcParenR"/>
            </a:pPr>
            <a:r>
              <a:rPr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1 litre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AutoNum type="alphaLcParenR"/>
            </a:pPr>
            <a:r>
              <a:rPr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5 litres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AutoNum type="alphaLcParenR"/>
            </a:pPr>
            <a:r>
              <a:rPr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20 ml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Montserrat"/>
              <a:buAutoNum type="alphaLcParenR"/>
            </a:pPr>
            <a:r>
              <a:rPr lang="en-GB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Half a litre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21" name="Google Shape;121;p17"/>
          <p:cNvCxnSpPr/>
          <p:nvPr/>
        </p:nvCxnSpPr>
        <p:spPr>
          <a:xfrm>
            <a:off x="6261350" y="2122500"/>
            <a:ext cx="1096500" cy="0"/>
          </a:xfrm>
          <a:prstGeom prst="straightConnector1">
            <a:avLst/>
          </a:prstGeom>
          <a:noFill/>
          <a:ln cap="flat" cmpd="sng" w="28575">
            <a:solidFill>
              <a:schemeClr val="accent5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4</a:t>
            </a:r>
            <a:endParaRPr/>
          </a:p>
        </p:txBody>
      </p:sp>
      <p:sp>
        <p:nvSpPr>
          <p:cNvPr id="127" name="Google Shape;12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8" name="Google Shape;12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9500" y="1185138"/>
            <a:ext cx="3019425" cy="29432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8"/>
          <p:cNvSpPr txBox="1"/>
          <p:nvPr/>
        </p:nvSpPr>
        <p:spPr>
          <a:xfrm>
            <a:off x="458975" y="1128375"/>
            <a:ext cx="4189200" cy="324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What temperature is shown if: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 = 0°C and b = 16°C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-13°C and b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-5°C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-5°C and b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35°C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-8°C and b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= </a:t>
            </a:r>
            <a:r>
              <a:rPr lang="en-GB" sz="200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72°C?</a:t>
            </a:r>
            <a:endParaRPr sz="20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631675" y="2964400"/>
            <a:ext cx="3963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7319350" y="3003600"/>
            <a:ext cx="396300" cy="3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16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 txBox="1"/>
          <p:nvPr>
            <p:ph idx="1" type="subTitle"/>
          </p:nvPr>
        </p:nvSpPr>
        <p:spPr>
          <a:xfrm>
            <a:off x="458975" y="44502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Question 5</a:t>
            </a:r>
            <a:endParaRPr/>
          </a:p>
        </p:txBody>
      </p:sp>
      <p:sp>
        <p:nvSpPr>
          <p:cNvPr id="137" name="Google Shape;13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8" name="Google Shape;138;p19"/>
          <p:cNvSpPr txBox="1"/>
          <p:nvPr/>
        </p:nvSpPr>
        <p:spPr>
          <a:xfrm>
            <a:off x="5787300" y="4187325"/>
            <a:ext cx="2462100" cy="7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</a:rPr>
              <a:t>‘Contains material developed by the Standards and Testing Agency</a:t>
            </a:r>
            <a:endParaRPr sz="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</a:rPr>
              <a:t>for 2001 national curriculum assessments and licensed under Open</a:t>
            </a:r>
            <a:endParaRPr sz="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</a:rPr>
              <a:t>Government Licence v3.0’</a:t>
            </a:r>
            <a:endParaRPr sz="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</a:rPr>
              <a:t>View the Open Government Licence here:</a:t>
            </a:r>
            <a:endParaRPr sz="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</a:rPr>
              <a:t>http://www.nationalarchives.gov.uk/doc/open-government-</a:t>
            </a:r>
            <a:endParaRPr sz="600">
              <a:solidFill>
                <a:srgbClr val="99999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">
                <a:solidFill>
                  <a:srgbClr val="999999"/>
                </a:solidFill>
              </a:rPr>
              <a:t>licence/version/3/</a:t>
            </a:r>
            <a:endParaRPr sz="600">
              <a:solidFill>
                <a:srgbClr val="999999"/>
              </a:solidFill>
            </a:endParaRPr>
          </a:p>
        </p:txBody>
      </p:sp>
      <p:sp>
        <p:nvSpPr>
          <p:cNvPr id="139" name="Google Shape;139;p19"/>
          <p:cNvSpPr txBox="1"/>
          <p:nvPr/>
        </p:nvSpPr>
        <p:spPr>
          <a:xfrm>
            <a:off x="445725" y="1018800"/>
            <a:ext cx="7987500" cy="9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On this scale, the arrow shows the weight of the pineapple.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Montserrat"/>
              <a:buAutoNum type="alphaLcParenR"/>
            </a:pPr>
            <a:r>
              <a:rPr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What is the mass of the pineapple?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3550" y="2009550"/>
            <a:ext cx="3330600" cy="173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496" y="2961325"/>
            <a:ext cx="3213468" cy="1095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4499675" y="2242775"/>
            <a:ext cx="4358100" cy="42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b) Here is a different scale. Mark with an arrow the mass of the same pineapple. </a:t>
            </a:r>
            <a:endParaRPr sz="1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11922" y="3379472"/>
            <a:ext cx="1546675" cy="1546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