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K7dI55EoNXkyUo4y83Q0Ddqf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be9dabd16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be9dabd1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691856a1_0_3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8d691856a1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691856a1_0_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8d691856a1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691856a1_0_2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8d691856a1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e9dabd16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8be9dabd1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d691856a1_0_5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8d691856a1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691856a1_0_4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8d691856a1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c352c613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8c352c613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PRINT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idx="4294967295" type="subTitle"/>
          </p:nvPr>
        </p:nvSpPr>
        <p:spPr>
          <a:xfrm>
            <a:off x="353467" y="5756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>
                <a:solidFill>
                  <a:schemeClr val="dk2"/>
                </a:solidFill>
              </a:rPr>
              <a:t>Mathematics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3" name="Google Shape;83;p1"/>
          <p:cNvSpPr txBox="1"/>
          <p:nvPr>
            <p:ph idx="4294967295" type="subTitle"/>
          </p:nvPr>
        </p:nvSpPr>
        <p:spPr>
          <a:xfrm>
            <a:off x="353467" y="54037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53468" y="2988450"/>
            <a:ext cx="9876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Angles inside a shape</a:t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e9dabd16_0_1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g8be9dabd16_0_136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recognise angles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8be9dabd16_0_136"/>
          <p:cNvSpPr txBox="1"/>
          <p:nvPr/>
        </p:nvSpPr>
        <p:spPr>
          <a:xfrm>
            <a:off x="485175" y="1108000"/>
            <a:ext cx="115122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right angles?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acute angles?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obtuse angles?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g8be9dabd16_0_136"/>
          <p:cNvPicPr preferRelativeResize="0"/>
          <p:nvPr/>
        </p:nvPicPr>
        <p:blipFill rotWithShape="1">
          <a:blip r:embed="rId3">
            <a:alphaModFix/>
          </a:blip>
          <a:srcRect b="49092" l="0" r="36008" t="8438"/>
          <a:stretch/>
        </p:blipFill>
        <p:spPr>
          <a:xfrm>
            <a:off x="728700" y="3105150"/>
            <a:ext cx="7762149" cy="3056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8be9dabd16_0_136"/>
          <p:cNvCxnSpPr/>
          <p:nvPr/>
        </p:nvCxnSpPr>
        <p:spPr>
          <a:xfrm>
            <a:off x="5191125" y="3652850"/>
            <a:ext cx="814500" cy="8001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g8be9dabd16_0_136"/>
          <p:cNvCxnSpPr/>
          <p:nvPr/>
        </p:nvCxnSpPr>
        <p:spPr>
          <a:xfrm flipH="1" rot="10800000">
            <a:off x="5238750" y="3257450"/>
            <a:ext cx="342900" cy="3954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g8be9dabd16_0_136"/>
          <p:cNvCxnSpPr/>
          <p:nvPr/>
        </p:nvCxnSpPr>
        <p:spPr>
          <a:xfrm>
            <a:off x="5572125" y="3247925"/>
            <a:ext cx="814500" cy="8001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g8be9dabd16_0_136"/>
          <p:cNvCxnSpPr/>
          <p:nvPr/>
        </p:nvCxnSpPr>
        <p:spPr>
          <a:xfrm flipH="1" rot="10800000">
            <a:off x="5996100" y="4043375"/>
            <a:ext cx="342900" cy="3954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g8be9dabd16_0_136"/>
          <p:cNvCxnSpPr/>
          <p:nvPr/>
        </p:nvCxnSpPr>
        <p:spPr>
          <a:xfrm flipH="1" rot="10800000">
            <a:off x="1967025" y="4052825"/>
            <a:ext cx="419100" cy="7860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g8be9dabd16_0_136"/>
          <p:cNvCxnSpPr/>
          <p:nvPr/>
        </p:nvCxnSpPr>
        <p:spPr>
          <a:xfrm rot="10800000">
            <a:off x="2376425" y="4076600"/>
            <a:ext cx="809700" cy="357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g8be9dabd16_0_136"/>
          <p:cNvCxnSpPr/>
          <p:nvPr/>
        </p:nvCxnSpPr>
        <p:spPr>
          <a:xfrm flipH="1" rot="10800000">
            <a:off x="2767075" y="4419613"/>
            <a:ext cx="419100" cy="7860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g8be9dabd16_0_136"/>
          <p:cNvCxnSpPr/>
          <p:nvPr/>
        </p:nvCxnSpPr>
        <p:spPr>
          <a:xfrm rot="10800000">
            <a:off x="1966900" y="4805488"/>
            <a:ext cx="809700" cy="357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g8be9dabd16_0_136"/>
          <p:cNvCxnSpPr/>
          <p:nvPr/>
        </p:nvCxnSpPr>
        <p:spPr>
          <a:xfrm flipH="1" rot="10800000">
            <a:off x="3981450" y="4419525"/>
            <a:ext cx="416700" cy="12288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g8be9dabd16_0_136"/>
          <p:cNvCxnSpPr/>
          <p:nvPr/>
        </p:nvCxnSpPr>
        <p:spPr>
          <a:xfrm rot="10800000">
            <a:off x="4390875" y="4448025"/>
            <a:ext cx="1200300" cy="4002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g8be9dabd16_0_136"/>
          <p:cNvCxnSpPr/>
          <p:nvPr/>
        </p:nvCxnSpPr>
        <p:spPr>
          <a:xfrm flipH="1">
            <a:off x="3990975" y="4838700"/>
            <a:ext cx="1600200" cy="8097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g8be9dabd16_0_136"/>
          <p:cNvSpPr/>
          <p:nvPr/>
        </p:nvSpPr>
        <p:spPr>
          <a:xfrm>
            <a:off x="1556025" y="3206175"/>
            <a:ext cx="419100" cy="4467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g8be9dabd16_0_136"/>
          <p:cNvCxnSpPr/>
          <p:nvPr/>
        </p:nvCxnSpPr>
        <p:spPr>
          <a:xfrm rot="10800000">
            <a:off x="7187325" y="4040975"/>
            <a:ext cx="1200300" cy="4002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g8be9dabd16_0_136"/>
          <p:cNvCxnSpPr/>
          <p:nvPr/>
        </p:nvCxnSpPr>
        <p:spPr>
          <a:xfrm flipH="1" rot="10800000">
            <a:off x="5998675" y="4033625"/>
            <a:ext cx="1216500" cy="7890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g8be9dabd16_0_136"/>
          <p:cNvCxnSpPr/>
          <p:nvPr/>
        </p:nvCxnSpPr>
        <p:spPr>
          <a:xfrm flipH="1" rot="10800000">
            <a:off x="6015200" y="4448275"/>
            <a:ext cx="2395500" cy="4074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8d691856a1_0_370"/>
          <p:cNvPicPr preferRelativeResize="0"/>
          <p:nvPr/>
        </p:nvPicPr>
        <p:blipFill rotWithShape="1">
          <a:blip r:embed="rId3">
            <a:alphaModFix/>
          </a:blip>
          <a:srcRect b="72360" l="0" r="68670" t="424"/>
          <a:stretch/>
        </p:blipFill>
        <p:spPr>
          <a:xfrm>
            <a:off x="711223" y="1930745"/>
            <a:ext cx="7815822" cy="433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8d691856a1_0_370"/>
          <p:cNvSpPr txBox="1"/>
          <p:nvPr/>
        </p:nvSpPr>
        <p:spPr>
          <a:xfrm>
            <a:off x="612075" y="1121550"/>
            <a:ext cx="10140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triangle has a right angle”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8d691856a1_0_370"/>
          <p:cNvSpPr/>
          <p:nvPr/>
        </p:nvSpPr>
        <p:spPr>
          <a:xfrm>
            <a:off x="398400" y="2650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angle statements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8d691856a1_0_370"/>
          <p:cNvSpPr txBox="1"/>
          <p:nvPr>
            <p:ph idx="12" type="sldNum"/>
          </p:nvPr>
        </p:nvSpPr>
        <p:spPr>
          <a:xfrm>
            <a:off x="612086" y="6353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g8d691856a1_0_370"/>
          <p:cNvSpPr/>
          <p:nvPr/>
        </p:nvSpPr>
        <p:spPr>
          <a:xfrm>
            <a:off x="8634600" y="1618424"/>
            <a:ext cx="23301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8d691856a1_0_370"/>
          <p:cNvSpPr/>
          <p:nvPr/>
        </p:nvSpPr>
        <p:spPr>
          <a:xfrm>
            <a:off x="8512500" y="3214356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8d691856a1_0_370"/>
          <p:cNvSpPr/>
          <p:nvPr/>
        </p:nvSpPr>
        <p:spPr>
          <a:xfrm>
            <a:off x="8512500" y="4810287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8d691856a1_0_370"/>
          <p:cNvSpPr txBox="1"/>
          <p:nvPr/>
        </p:nvSpPr>
        <p:spPr>
          <a:xfrm>
            <a:off x="8486400" y="1838707"/>
            <a:ext cx="2713800" cy="4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691856a1_0_270"/>
          <p:cNvSpPr txBox="1"/>
          <p:nvPr/>
        </p:nvSpPr>
        <p:spPr>
          <a:xfrm>
            <a:off x="612075" y="1121550"/>
            <a:ext cx="10140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square has 4 right angles”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8d691856a1_0_270"/>
          <p:cNvSpPr/>
          <p:nvPr/>
        </p:nvSpPr>
        <p:spPr>
          <a:xfrm>
            <a:off x="398400" y="2650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angle statements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8d691856a1_0_270"/>
          <p:cNvSpPr txBox="1"/>
          <p:nvPr>
            <p:ph idx="12" type="sldNum"/>
          </p:nvPr>
        </p:nvSpPr>
        <p:spPr>
          <a:xfrm>
            <a:off x="612086" y="6353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27" name="Google Shape;127;g8d691856a1_0_270"/>
          <p:cNvPicPr preferRelativeResize="0"/>
          <p:nvPr/>
        </p:nvPicPr>
        <p:blipFill rotWithShape="1">
          <a:blip r:embed="rId3">
            <a:alphaModFix/>
          </a:blip>
          <a:srcRect b="72360" l="0" r="68670" t="424"/>
          <a:stretch/>
        </p:blipFill>
        <p:spPr>
          <a:xfrm>
            <a:off x="711223" y="1930745"/>
            <a:ext cx="7815822" cy="433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8d691856a1_0_270"/>
          <p:cNvSpPr/>
          <p:nvPr/>
        </p:nvSpPr>
        <p:spPr>
          <a:xfrm>
            <a:off x="8634600" y="1618424"/>
            <a:ext cx="23301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8d691856a1_0_270"/>
          <p:cNvSpPr/>
          <p:nvPr/>
        </p:nvSpPr>
        <p:spPr>
          <a:xfrm>
            <a:off x="8512500" y="3214356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8d691856a1_0_270"/>
          <p:cNvSpPr/>
          <p:nvPr/>
        </p:nvSpPr>
        <p:spPr>
          <a:xfrm>
            <a:off x="8512500" y="4810287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d691856a1_0_270"/>
          <p:cNvSpPr txBox="1"/>
          <p:nvPr/>
        </p:nvSpPr>
        <p:spPr>
          <a:xfrm>
            <a:off x="8486400" y="1838707"/>
            <a:ext cx="2713800" cy="4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691856a1_0_283"/>
          <p:cNvSpPr txBox="1"/>
          <p:nvPr/>
        </p:nvSpPr>
        <p:spPr>
          <a:xfrm>
            <a:off x="612075" y="1121550"/>
            <a:ext cx="10140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triangle has 3 acute angles”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g8d691856a1_0_283"/>
          <p:cNvSpPr/>
          <p:nvPr/>
        </p:nvSpPr>
        <p:spPr>
          <a:xfrm>
            <a:off x="398400" y="2650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angle statements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8d691856a1_0_283"/>
          <p:cNvSpPr txBox="1"/>
          <p:nvPr>
            <p:ph idx="12" type="sldNum"/>
          </p:nvPr>
        </p:nvSpPr>
        <p:spPr>
          <a:xfrm>
            <a:off x="612086" y="6353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39" name="Google Shape;139;g8d691856a1_0_283"/>
          <p:cNvPicPr preferRelativeResize="0"/>
          <p:nvPr/>
        </p:nvPicPr>
        <p:blipFill rotWithShape="1">
          <a:blip r:embed="rId3">
            <a:alphaModFix/>
          </a:blip>
          <a:srcRect b="72360" l="0" r="68670" t="424"/>
          <a:stretch/>
        </p:blipFill>
        <p:spPr>
          <a:xfrm>
            <a:off x="711223" y="1930745"/>
            <a:ext cx="7815822" cy="433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8d691856a1_0_283"/>
          <p:cNvSpPr/>
          <p:nvPr/>
        </p:nvSpPr>
        <p:spPr>
          <a:xfrm>
            <a:off x="8634600" y="1618424"/>
            <a:ext cx="23301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8d691856a1_0_283"/>
          <p:cNvSpPr/>
          <p:nvPr/>
        </p:nvSpPr>
        <p:spPr>
          <a:xfrm>
            <a:off x="8512500" y="3214356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8d691856a1_0_283"/>
          <p:cNvSpPr/>
          <p:nvPr/>
        </p:nvSpPr>
        <p:spPr>
          <a:xfrm>
            <a:off x="8512500" y="4810287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8d691856a1_0_283"/>
          <p:cNvSpPr txBox="1"/>
          <p:nvPr/>
        </p:nvSpPr>
        <p:spPr>
          <a:xfrm>
            <a:off x="8486400" y="1838707"/>
            <a:ext cx="2713800" cy="4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e9dabd16_0_152"/>
          <p:cNvSpPr txBox="1"/>
          <p:nvPr>
            <p:ph idx="12" type="sldNum"/>
          </p:nvPr>
        </p:nvSpPr>
        <p:spPr>
          <a:xfrm>
            <a:off x="612086" y="6353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g8be9dabd16_0_152"/>
          <p:cNvSpPr/>
          <p:nvPr/>
        </p:nvSpPr>
        <p:spPr>
          <a:xfrm>
            <a:off x="398400" y="2650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angle statements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8be9dabd16_0_152"/>
          <p:cNvSpPr txBox="1"/>
          <p:nvPr/>
        </p:nvSpPr>
        <p:spPr>
          <a:xfrm>
            <a:off x="612075" y="1121550"/>
            <a:ext cx="8121900" cy="4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“___ is ___ because ___”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quadrilateral has 4 right angles”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quadrilateral has 3 acute angles”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quadrilateral has 2 obtuse angles”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 five sides shape has no acute angles”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g8be9dabd16_0_152"/>
          <p:cNvSpPr/>
          <p:nvPr/>
        </p:nvSpPr>
        <p:spPr>
          <a:xfrm>
            <a:off x="8634600" y="1618424"/>
            <a:ext cx="23301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8be9dabd16_0_152"/>
          <p:cNvSpPr/>
          <p:nvPr/>
        </p:nvSpPr>
        <p:spPr>
          <a:xfrm>
            <a:off x="8512500" y="3214356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8be9dabd16_0_152"/>
          <p:cNvSpPr/>
          <p:nvPr/>
        </p:nvSpPr>
        <p:spPr>
          <a:xfrm>
            <a:off x="8512500" y="4810287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8be9dabd16_0_152"/>
          <p:cNvSpPr txBox="1"/>
          <p:nvPr/>
        </p:nvSpPr>
        <p:spPr>
          <a:xfrm>
            <a:off x="8486400" y="1838707"/>
            <a:ext cx="2713800" cy="4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d691856a1_0_529"/>
          <p:cNvSpPr txBox="1"/>
          <p:nvPr>
            <p:ph idx="12" type="sldNum"/>
          </p:nvPr>
        </p:nvSpPr>
        <p:spPr>
          <a:xfrm>
            <a:off x="612086" y="6353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g8d691856a1_0_529"/>
          <p:cNvSpPr/>
          <p:nvPr/>
        </p:nvSpPr>
        <p:spPr>
          <a:xfrm>
            <a:off x="398400" y="2650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angle statements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8d691856a1_0_529"/>
          <p:cNvSpPr txBox="1"/>
          <p:nvPr/>
        </p:nvSpPr>
        <p:spPr>
          <a:xfrm>
            <a:off x="511125" y="780150"/>
            <a:ext cx="10890300" cy="4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names of these shapes?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know about their angles?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g8d691856a1_0_529"/>
          <p:cNvSpPr/>
          <p:nvPr/>
        </p:nvSpPr>
        <p:spPr>
          <a:xfrm>
            <a:off x="213650" y="3290175"/>
            <a:ext cx="1785900" cy="13173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8d691856a1_0_529"/>
          <p:cNvSpPr/>
          <p:nvPr/>
        </p:nvSpPr>
        <p:spPr>
          <a:xfrm>
            <a:off x="9573750" y="3442575"/>
            <a:ext cx="1189800" cy="1317300"/>
          </a:xfrm>
          <a:prstGeom prst="diamond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8d691856a1_0_529"/>
          <p:cNvSpPr/>
          <p:nvPr/>
        </p:nvSpPr>
        <p:spPr>
          <a:xfrm rot="5400000">
            <a:off x="6385497" y="3123300"/>
            <a:ext cx="1962300" cy="11640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8d691856a1_0_529"/>
          <p:cNvSpPr/>
          <p:nvPr/>
        </p:nvSpPr>
        <p:spPr>
          <a:xfrm>
            <a:off x="8119350" y="3167475"/>
            <a:ext cx="1401600" cy="14400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8d691856a1_0_529"/>
          <p:cNvSpPr/>
          <p:nvPr/>
        </p:nvSpPr>
        <p:spPr>
          <a:xfrm>
            <a:off x="1999552" y="3290175"/>
            <a:ext cx="1572900" cy="1317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8d691856a1_0_529"/>
          <p:cNvSpPr/>
          <p:nvPr/>
        </p:nvSpPr>
        <p:spPr>
          <a:xfrm>
            <a:off x="5308950" y="3290175"/>
            <a:ext cx="1255938" cy="1317300"/>
          </a:xfrm>
          <a:prstGeom prst="flowChartManualInput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8d691856a1_0_529"/>
          <p:cNvSpPr/>
          <p:nvPr/>
        </p:nvSpPr>
        <p:spPr>
          <a:xfrm rot="-5400000">
            <a:off x="3720688" y="3229975"/>
            <a:ext cx="1440000" cy="1437700"/>
          </a:xfrm>
          <a:prstGeom prst="flowChartPunchedCard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691856a1_0_491"/>
          <p:cNvSpPr txBox="1"/>
          <p:nvPr>
            <p:ph idx="12" type="sldNum"/>
          </p:nvPr>
        </p:nvSpPr>
        <p:spPr>
          <a:xfrm>
            <a:off x="612086" y="6353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g8d691856a1_0_491"/>
          <p:cNvSpPr/>
          <p:nvPr/>
        </p:nvSpPr>
        <p:spPr>
          <a:xfrm>
            <a:off x="398400" y="2650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8d691856a1_0_491"/>
          <p:cNvSpPr txBox="1"/>
          <p:nvPr/>
        </p:nvSpPr>
        <p:spPr>
          <a:xfrm>
            <a:off x="511125" y="780150"/>
            <a:ext cx="9271800" cy="4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your own statements about these shapes then decide whether the are true always, sometimes or never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8d691856a1_0_491"/>
          <p:cNvSpPr/>
          <p:nvPr/>
        </p:nvSpPr>
        <p:spPr>
          <a:xfrm>
            <a:off x="511125" y="4129300"/>
            <a:ext cx="2214300" cy="17403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8d691856a1_0_491"/>
          <p:cNvSpPr/>
          <p:nvPr/>
        </p:nvSpPr>
        <p:spPr>
          <a:xfrm>
            <a:off x="2957550" y="2724150"/>
            <a:ext cx="1189800" cy="1317300"/>
          </a:xfrm>
          <a:prstGeom prst="diamond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8d691856a1_0_491"/>
          <p:cNvSpPr/>
          <p:nvPr/>
        </p:nvSpPr>
        <p:spPr>
          <a:xfrm rot="5400000">
            <a:off x="4834913" y="3951675"/>
            <a:ext cx="2330100" cy="15729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8d691856a1_0_491"/>
          <p:cNvSpPr/>
          <p:nvPr/>
        </p:nvSpPr>
        <p:spPr>
          <a:xfrm>
            <a:off x="6308275" y="1894650"/>
            <a:ext cx="1933500" cy="18780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8d691856a1_0_491"/>
          <p:cNvSpPr/>
          <p:nvPr/>
        </p:nvSpPr>
        <p:spPr>
          <a:xfrm>
            <a:off x="2999286" y="4386000"/>
            <a:ext cx="1933500" cy="1572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8d691856a1_0_491"/>
          <p:cNvSpPr/>
          <p:nvPr/>
        </p:nvSpPr>
        <p:spPr>
          <a:xfrm>
            <a:off x="990300" y="2481000"/>
            <a:ext cx="1255938" cy="1317300"/>
          </a:xfrm>
          <a:prstGeom prst="flowChartManualInput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8d691856a1_0_491"/>
          <p:cNvSpPr/>
          <p:nvPr/>
        </p:nvSpPr>
        <p:spPr>
          <a:xfrm>
            <a:off x="6916413" y="4521200"/>
            <a:ext cx="1440000" cy="1437700"/>
          </a:xfrm>
          <a:prstGeom prst="flowChartPunchedCard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d691856a1_0_491"/>
          <p:cNvSpPr/>
          <p:nvPr/>
        </p:nvSpPr>
        <p:spPr>
          <a:xfrm>
            <a:off x="8634600" y="1618424"/>
            <a:ext cx="23301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8d691856a1_0_491"/>
          <p:cNvSpPr/>
          <p:nvPr/>
        </p:nvSpPr>
        <p:spPr>
          <a:xfrm>
            <a:off x="8512500" y="3214356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8d691856a1_0_491"/>
          <p:cNvSpPr/>
          <p:nvPr/>
        </p:nvSpPr>
        <p:spPr>
          <a:xfrm>
            <a:off x="8512500" y="4810287"/>
            <a:ext cx="2509200" cy="15321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d691856a1_0_491"/>
          <p:cNvSpPr txBox="1"/>
          <p:nvPr/>
        </p:nvSpPr>
        <p:spPr>
          <a:xfrm>
            <a:off x="8486400" y="1838707"/>
            <a:ext cx="2713800" cy="4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 true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8d691856a1_0_491"/>
          <p:cNvSpPr txBox="1"/>
          <p:nvPr/>
        </p:nvSpPr>
        <p:spPr>
          <a:xfrm>
            <a:off x="1458050" y="6258500"/>
            <a:ext cx="3919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</a:t>
            </a:r>
            <a:r>
              <a:rPr lang="en-GB" sz="1150">
                <a:solidFill>
                  <a:srgbClr val="434343"/>
                </a:solidFill>
              </a:rPr>
              <a:t> or</a:t>
            </a: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8c352c613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500"/>
            <a:ext cx="115565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8c352c6133_1_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