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68A82A8-011A-4818-B555-65BCF8213EA0}">
  <a:tblStyle styleId="{368A82A8-011A-4818-B555-65BCF8213EA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1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E.g. notice ‘gaps’ in trends, axes intercepts, etc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E.g. notice ‘gaps’ in trends, axes intercepts, etc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0" name="Google Shape;20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" name="Google Shape;23;p6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4" name="Google Shape;24;p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07720" y="870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4000">
                <a:solidFill>
                  <a:srgbClr val="4B3241"/>
                </a:solidFill>
              </a:rPr>
              <a:t>Mathematics</a:t>
            </a:r>
            <a:endParaRPr sz="4000">
              <a:solidFill>
                <a:srgbClr val="4B3241"/>
              </a:solidFill>
            </a:endParaRPr>
          </a:p>
        </p:txBody>
      </p:sp>
      <p:sp>
        <p:nvSpPr>
          <p:cNvPr id="32" name="Google Shape;32;p7"/>
          <p:cNvSpPr txBox="1"/>
          <p:nvPr>
            <p:ph idx="4294967295" type="ctrTitle"/>
          </p:nvPr>
        </p:nvSpPr>
        <p:spPr>
          <a:xfrm>
            <a:off x="807720" y="3028950"/>
            <a:ext cx="16452850" cy="3722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Lines of Best Fit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7"/>
          <p:cNvSpPr txBox="1"/>
          <p:nvPr>
            <p:ph idx="4294967295" type="subTitle"/>
          </p:nvPr>
        </p:nvSpPr>
        <p:spPr>
          <a:xfrm>
            <a:off x="807720" y="8012162"/>
            <a:ext cx="7902575" cy="12398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Mr Millar</a:t>
            </a:r>
            <a:endParaRPr b="0" i="0" sz="32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/>
        </p:nvSpPr>
        <p:spPr>
          <a:xfrm>
            <a:off x="1158240" y="2148840"/>
            <a:ext cx="14437360" cy="6317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of these lines of fit is the most appropriate to use?</a:t>
            </a:r>
            <a:endParaRPr/>
          </a:p>
          <a:p>
            <a:pPr indent="-3365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your line of best fit to predict the value of a car which is 7 years old.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State which car is an outlier.</a:t>
            </a:r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" y="3101340"/>
            <a:ext cx="5952267" cy="332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0291" y="3101340"/>
            <a:ext cx="5952267" cy="332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47709" y="3101340"/>
            <a:ext cx="5952267" cy="33299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16"/>
          <p:cNvCxnSpPr/>
          <p:nvPr/>
        </p:nvCxnSpPr>
        <p:spPr>
          <a:xfrm>
            <a:off x="12797249" y="4203700"/>
            <a:ext cx="4449351" cy="13970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" name="Google Shape;126;p16"/>
          <p:cNvCxnSpPr/>
          <p:nvPr/>
        </p:nvCxnSpPr>
        <p:spPr>
          <a:xfrm>
            <a:off x="1165510" y="3886200"/>
            <a:ext cx="4447890" cy="15875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818121" y="4108450"/>
            <a:ext cx="1817879" cy="65786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16"/>
          <p:cNvCxnSpPr/>
          <p:nvPr/>
        </p:nvCxnSpPr>
        <p:spPr>
          <a:xfrm flipH="1" rot="10800000">
            <a:off x="8663575" y="3603866"/>
            <a:ext cx="1102725" cy="1162444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" name="Google Shape;129;p16"/>
          <p:cNvCxnSpPr/>
          <p:nvPr/>
        </p:nvCxnSpPr>
        <p:spPr>
          <a:xfrm>
            <a:off x="9766300" y="3603866"/>
            <a:ext cx="1120904" cy="1996834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0" name="Google Shape;130;p16"/>
          <p:cNvSpPr txBox="1"/>
          <p:nvPr/>
        </p:nvSpPr>
        <p:spPr>
          <a:xfrm>
            <a:off x="12383214" y="7578485"/>
            <a:ext cx="3579971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£4,000</a:t>
            </a:r>
            <a:endParaRPr/>
          </a:p>
        </p:txBody>
      </p:sp>
      <p:cxnSp>
        <p:nvCxnSpPr>
          <p:cNvPr id="131" name="Google Shape;131;p16"/>
          <p:cNvCxnSpPr/>
          <p:nvPr/>
        </p:nvCxnSpPr>
        <p:spPr>
          <a:xfrm flipH="1" rot="10800000">
            <a:off x="6966838" y="3603866"/>
            <a:ext cx="8718378" cy="4644244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2" name="Google Shape;132;p16"/>
          <p:cNvSpPr txBox="1"/>
          <p:nvPr/>
        </p:nvSpPr>
        <p:spPr>
          <a:xfrm>
            <a:off x="12383213" y="2172096"/>
            <a:ext cx="4289347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 graph on the right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/>
        </p:nvSpPr>
        <p:spPr>
          <a:xfrm>
            <a:off x="914617" y="1761212"/>
            <a:ext cx="16315547" cy="54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Zaki collects data about the height and shoe sizes of some of his class. 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914616" y="2534463"/>
            <a:ext cx="154190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do you think of his statements?</a:t>
            </a:r>
            <a:endParaRPr/>
          </a:p>
        </p:txBody>
      </p:sp>
      <p:pic>
        <p:nvPicPr>
          <p:cNvPr id="139" name="Google Shape;139;p17"/>
          <p:cNvPicPr preferRelativeResize="0"/>
          <p:nvPr/>
        </p:nvPicPr>
        <p:blipFill rotWithShape="1">
          <a:blip r:embed="rId3">
            <a:alphaModFix/>
          </a:blip>
          <a:srcRect b="50413" l="69997" r="7373" t="14857"/>
          <a:stretch/>
        </p:blipFill>
        <p:spPr>
          <a:xfrm>
            <a:off x="355881" y="3322169"/>
            <a:ext cx="1674395" cy="363449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/>
          <p:nvPr/>
        </p:nvSpPr>
        <p:spPr>
          <a:xfrm>
            <a:off x="2030276" y="3119238"/>
            <a:ext cx="3694249" cy="1822131"/>
          </a:xfrm>
          <a:prstGeom prst="wedgeRoundRectCallout">
            <a:avLst>
              <a:gd fmla="val -58629" name="adj1"/>
              <a:gd fmla="val -3733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would expect someone 157cm tall to have size 7 shoes.</a:t>
            </a:r>
            <a:endParaRPr/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62613" y="4147217"/>
            <a:ext cx="9696450" cy="561889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/>
          <p:nvPr/>
        </p:nvSpPr>
        <p:spPr>
          <a:xfrm>
            <a:off x="2368364" y="4941369"/>
            <a:ext cx="3356161" cy="2087379"/>
          </a:xfrm>
          <a:prstGeom prst="wedgeRoundRectCallout">
            <a:avLst>
              <a:gd fmla="val -60283" name="adj1"/>
              <a:gd fmla="val -10045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would expect someone 135cm tall to have size 0 shoes.</a:t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5867400" y="3119238"/>
            <a:ext cx="10576560" cy="1161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Yes – 157cm is within the range of data so it is reasonable to use a line of best fit</a:t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443354" y="7167763"/>
            <a:ext cx="5866006" cy="228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 – 135cm is NOT within the range of data so it is not reasonable to use a line of best fit</a:t>
            </a:r>
            <a:endParaRPr/>
          </a:p>
        </p:txBody>
      </p:sp>
      <p:cxnSp>
        <p:nvCxnSpPr>
          <p:cNvPr id="145" name="Google Shape;145;p17"/>
          <p:cNvCxnSpPr/>
          <p:nvPr/>
        </p:nvCxnSpPr>
        <p:spPr>
          <a:xfrm flipH="1">
            <a:off x="9936481" y="5334000"/>
            <a:ext cx="3870960" cy="195072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/>
        </p:nvSpPr>
        <p:spPr>
          <a:xfrm>
            <a:off x="914400" y="2044206"/>
            <a:ext cx="9323927" cy="58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What’s the same and what’s different?</a:t>
            </a:r>
            <a:endParaRPr/>
          </a:p>
        </p:txBody>
      </p:sp>
      <p:sp>
        <p:nvSpPr>
          <p:cNvPr id="39" name="Google Shape;39;p8"/>
          <p:cNvSpPr/>
          <p:nvPr/>
        </p:nvSpPr>
        <p:spPr>
          <a:xfrm>
            <a:off x="914400" y="3085640"/>
            <a:ext cx="961016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come up with some examples of pairs of variables that fit these graphs?</a:t>
            </a:r>
            <a:endParaRPr/>
          </a:p>
        </p:txBody>
      </p:sp>
      <p:pic>
        <p:nvPicPr>
          <p:cNvPr id="40" name="Google Shape;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39660" y="1246489"/>
            <a:ext cx="6024218" cy="346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9659" y="5143500"/>
            <a:ext cx="6024219" cy="344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7206" y="5143500"/>
            <a:ext cx="6024219" cy="3558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4719" y="679869"/>
            <a:ext cx="2781921" cy="1027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/>
        </p:nvSpPr>
        <p:spPr>
          <a:xfrm>
            <a:off x="10811435" y="1947462"/>
            <a:ext cx="7065085" cy="3611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Lines of best fit can help us: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More easily see what the correlation is / how strong it is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 outliers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out an expected relationship</a:t>
            </a:r>
            <a:endParaRPr/>
          </a:p>
        </p:txBody>
      </p:sp>
      <p:pic>
        <p:nvPicPr>
          <p:cNvPr id="49" name="Google Shape;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371" y="1812607"/>
            <a:ext cx="9994189" cy="536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9"/>
          <p:cNvPicPr preferRelativeResize="0"/>
          <p:nvPr/>
        </p:nvPicPr>
        <p:blipFill rotWithShape="1">
          <a:blip r:embed="rId4">
            <a:alphaModFix/>
          </a:blip>
          <a:srcRect b="50413" l="69997" r="7373" t="14857"/>
          <a:stretch/>
        </p:blipFill>
        <p:spPr>
          <a:xfrm>
            <a:off x="1107354" y="6766560"/>
            <a:ext cx="1146647" cy="248894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/>
          <p:nvPr/>
        </p:nvSpPr>
        <p:spPr>
          <a:xfrm>
            <a:off x="2851537" y="7419803"/>
            <a:ext cx="4856074" cy="1343197"/>
          </a:xfrm>
          <a:prstGeom prst="wedgeRoundRectCallout">
            <a:avLst>
              <a:gd fmla="val -58217" name="adj1"/>
              <a:gd fmla="val -36352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would expect that if it was 20</a:t>
            </a:r>
            <a:r>
              <a:rPr b="0" baseline="3000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C, _____ ice creams would be sold.</a:t>
            </a:r>
            <a:endParaRPr/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5">
            <a:alphaModFix/>
          </a:blip>
          <a:srcRect b="65776" l="27533" r="49838" t="2225"/>
          <a:stretch/>
        </p:blipFill>
        <p:spPr>
          <a:xfrm>
            <a:off x="14526758" y="6937184"/>
            <a:ext cx="1277122" cy="255424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/>
          <p:nvPr/>
        </p:nvSpPr>
        <p:spPr>
          <a:xfrm>
            <a:off x="10811434" y="7434611"/>
            <a:ext cx="3117787" cy="1343197"/>
          </a:xfrm>
          <a:prstGeom prst="wedgeRoundRectCallout">
            <a:avLst>
              <a:gd fmla="val 66138" name="adj1"/>
              <a:gd fmla="val -35218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can see an outlier!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/>
        </p:nvSpPr>
        <p:spPr>
          <a:xfrm>
            <a:off x="1158240" y="2148840"/>
            <a:ext cx="14437360" cy="6317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of these lines of fit is the most appropriate to use?</a:t>
            </a:r>
            <a:endParaRPr/>
          </a:p>
          <a:p>
            <a:pPr indent="-3365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your line of best fit to predict the value of a car which is 7 years old.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State which car is an outlier.</a:t>
            </a:r>
            <a:endParaRPr/>
          </a:p>
        </p:txBody>
      </p:sp>
      <p:pic>
        <p:nvPicPr>
          <p:cNvPr id="59" name="Google Shape;5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" y="3101340"/>
            <a:ext cx="5952267" cy="332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0291" y="3101340"/>
            <a:ext cx="5952267" cy="332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47709" y="3101340"/>
            <a:ext cx="5952267" cy="33299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0"/>
          <p:cNvCxnSpPr/>
          <p:nvPr/>
        </p:nvCxnSpPr>
        <p:spPr>
          <a:xfrm>
            <a:off x="12797249" y="4203700"/>
            <a:ext cx="4449351" cy="13970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10"/>
          <p:cNvCxnSpPr/>
          <p:nvPr/>
        </p:nvCxnSpPr>
        <p:spPr>
          <a:xfrm>
            <a:off x="1165510" y="3886200"/>
            <a:ext cx="4447890" cy="15875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10"/>
          <p:cNvCxnSpPr/>
          <p:nvPr/>
        </p:nvCxnSpPr>
        <p:spPr>
          <a:xfrm>
            <a:off x="6818121" y="4108450"/>
            <a:ext cx="1817879" cy="65786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" name="Google Shape;65;p10"/>
          <p:cNvCxnSpPr/>
          <p:nvPr/>
        </p:nvCxnSpPr>
        <p:spPr>
          <a:xfrm flipH="1" rot="10800000">
            <a:off x="8663575" y="3603866"/>
            <a:ext cx="1102725" cy="1162444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p10"/>
          <p:cNvCxnSpPr/>
          <p:nvPr/>
        </p:nvCxnSpPr>
        <p:spPr>
          <a:xfrm>
            <a:off x="9766300" y="3603866"/>
            <a:ext cx="1120904" cy="1996834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/>
        </p:nvSpPr>
        <p:spPr>
          <a:xfrm>
            <a:off x="914617" y="1761212"/>
            <a:ext cx="16315547" cy="54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Zaki collects data about the height and shoe sizes of some of his class. </a:t>
            </a:r>
            <a:endParaRPr/>
          </a:p>
        </p:txBody>
      </p:sp>
      <p:sp>
        <p:nvSpPr>
          <p:cNvPr id="72" name="Google Shape;72;p11"/>
          <p:cNvSpPr txBox="1"/>
          <p:nvPr/>
        </p:nvSpPr>
        <p:spPr>
          <a:xfrm>
            <a:off x="914616" y="2534463"/>
            <a:ext cx="1541907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do you think of his statements?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Draw a scatter graph and line of best fit to help you decide.</a:t>
            </a:r>
            <a:endParaRPr/>
          </a:p>
        </p:txBody>
      </p:sp>
      <p:graphicFrame>
        <p:nvGraphicFramePr>
          <p:cNvPr id="73" name="Google Shape;73;p11"/>
          <p:cNvGraphicFramePr/>
          <p:nvPr/>
        </p:nvGraphicFramePr>
        <p:xfrm>
          <a:off x="2994429" y="42127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{368A82A8-011A-4818-B555-65BCF8213EA0}</a:tableStyleId>
              </a:tblPr>
              <a:tblGrid>
                <a:gridCol w="2187175"/>
                <a:gridCol w="811600"/>
                <a:gridCol w="811600"/>
                <a:gridCol w="811600"/>
                <a:gridCol w="811600"/>
                <a:gridCol w="811600"/>
                <a:gridCol w="811600"/>
                <a:gridCol w="811600"/>
                <a:gridCol w="811600"/>
                <a:gridCol w="811600"/>
                <a:gridCol w="811600"/>
                <a:gridCol w="811600"/>
                <a:gridCol w="811600"/>
                <a:gridCol w="811600"/>
                <a:gridCol w="811600"/>
                <a:gridCol w="811600"/>
              </a:tblGrid>
              <a:tr h="723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Pupil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endParaRPr b="0" i="0" sz="2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FF1DA"/>
                    </a:solidFill>
                  </a:tcPr>
                </a:tc>
              </a:tr>
              <a:tr h="723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Shoe size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5.5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7.5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8.5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4.5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3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Height (cm)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155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160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155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162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165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153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154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159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162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159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168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151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171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154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150</a:t>
                      </a:r>
                      <a:endParaRPr b="0" i="0" sz="2400" u="none" cap="none" strike="noStrike">
                        <a:solidFill>
                          <a:srgbClr val="65BE4B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4" name="Google Shape;74;p11"/>
          <p:cNvPicPr preferRelativeResize="0"/>
          <p:nvPr/>
        </p:nvPicPr>
        <p:blipFill rotWithShape="1">
          <a:blip r:embed="rId3">
            <a:alphaModFix/>
          </a:blip>
          <a:srcRect b="50413" l="69997" r="7373" t="14857"/>
          <a:stretch/>
        </p:blipFill>
        <p:spPr>
          <a:xfrm>
            <a:off x="1122594" y="5422892"/>
            <a:ext cx="1674395" cy="363449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1"/>
          <p:cNvSpPr/>
          <p:nvPr/>
        </p:nvSpPr>
        <p:spPr>
          <a:xfrm>
            <a:off x="3317156" y="8302010"/>
            <a:ext cx="5826844" cy="1077218"/>
          </a:xfrm>
          <a:prstGeom prst="wedgeRoundRectCallout">
            <a:avLst>
              <a:gd fmla="val -58217" name="adj1"/>
              <a:gd fmla="val -36352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would expect someone 135cm tall to have size 0 shoes.</a:t>
            </a:r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3190647" y="6803832"/>
            <a:ext cx="5881744" cy="1077218"/>
          </a:xfrm>
          <a:prstGeom prst="wedgeRoundRectCallout">
            <a:avLst>
              <a:gd fmla="val -54948" name="adj1"/>
              <a:gd fmla="val -44406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would expect someone 157cm tall to have size 7 shoes.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/>
        </p:nvSpPr>
        <p:spPr>
          <a:xfrm>
            <a:off x="914617" y="1761212"/>
            <a:ext cx="16315547" cy="54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Zaki collects data about the height and shoe sizes of some of his class. </a:t>
            </a:r>
            <a:endParaRPr/>
          </a:p>
        </p:txBody>
      </p:sp>
      <p:sp>
        <p:nvSpPr>
          <p:cNvPr id="82" name="Google Shape;82;p12"/>
          <p:cNvSpPr txBox="1"/>
          <p:nvPr/>
        </p:nvSpPr>
        <p:spPr>
          <a:xfrm>
            <a:off x="914616" y="2534463"/>
            <a:ext cx="154190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do you think of his statements?</a:t>
            </a:r>
            <a:endParaRPr/>
          </a:p>
        </p:txBody>
      </p:sp>
      <p:pic>
        <p:nvPicPr>
          <p:cNvPr id="83" name="Google Shape;83;p12"/>
          <p:cNvPicPr preferRelativeResize="0"/>
          <p:nvPr/>
        </p:nvPicPr>
        <p:blipFill rotWithShape="1">
          <a:blip r:embed="rId3">
            <a:alphaModFix/>
          </a:blip>
          <a:srcRect b="50413" l="69997" r="7373" t="14857"/>
          <a:stretch/>
        </p:blipFill>
        <p:spPr>
          <a:xfrm>
            <a:off x="1122594" y="5422892"/>
            <a:ext cx="1674395" cy="363449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/>
          <p:nvPr/>
        </p:nvSpPr>
        <p:spPr>
          <a:xfrm>
            <a:off x="2173151" y="3600761"/>
            <a:ext cx="3694249" cy="1822131"/>
          </a:xfrm>
          <a:prstGeom prst="wedgeRoundRectCallout">
            <a:avLst>
              <a:gd fmla="val -35115" name="adj1"/>
              <a:gd fmla="val 67360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would expect someone 157cm tall to have size 7 shoes.</a:t>
            </a:r>
            <a:endParaRPr/>
          </a:p>
        </p:txBody>
      </p:sp>
      <p:pic>
        <p:nvPicPr>
          <p:cNvPr id="85" name="Google Shape;8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3150" y="3520187"/>
            <a:ext cx="9696450" cy="561889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/>
          <p:nvPr/>
        </p:nvSpPr>
        <p:spPr>
          <a:xfrm>
            <a:off x="2796989" y="6841471"/>
            <a:ext cx="3694249" cy="1822131"/>
          </a:xfrm>
          <a:prstGeom prst="wedgeRoundRectCallout">
            <a:avLst>
              <a:gd fmla="val -55742" name="adj1"/>
              <a:gd fmla="val -70643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would expect someone 135cm tall to have size 0 shoes.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996960" y="2013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4000"/>
              <a:t>Answers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914400" y="2044206"/>
            <a:ext cx="9323927" cy="58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What’s the same and what’s different?</a:t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914400" y="3085640"/>
            <a:ext cx="961016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come up with some examples of pairs of variables that fit these graphs?</a:t>
            </a: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39660" y="1246489"/>
            <a:ext cx="6024218" cy="346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39659" y="5143500"/>
            <a:ext cx="6024219" cy="344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7206" y="5143500"/>
            <a:ext cx="6024219" cy="3558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4719" y="679869"/>
            <a:ext cx="2781921" cy="1027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7505582" y="4343400"/>
            <a:ext cx="3169920" cy="5586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All show positive correlation, but the lower right graph has a weaker correlation.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If you were to plot “lines of best fit”, each would intercept the x or y axis at different places</a:t>
            </a:r>
            <a:endParaRPr/>
          </a:p>
        </p:txBody>
      </p:sp>
      <p:cxnSp>
        <p:nvCxnSpPr>
          <p:cNvPr id="103" name="Google Shape;103;p14"/>
          <p:cNvCxnSpPr/>
          <p:nvPr/>
        </p:nvCxnSpPr>
        <p:spPr>
          <a:xfrm flipH="1" rot="10800000">
            <a:off x="10939659" y="1402080"/>
            <a:ext cx="5778621" cy="306324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" name="Google Shape;104;p14"/>
          <p:cNvCxnSpPr/>
          <p:nvPr/>
        </p:nvCxnSpPr>
        <p:spPr>
          <a:xfrm flipH="1" rot="10800000">
            <a:off x="10939659" y="5576811"/>
            <a:ext cx="5778621" cy="2293296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14"/>
          <p:cNvCxnSpPr/>
          <p:nvPr/>
        </p:nvCxnSpPr>
        <p:spPr>
          <a:xfrm flipH="1" rot="10800000">
            <a:off x="3596640" y="5388371"/>
            <a:ext cx="3307081" cy="331379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/>
        </p:nvSpPr>
        <p:spPr>
          <a:xfrm>
            <a:off x="10811435" y="1947462"/>
            <a:ext cx="7065085" cy="3611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Lines of best fit can help us: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More easily see what the correlation is / how strong it is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 outliers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out an expected relationship</a:t>
            </a:r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371" y="1812607"/>
            <a:ext cx="9994189" cy="536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4">
            <a:alphaModFix/>
          </a:blip>
          <a:srcRect b="50413" l="69997" r="7373" t="14857"/>
          <a:stretch/>
        </p:blipFill>
        <p:spPr>
          <a:xfrm>
            <a:off x="1107354" y="6766560"/>
            <a:ext cx="1146647" cy="248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/>
          <p:nvPr/>
        </p:nvSpPr>
        <p:spPr>
          <a:xfrm>
            <a:off x="2851537" y="7419803"/>
            <a:ext cx="4856074" cy="1343197"/>
          </a:xfrm>
          <a:prstGeom prst="wedgeRoundRectCallout">
            <a:avLst>
              <a:gd fmla="val -58217" name="adj1"/>
              <a:gd fmla="val -36352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would expect that if it was 20</a:t>
            </a:r>
            <a:r>
              <a:rPr b="0" baseline="3000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C, </a:t>
            </a: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40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ice creams would be sold.</a:t>
            </a:r>
            <a:endParaRPr/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5">
            <a:alphaModFix/>
          </a:blip>
          <a:srcRect b="65776" l="27533" r="49838" t="2225"/>
          <a:stretch/>
        </p:blipFill>
        <p:spPr>
          <a:xfrm>
            <a:off x="14526758" y="6937184"/>
            <a:ext cx="1277122" cy="255424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/>
          <p:nvPr/>
        </p:nvSpPr>
        <p:spPr>
          <a:xfrm>
            <a:off x="10811434" y="7434611"/>
            <a:ext cx="3117787" cy="1343197"/>
          </a:xfrm>
          <a:prstGeom prst="wedgeRoundRectCallout">
            <a:avLst>
              <a:gd fmla="val 66138" name="adj1"/>
              <a:gd fmla="val -35218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can see an outlier!</a:t>
            </a:r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 rot="10800000">
            <a:off x="7269480" y="6050280"/>
            <a:ext cx="3541954" cy="15240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