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8d01dd3b4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g8d01dd3b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" name="Google Shape;3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" name="Google Shape;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0" cy="25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Rate of Reaction using Graphs and Tangents (Higher Tier)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917950" y="2988800"/>
            <a:ext cx="16452000" cy="58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Combined Science – Chemistry – Key Stage 4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The Rate and Extent of Chemical Change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8" name="Google Shape;28;p5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Dr Deng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 rotWithShape="1">
          <a:blip r:embed="rId3">
            <a:alphaModFix/>
          </a:blip>
          <a:srcRect b="1879" l="1458" r="1341" t="1744"/>
          <a:stretch/>
        </p:blipFill>
        <p:spPr>
          <a:xfrm>
            <a:off x="6599275" y="926700"/>
            <a:ext cx="10770675" cy="81071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1212107" y="1465392"/>
            <a:ext cx="600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Mean rate of reaction in the first 18 seconds </a:t>
            </a:r>
            <a:endParaRPr b="0" i="0" sz="2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4"/>
          <p:cNvCxnSpPr/>
          <p:nvPr/>
        </p:nvCxnSpPr>
        <p:spPr>
          <a:xfrm>
            <a:off x="9354425" y="5701925"/>
            <a:ext cx="0" cy="2467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99" name="Google Shape;99;p14"/>
          <p:cNvCxnSpPr/>
          <p:nvPr/>
        </p:nvCxnSpPr>
        <p:spPr>
          <a:xfrm>
            <a:off x="8130125" y="5701925"/>
            <a:ext cx="12243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100" name="Google Shape;100;p14"/>
          <p:cNvSpPr txBox="1"/>
          <p:nvPr/>
        </p:nvSpPr>
        <p:spPr>
          <a:xfrm>
            <a:off x="9828126" y="5949330"/>
            <a:ext cx="29322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Δy = 32 - 0</a:t>
            </a:r>
            <a:endParaRPr b="0" i="0" sz="2800" u="none" cap="none" strike="noStrike">
              <a:solidFill>
                <a:schemeClr val="dk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8320886" y="3454558"/>
            <a:ext cx="2574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Δx = 18 - 0</a:t>
            </a:r>
            <a:endParaRPr b="0" i="0" sz="2800" u="none" cap="none" strike="noStrike">
              <a:solidFill>
                <a:schemeClr val="dk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4"/>
          <p:cNvSpPr txBox="1"/>
          <p:nvPr>
            <p:ph idx="1" type="body"/>
          </p:nvPr>
        </p:nvSpPr>
        <p:spPr>
          <a:xfrm>
            <a:off x="1407457" y="3099800"/>
            <a:ext cx="35424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= Δy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   Δx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cxnSp>
        <p:nvCxnSpPr>
          <p:cNvPr id="103" name="Google Shape;103;p14"/>
          <p:cNvCxnSpPr/>
          <p:nvPr/>
        </p:nvCxnSpPr>
        <p:spPr>
          <a:xfrm>
            <a:off x="1666107" y="3755375"/>
            <a:ext cx="663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1407457" y="4515358"/>
            <a:ext cx="3542400" cy="13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= 32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    18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>
            <a:off x="1407457" y="5876130"/>
            <a:ext cx="35424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= 1.777…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1407457" y="6632130"/>
            <a:ext cx="35424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= 1.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78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cm</a:t>
            </a:r>
            <a:r>
              <a:rPr b="0" baseline="3000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/s </a:t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None/>
            </a:pPr>
            <a:r>
              <a:t/>
            </a:r>
            <a:endParaRPr b="0" i="0" sz="32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7" name="Google Shape;107;p14"/>
          <p:cNvCxnSpPr/>
          <p:nvPr/>
        </p:nvCxnSpPr>
        <p:spPr>
          <a:xfrm>
            <a:off x="1666107" y="5162417"/>
            <a:ext cx="663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14"/>
          <p:cNvSpPr txBox="1"/>
          <p:nvPr>
            <p:ph type="title"/>
          </p:nvPr>
        </p:nvSpPr>
        <p:spPr>
          <a:xfrm>
            <a:off x="917950" y="585250"/>
            <a:ext cx="16452001" cy="880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Example 3 answer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/>
          <p:nvPr>
            <p:ph type="title"/>
          </p:nvPr>
        </p:nvSpPr>
        <p:spPr>
          <a:xfrm>
            <a:off x="917950" y="890050"/>
            <a:ext cx="74607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Question 1 answer</a:t>
            </a:r>
            <a:endParaRPr/>
          </a:p>
        </p:txBody>
      </p:sp>
      <p:sp>
        <p:nvSpPr>
          <p:cNvPr id="114" name="Google Shape;114;p15"/>
          <p:cNvSpPr txBox="1"/>
          <p:nvPr>
            <p:ph idx="1" type="body"/>
          </p:nvPr>
        </p:nvSpPr>
        <p:spPr>
          <a:xfrm>
            <a:off x="917942" y="1704550"/>
            <a:ext cx="6250302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Plot the data from the table and draw a line of best fit.</a:t>
            </a:r>
            <a:endParaRPr/>
          </a:p>
        </p:txBody>
      </p:sp>
      <p:sp>
        <p:nvSpPr>
          <p:cNvPr id="115" name="Google Shape;115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6" name="Google Shape;116;p15"/>
          <p:cNvPicPr preferRelativeResize="0"/>
          <p:nvPr/>
        </p:nvPicPr>
        <p:blipFill rotWithShape="1">
          <a:blip r:embed="rId3">
            <a:alphaModFix/>
          </a:blip>
          <a:srcRect b="22438" l="36238" r="15878" t="27486"/>
          <a:stretch/>
        </p:blipFill>
        <p:spPr>
          <a:xfrm>
            <a:off x="6912956" y="1014450"/>
            <a:ext cx="10246368" cy="857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/>
          <p:cNvPicPr preferRelativeResize="0"/>
          <p:nvPr/>
        </p:nvPicPr>
        <p:blipFill rotWithShape="1">
          <a:blip r:embed="rId4">
            <a:alphaModFix/>
          </a:blip>
          <a:srcRect b="32261" l="27689" r="50571" t="31574"/>
          <a:stretch/>
        </p:blipFill>
        <p:spPr>
          <a:xfrm>
            <a:off x="1551250" y="2946925"/>
            <a:ext cx="4817526" cy="641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6"/>
          <p:cNvPicPr preferRelativeResize="0"/>
          <p:nvPr/>
        </p:nvPicPr>
        <p:blipFill rotWithShape="1">
          <a:blip r:embed="rId3">
            <a:alphaModFix/>
          </a:blip>
          <a:srcRect b="26951" l="20759" r="40733" t="30199"/>
          <a:stretch/>
        </p:blipFill>
        <p:spPr>
          <a:xfrm>
            <a:off x="7690125" y="669150"/>
            <a:ext cx="9680301" cy="861738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Question 2 answer</a:t>
            </a:r>
            <a:endParaRPr/>
          </a:p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895214" y="1853121"/>
            <a:ext cx="7654568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</a:pPr>
            <a:r>
              <a:rPr lang="en-GB">
                <a:solidFill>
                  <a:srgbClr val="434343"/>
                </a:solidFill>
              </a:rPr>
              <a:t>(a) Determine the rate of reaction at 10 seconds when: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</a:pPr>
            <a:r>
              <a:rPr lang="en-GB">
                <a:solidFill>
                  <a:srgbClr val="434343"/>
                </a:solidFill>
              </a:rPr>
              <a:t>i) </a:t>
            </a:r>
            <a:r>
              <a:rPr lang="en-GB"/>
              <a:t>Concentration of acid used is 1.0M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600"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Rate </a:t>
            </a:r>
            <a:r>
              <a:rPr lang="en-GB">
                <a:solidFill>
                  <a:schemeClr val="dk2"/>
                </a:solidFill>
              </a:rPr>
              <a:t>= </a:t>
            </a:r>
            <a:r>
              <a:rPr lang="en-GB">
                <a:solidFill>
                  <a:schemeClr val="dk2"/>
                </a:solidFill>
                <a:highlight>
                  <a:schemeClr val="lt1"/>
                </a:highlight>
              </a:rPr>
              <a:t>Δy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  <a:highlight>
                  <a:schemeClr val="lt1"/>
                </a:highlight>
              </a:rPr>
              <a:t>             Δx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  <a:highlight>
                  <a:schemeClr val="lt1"/>
                </a:highlight>
              </a:rPr>
              <a:t>	  =  </a:t>
            </a:r>
            <a:r>
              <a:rPr lang="en-GB" u="sng">
                <a:solidFill>
                  <a:schemeClr val="dk2"/>
                </a:solidFill>
                <a:highlight>
                  <a:schemeClr val="lt1"/>
                </a:highlight>
              </a:rPr>
              <a:t>26 – </a:t>
            </a:r>
            <a:r>
              <a:rPr lang="en-GB" u="sng">
                <a:highlight>
                  <a:schemeClr val="lt1"/>
                </a:highlight>
              </a:rPr>
              <a:t>6</a:t>
            </a:r>
            <a:r>
              <a:rPr lang="en-GB" u="sng">
                <a:solidFill>
                  <a:schemeClr val="dk2"/>
                </a:solidFill>
                <a:highlight>
                  <a:schemeClr val="lt1"/>
                </a:highlight>
              </a:rPr>
              <a:t> cm</a:t>
            </a:r>
            <a:r>
              <a:rPr baseline="30000" lang="en-GB">
                <a:solidFill>
                  <a:schemeClr val="dk2"/>
                </a:solidFill>
                <a:highlight>
                  <a:schemeClr val="lt1"/>
                </a:highlight>
              </a:rPr>
              <a:t>3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  <a:highlight>
                  <a:schemeClr val="lt1"/>
                </a:highlight>
              </a:rPr>
              <a:t>            15 – </a:t>
            </a:r>
            <a:r>
              <a:rPr lang="en-GB">
                <a:highlight>
                  <a:schemeClr val="lt1"/>
                </a:highlight>
              </a:rPr>
              <a:t>4</a:t>
            </a:r>
            <a:r>
              <a:rPr lang="en-GB">
                <a:solidFill>
                  <a:schemeClr val="dk2"/>
                </a:solidFill>
                <a:highlight>
                  <a:schemeClr val="lt1"/>
                </a:highlight>
              </a:rPr>
              <a:t> s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  <a:highlight>
                  <a:schemeClr val="lt1"/>
                </a:highlight>
              </a:rPr>
              <a:t>          =  </a:t>
            </a:r>
            <a:r>
              <a:rPr lang="en-GB" u="sng">
                <a:solidFill>
                  <a:schemeClr val="dk2"/>
                </a:solidFill>
                <a:highlight>
                  <a:schemeClr val="lt1"/>
                </a:highlight>
              </a:rPr>
              <a:t>2</a:t>
            </a:r>
            <a:r>
              <a:rPr lang="en-GB" u="sng">
                <a:highlight>
                  <a:schemeClr val="lt1"/>
                </a:highlight>
              </a:rPr>
              <a:t>0</a:t>
            </a:r>
            <a:r>
              <a:rPr lang="en-GB" u="sng">
                <a:solidFill>
                  <a:schemeClr val="dk2"/>
                </a:solidFill>
                <a:highlight>
                  <a:schemeClr val="lt1"/>
                </a:highlight>
              </a:rPr>
              <a:t> cm</a:t>
            </a:r>
            <a:r>
              <a:rPr baseline="30000" lang="en-GB">
                <a:solidFill>
                  <a:schemeClr val="dk2"/>
                </a:solidFill>
                <a:highlight>
                  <a:schemeClr val="lt1"/>
                </a:highlight>
              </a:rPr>
              <a:t>3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  <a:highlight>
                  <a:schemeClr val="lt1"/>
                </a:highlight>
              </a:rPr>
              <a:t>                 1</a:t>
            </a:r>
            <a:r>
              <a:rPr lang="en-GB">
                <a:highlight>
                  <a:schemeClr val="lt1"/>
                </a:highlight>
              </a:rPr>
              <a:t>1</a:t>
            </a:r>
            <a:r>
              <a:rPr lang="en-GB">
                <a:solidFill>
                  <a:schemeClr val="dk2"/>
                </a:solidFill>
                <a:highlight>
                  <a:schemeClr val="lt1"/>
                </a:highlight>
              </a:rPr>
              <a:t> s</a:t>
            </a:r>
            <a:endParaRPr>
              <a:solidFill>
                <a:schemeClr val="dk2"/>
              </a:solidFill>
              <a:highlight>
                <a:schemeClr val="lt1"/>
              </a:highlight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highlight>
                  <a:schemeClr val="lt1"/>
                </a:highlight>
              </a:rPr>
              <a:t>	  = 1.81 cm</a:t>
            </a:r>
            <a:r>
              <a:rPr baseline="30000" lang="en-GB">
                <a:highlight>
                  <a:schemeClr val="lt1"/>
                </a:highlight>
              </a:rPr>
              <a:t>3</a:t>
            </a:r>
            <a:r>
              <a:rPr lang="en-GB">
                <a:highlight>
                  <a:schemeClr val="lt1"/>
                </a:highlight>
              </a:rPr>
              <a:t>/s</a:t>
            </a:r>
            <a:endParaRPr i="1"/>
          </a:p>
        </p:txBody>
      </p:sp>
      <p:sp>
        <p:nvSpPr>
          <p:cNvPr id="125" name="Google Shape;125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6" name="Google Shape;126;p16"/>
          <p:cNvCxnSpPr/>
          <p:nvPr/>
        </p:nvCxnSpPr>
        <p:spPr>
          <a:xfrm flipH="1">
            <a:off x="9882950" y="5995400"/>
            <a:ext cx="1730100" cy="1834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16"/>
          <p:cNvCxnSpPr/>
          <p:nvPr/>
        </p:nvCxnSpPr>
        <p:spPr>
          <a:xfrm>
            <a:off x="11613050" y="5978300"/>
            <a:ext cx="36900" cy="18690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8" name="Google Shape;128;p16"/>
          <p:cNvCxnSpPr/>
          <p:nvPr/>
        </p:nvCxnSpPr>
        <p:spPr>
          <a:xfrm rot="10800000">
            <a:off x="9848910" y="7830200"/>
            <a:ext cx="1798200" cy="1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16"/>
          <p:cNvSpPr txBox="1"/>
          <p:nvPr/>
        </p:nvSpPr>
        <p:spPr>
          <a:xfrm>
            <a:off x="11738558" y="6534798"/>
            <a:ext cx="28143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Δy = 26-</a:t>
            </a:r>
            <a:r>
              <a:rPr lang="en-GB" sz="32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6</a:t>
            </a:r>
            <a:endParaRPr b="0" i="0" sz="2800" u="none" cap="none" strike="noStrike">
              <a:solidFill>
                <a:schemeClr val="dk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9467850" y="5222308"/>
            <a:ext cx="28143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Δx = 15-</a:t>
            </a:r>
            <a:r>
              <a:rPr lang="en-GB" sz="32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4</a:t>
            </a:r>
            <a:endParaRPr b="0" i="0" sz="2800" u="none" cap="none" strike="noStrike">
              <a:solidFill>
                <a:schemeClr val="dk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" name="Google Shape;131;p16"/>
          <p:cNvCxnSpPr/>
          <p:nvPr/>
        </p:nvCxnSpPr>
        <p:spPr>
          <a:xfrm>
            <a:off x="2218400" y="5012873"/>
            <a:ext cx="663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 b="26951" l="20759" r="40733" t="30199"/>
          <a:stretch/>
        </p:blipFill>
        <p:spPr>
          <a:xfrm>
            <a:off x="7690125" y="669150"/>
            <a:ext cx="9680301" cy="861738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Question 2 answer</a:t>
            </a:r>
            <a:endParaRPr/>
          </a:p>
        </p:txBody>
      </p:sp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895214" y="1853121"/>
            <a:ext cx="7654568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</a:pPr>
            <a:r>
              <a:rPr lang="en-GB">
                <a:solidFill>
                  <a:srgbClr val="434343"/>
                </a:solidFill>
              </a:rPr>
              <a:t>(a) Determine the rate of reaction at 10 seconds when: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None/>
            </a:pPr>
            <a:r>
              <a:rPr lang="en-GB">
                <a:solidFill>
                  <a:srgbClr val="434343"/>
                </a:solidFill>
              </a:rPr>
              <a:t>ii) </a:t>
            </a:r>
            <a:r>
              <a:rPr lang="en-GB"/>
              <a:t>Concentration of acid used is 1.5M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600"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Rate </a:t>
            </a:r>
            <a:r>
              <a:rPr lang="en-GB">
                <a:solidFill>
                  <a:schemeClr val="dk2"/>
                </a:solidFill>
              </a:rPr>
              <a:t>= </a:t>
            </a:r>
            <a:r>
              <a:rPr lang="en-GB">
                <a:solidFill>
                  <a:schemeClr val="dk2"/>
                </a:solidFill>
                <a:highlight>
                  <a:schemeClr val="lt1"/>
                </a:highlight>
              </a:rPr>
              <a:t>Δy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  <a:highlight>
                  <a:schemeClr val="lt1"/>
                </a:highlight>
              </a:rPr>
              <a:t>             Δx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  <a:highlight>
                  <a:schemeClr val="lt1"/>
                </a:highlight>
              </a:rPr>
              <a:t>	  =  </a:t>
            </a:r>
            <a:r>
              <a:rPr lang="en-GB" u="sng">
                <a:solidFill>
                  <a:schemeClr val="dk2"/>
                </a:solidFill>
                <a:highlight>
                  <a:schemeClr val="lt1"/>
                </a:highlight>
              </a:rPr>
              <a:t>5</a:t>
            </a:r>
            <a:r>
              <a:rPr lang="en-GB" u="sng">
                <a:highlight>
                  <a:schemeClr val="lt1"/>
                </a:highlight>
              </a:rPr>
              <a:t>0-16</a:t>
            </a:r>
            <a:r>
              <a:rPr lang="en-GB" u="sng">
                <a:solidFill>
                  <a:schemeClr val="dk2"/>
                </a:solidFill>
                <a:highlight>
                  <a:schemeClr val="lt1"/>
                </a:highlight>
              </a:rPr>
              <a:t> cm</a:t>
            </a:r>
            <a:r>
              <a:rPr baseline="30000" lang="en-GB">
                <a:solidFill>
                  <a:schemeClr val="dk2"/>
                </a:solidFill>
                <a:highlight>
                  <a:schemeClr val="lt1"/>
                </a:highlight>
              </a:rPr>
              <a:t>3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  <a:highlight>
                  <a:schemeClr val="lt1"/>
                </a:highlight>
              </a:rPr>
              <a:t>             1</a:t>
            </a:r>
            <a:r>
              <a:rPr lang="en-GB">
                <a:highlight>
                  <a:schemeClr val="lt1"/>
                </a:highlight>
              </a:rPr>
              <a:t>6-3</a:t>
            </a:r>
            <a:r>
              <a:rPr lang="en-GB">
                <a:solidFill>
                  <a:schemeClr val="dk2"/>
                </a:solidFill>
                <a:highlight>
                  <a:schemeClr val="lt1"/>
                </a:highlight>
              </a:rPr>
              <a:t> s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  <a:highlight>
                  <a:schemeClr val="lt1"/>
                </a:highlight>
              </a:rPr>
              <a:t>     </a:t>
            </a:r>
            <a:r>
              <a:rPr lang="en-GB">
                <a:highlight>
                  <a:schemeClr val="lt1"/>
                </a:highlight>
              </a:rPr>
              <a:t> </a:t>
            </a:r>
            <a:r>
              <a:rPr lang="en-GB">
                <a:solidFill>
                  <a:schemeClr val="dk2"/>
                </a:solidFill>
                <a:highlight>
                  <a:schemeClr val="lt1"/>
                </a:highlight>
              </a:rPr>
              <a:t>=  </a:t>
            </a:r>
            <a:r>
              <a:rPr lang="en-GB" u="sng">
                <a:highlight>
                  <a:schemeClr val="lt1"/>
                </a:highlight>
              </a:rPr>
              <a:t>34</a:t>
            </a:r>
            <a:r>
              <a:rPr lang="en-GB" u="sng">
                <a:solidFill>
                  <a:schemeClr val="dk2"/>
                </a:solidFill>
                <a:highlight>
                  <a:schemeClr val="lt1"/>
                </a:highlight>
              </a:rPr>
              <a:t> cm</a:t>
            </a:r>
            <a:r>
              <a:rPr baseline="30000" lang="en-GB">
                <a:solidFill>
                  <a:schemeClr val="dk2"/>
                </a:solidFill>
                <a:highlight>
                  <a:schemeClr val="lt1"/>
                </a:highlight>
              </a:rPr>
              <a:t>3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chemeClr val="dk2"/>
                </a:solidFill>
                <a:highlight>
                  <a:schemeClr val="lt1"/>
                </a:highlight>
              </a:rPr>
              <a:t>             </a:t>
            </a:r>
            <a:r>
              <a:rPr lang="en-GB">
                <a:highlight>
                  <a:schemeClr val="lt1"/>
                </a:highlight>
              </a:rPr>
              <a:t>13</a:t>
            </a:r>
            <a:r>
              <a:rPr lang="en-GB">
                <a:solidFill>
                  <a:schemeClr val="dk2"/>
                </a:solidFill>
                <a:highlight>
                  <a:schemeClr val="lt1"/>
                </a:highlight>
              </a:rPr>
              <a:t> s</a:t>
            </a:r>
            <a:endParaRPr>
              <a:solidFill>
                <a:schemeClr val="dk2"/>
              </a:solidFill>
              <a:highlight>
                <a:schemeClr val="lt1"/>
              </a:highlight>
            </a:endParaRPr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highlight>
                  <a:schemeClr val="lt1"/>
                </a:highlight>
              </a:rPr>
              <a:t>	  =  2.62 cm</a:t>
            </a:r>
            <a:r>
              <a:rPr baseline="30000" lang="en-GB">
                <a:highlight>
                  <a:schemeClr val="lt1"/>
                </a:highlight>
              </a:rPr>
              <a:t>3</a:t>
            </a:r>
            <a:r>
              <a:rPr lang="en-GB">
                <a:highlight>
                  <a:schemeClr val="lt1"/>
                </a:highlight>
              </a:rPr>
              <a:t>/s</a:t>
            </a:r>
            <a:endParaRPr/>
          </a:p>
        </p:txBody>
      </p:sp>
      <p:sp>
        <p:nvSpPr>
          <p:cNvPr id="139" name="Google Shape;139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40" name="Google Shape;140;p17"/>
          <p:cNvCxnSpPr/>
          <p:nvPr/>
        </p:nvCxnSpPr>
        <p:spPr>
          <a:xfrm flipH="1">
            <a:off x="9775175" y="3789600"/>
            <a:ext cx="1989600" cy="3118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17"/>
          <p:cNvCxnSpPr/>
          <p:nvPr/>
        </p:nvCxnSpPr>
        <p:spPr>
          <a:xfrm>
            <a:off x="11764775" y="3789606"/>
            <a:ext cx="0" cy="3156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17"/>
          <p:cNvCxnSpPr/>
          <p:nvPr/>
        </p:nvCxnSpPr>
        <p:spPr>
          <a:xfrm rot="10800000">
            <a:off x="9774875" y="6907975"/>
            <a:ext cx="1989900" cy="18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17"/>
          <p:cNvSpPr txBox="1"/>
          <p:nvPr/>
        </p:nvSpPr>
        <p:spPr>
          <a:xfrm>
            <a:off x="12501953" y="5362052"/>
            <a:ext cx="28143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Δy = 5</a:t>
            </a:r>
            <a:r>
              <a:rPr lang="en-GB" sz="32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0-16</a:t>
            </a:r>
            <a:endParaRPr b="0" i="0" sz="2800" u="none" cap="none" strike="noStrike">
              <a:solidFill>
                <a:schemeClr val="dk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10568050" y="7200652"/>
            <a:ext cx="28143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Δx = 1</a:t>
            </a:r>
            <a:r>
              <a:rPr lang="en-GB" sz="32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b="0" i="0" lang="en-GB" sz="3200" u="none" cap="none" strike="noStrike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GB" sz="3200">
                <a:solidFill>
                  <a:schemeClr val="dk2"/>
                </a:solidFill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0" i="0" sz="2800" u="none" cap="none" strike="noStrike">
              <a:solidFill>
                <a:schemeClr val="dk2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" name="Google Shape;145;p17"/>
          <p:cNvCxnSpPr/>
          <p:nvPr/>
        </p:nvCxnSpPr>
        <p:spPr>
          <a:xfrm>
            <a:off x="2276925" y="5012873"/>
            <a:ext cx="663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Question 2 answer</a:t>
            </a:r>
            <a:endParaRPr/>
          </a:p>
        </p:txBody>
      </p:sp>
      <p:sp>
        <p:nvSpPr>
          <p:cNvPr id="151" name="Google Shape;151;p18"/>
          <p:cNvSpPr txBox="1"/>
          <p:nvPr>
            <p:ph idx="1" type="body"/>
          </p:nvPr>
        </p:nvSpPr>
        <p:spPr>
          <a:xfrm>
            <a:off x="917948" y="1983750"/>
            <a:ext cx="162606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(a) The rate of reaction at 10 seconds when: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600"/>
          </a:p>
          <a:p>
            <a:pPr indent="-571500" lvl="0" marL="596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romanLcParenR"/>
            </a:pPr>
            <a:r>
              <a:rPr lang="en-GB"/>
              <a:t>Concentration of acid used is 1.0M</a:t>
            </a:r>
            <a:r>
              <a:rPr lang="en-GB"/>
              <a:t>   - 1.81 cm</a:t>
            </a:r>
            <a:r>
              <a:rPr baseline="30000" lang="en-GB"/>
              <a:t>3</a:t>
            </a:r>
            <a:r>
              <a:rPr lang="en-GB"/>
              <a:t>/s</a:t>
            </a:r>
            <a:endParaRPr/>
          </a:p>
          <a:p>
            <a:pPr indent="-571500" lvl="0" marL="596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romanLcParenR"/>
            </a:pPr>
            <a:r>
              <a:rPr lang="en-GB"/>
              <a:t>Concentration of acid used is 1.5M</a:t>
            </a:r>
            <a:r>
              <a:rPr lang="en-GB"/>
              <a:t>   - 2.62 cm</a:t>
            </a:r>
            <a:r>
              <a:rPr baseline="30000" lang="en-GB"/>
              <a:t>3</a:t>
            </a:r>
            <a:r>
              <a:rPr lang="en-GB"/>
              <a:t>/s</a:t>
            </a:r>
            <a:endParaRPr/>
          </a:p>
          <a:p>
            <a:pPr indent="-311150" lvl="0" marL="5397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(b) Reaction with the higher concentration of acid used (1.5 M) was faster at 10 seconds.</a:t>
            </a:r>
            <a:endParaRPr/>
          </a:p>
        </p:txBody>
      </p:sp>
      <p:sp>
        <p:nvSpPr>
          <p:cNvPr id="152" name="Google Shape;152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917950" y="5852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Example 1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1397813" y="1798478"/>
            <a:ext cx="15492273" cy="56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A student investigated the rate of reaction between calcium carbonate (marble chips) and hydrochloric acid.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The student had collected 34 cm</a:t>
            </a:r>
            <a:r>
              <a:rPr baseline="30000" lang="en-GB"/>
              <a:t>3</a:t>
            </a:r>
            <a:r>
              <a:rPr lang="en-GB"/>
              <a:t> of gas produced after 20 seconds. Calculate the mean rate of reaction from 0 to 20 seconds.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1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917950" y="5852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Example 2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1397863" y="1618863"/>
            <a:ext cx="15492273" cy="56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A student investigated the rate of reaction between magnesium and hydrochloric acid.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The student had recorded an initial reactant mass of 23 g. The mass of the product recorded was 19.4 g after 30 seconds. 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Calculate the mean rate of reaction from 0 to 30 seconds.</a:t>
            </a:r>
            <a:endParaRPr/>
          </a:p>
          <a:p>
            <a:pPr indent="0" lvl="1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917942" y="1574609"/>
            <a:ext cx="6000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Determine the mean rate of reaction in the first 18 seconds </a:t>
            </a:r>
            <a:endParaRPr b="0" i="0" sz="2800" u="none" cap="none" strike="noStrik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 txBox="1"/>
          <p:nvPr>
            <p:ph type="title"/>
          </p:nvPr>
        </p:nvSpPr>
        <p:spPr>
          <a:xfrm>
            <a:off x="917950" y="585250"/>
            <a:ext cx="16452001" cy="953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Example 3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51" name="Google Shape;51;p8"/>
          <p:cNvPicPr preferRelativeResize="0"/>
          <p:nvPr/>
        </p:nvPicPr>
        <p:blipFill rotWithShape="1">
          <a:blip r:embed="rId3">
            <a:alphaModFix/>
          </a:blip>
          <a:srcRect b="1879" l="1458" r="1341" t="1744"/>
          <a:stretch/>
        </p:blipFill>
        <p:spPr>
          <a:xfrm>
            <a:off x="6465850" y="1212350"/>
            <a:ext cx="10770675" cy="8107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Question 1: Information</a:t>
            </a:r>
            <a:endParaRPr/>
          </a:p>
        </p:txBody>
      </p:sp>
      <p:sp>
        <p:nvSpPr>
          <p:cNvPr id="57" name="Google Shape;57;p9"/>
          <p:cNvSpPr txBox="1"/>
          <p:nvPr>
            <p:ph idx="1" type="body"/>
          </p:nvPr>
        </p:nvSpPr>
        <p:spPr>
          <a:xfrm>
            <a:off x="917941" y="1704550"/>
            <a:ext cx="16961845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A student investigated how temperature affects the rate of reaction between magnesium carbonate and dilute hydrochloric acid. The table below shows the student’s results for hydrochloric acid at 30 °C.</a:t>
            </a:r>
            <a:endParaRPr/>
          </a:p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9" name="Google Shape;59;p9"/>
          <p:cNvPicPr preferRelativeResize="0"/>
          <p:nvPr/>
        </p:nvPicPr>
        <p:blipFill rotWithShape="1">
          <a:blip r:embed="rId3">
            <a:alphaModFix/>
          </a:blip>
          <a:srcRect b="32261" l="27689" r="50571" t="31574"/>
          <a:stretch/>
        </p:blipFill>
        <p:spPr>
          <a:xfrm>
            <a:off x="11269150" y="3175525"/>
            <a:ext cx="4817526" cy="641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Question 1</a:t>
            </a:r>
            <a:endParaRPr/>
          </a:p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41" y="1704550"/>
            <a:ext cx="6772815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Task: Plot the data from the table and draw a line of best fit.</a:t>
            </a:r>
            <a:endParaRPr/>
          </a:p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7" name="Google Shape;67;p10"/>
          <p:cNvPicPr preferRelativeResize="0"/>
          <p:nvPr/>
        </p:nvPicPr>
        <p:blipFill rotWithShape="1">
          <a:blip r:embed="rId3">
            <a:alphaModFix/>
          </a:blip>
          <a:srcRect b="32261" l="27689" r="50571" t="31574"/>
          <a:stretch/>
        </p:blipFill>
        <p:spPr>
          <a:xfrm>
            <a:off x="1551250" y="2946925"/>
            <a:ext cx="4817526" cy="641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0"/>
          <p:cNvPicPr preferRelativeResize="0"/>
          <p:nvPr/>
        </p:nvPicPr>
        <p:blipFill rotWithShape="1">
          <a:blip r:embed="rId4">
            <a:alphaModFix/>
          </a:blip>
          <a:srcRect b="2506" l="1937" r="2633" t="2563"/>
          <a:stretch/>
        </p:blipFill>
        <p:spPr>
          <a:xfrm>
            <a:off x="7354250" y="1188775"/>
            <a:ext cx="10111800" cy="799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Question 2</a:t>
            </a:r>
            <a:endParaRPr/>
          </a:p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917941" y="1983750"/>
            <a:ext cx="7654568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(a) Determine the rate of reaction at 10 seconds when:</a:t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1600"/>
          </a:p>
          <a:p>
            <a:pPr indent="-571500" lvl="0" marL="5969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romanLcParenR"/>
            </a:pPr>
            <a:r>
              <a:rPr lang="en-GB"/>
              <a:t>Concentration of acid used is 1.0M</a:t>
            </a:r>
            <a:endParaRPr/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SzPts val="3200"/>
              <a:buAutoNum type="romanLcParenR"/>
            </a:pPr>
            <a:r>
              <a:rPr lang="en-GB"/>
              <a:t>Concentration of acid used is 1.5M</a:t>
            </a:r>
            <a:endParaRPr/>
          </a:p>
          <a:p>
            <a:pPr indent="-311150" lvl="0" marL="53975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25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(b) From question (a), determine which reaction was faster at 10 seconds.</a:t>
            </a:r>
            <a:endParaRPr/>
          </a:p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6" name="Google Shape;76;p11"/>
          <p:cNvPicPr preferRelativeResize="0"/>
          <p:nvPr/>
        </p:nvPicPr>
        <p:blipFill rotWithShape="1">
          <a:blip r:embed="rId3">
            <a:alphaModFix/>
          </a:blip>
          <a:srcRect b="27832" l="21500" r="41659" t="30199"/>
          <a:stretch/>
        </p:blipFill>
        <p:spPr>
          <a:xfrm>
            <a:off x="8438400" y="814300"/>
            <a:ext cx="8932026" cy="8140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type="title"/>
          </p:nvPr>
        </p:nvSpPr>
        <p:spPr>
          <a:xfrm>
            <a:off x="917950" y="5852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Example 1 answer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1397813" y="1798478"/>
            <a:ext cx="15492273" cy="56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A student investigated the rate of reaction between calcium carbonate (marble chips) and hydrochloric acid.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The student had collected 34 cm</a:t>
            </a:r>
            <a:r>
              <a:rPr baseline="30000" lang="en-GB"/>
              <a:t>3</a:t>
            </a:r>
            <a:r>
              <a:rPr lang="en-GB"/>
              <a:t> of gas produced after 20 seconds. Calculate the mean rate of reaction from 0 to 20 seconds.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600"/>
              <a:t>Mean rate of reaction = </a:t>
            </a:r>
            <a:r>
              <a:rPr lang="en-GB" sz="3600" u="sng"/>
              <a:t>quantity of product formed</a:t>
            </a:r>
            <a:endParaRPr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600"/>
              <a:t>                                               time taken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     						     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							     = </a:t>
            </a:r>
            <a:r>
              <a:rPr lang="en-GB" u="sng"/>
              <a:t>34 cm</a:t>
            </a:r>
            <a:r>
              <a:rPr baseline="30000" lang="en-GB"/>
              <a:t>3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							          20 s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							     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							     = 1.7 cm</a:t>
            </a:r>
            <a:r>
              <a:rPr baseline="30000" lang="en-GB"/>
              <a:t>3</a:t>
            </a:r>
            <a:r>
              <a:rPr lang="en-GB"/>
              <a:t>/s</a:t>
            </a:r>
            <a:endParaRPr/>
          </a:p>
          <a:p>
            <a:pPr indent="0" lvl="1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>
            <p:ph type="title"/>
          </p:nvPr>
        </p:nvSpPr>
        <p:spPr>
          <a:xfrm>
            <a:off x="917950" y="585250"/>
            <a:ext cx="16452001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Example 2 answer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9" name="Google Shape;89;p13"/>
          <p:cNvSpPr txBox="1"/>
          <p:nvPr>
            <p:ph idx="1" type="body"/>
          </p:nvPr>
        </p:nvSpPr>
        <p:spPr>
          <a:xfrm>
            <a:off x="1397863" y="1618863"/>
            <a:ext cx="15492273" cy="56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A student investigated the rate of reaction between magnesium and hydrochloric acid.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The student had recorded an initial reactant mass of 23 g. The mass of the product recorded was 19.4 g after 30 seconds. 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Calculate the mean rate of reaction from 0 to 30 seconds.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600"/>
              <a:t>Mean rate of reaction = </a:t>
            </a:r>
            <a:r>
              <a:rPr lang="en-GB" sz="3600" u="sng"/>
              <a:t>quantity of reactant used</a:t>
            </a:r>
            <a:endParaRPr/>
          </a:p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3600"/>
              <a:t>                                               time taken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     						     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							     = </a:t>
            </a:r>
            <a:r>
              <a:rPr lang="en-GB" u="sng"/>
              <a:t>23 – 19.4 g</a:t>
            </a:r>
            <a:endParaRPr baseline="30000"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							             30 s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							     </a:t>
            </a:r>
            <a:endParaRPr/>
          </a:p>
          <a:p>
            <a:pPr indent="0" lvl="1" marL="495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/>
              <a:t>							     = 0.12 g/s</a:t>
            </a:r>
            <a:endParaRPr/>
          </a:p>
          <a:p>
            <a:pPr indent="0" lvl="1" marL="4953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