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Montserrat SemiBold"/>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Quicksand"/>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061010-3255-4DB0-8D0A-1C314DD6EB57}">
  <a:tblStyle styleId="{46061010-3255-4DB0-8D0A-1C314DD6EB5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79AF0A2-4145-40EC-B704-4BD40DBAB50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MontserratSemiBold-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6.xml"/><Relationship Id="rId33" Type="http://schemas.openxmlformats.org/officeDocument/2006/relationships/font" Target="fonts/MontserratMedium-boldItalic.fntdata"/><Relationship Id="rId10" Type="http://schemas.openxmlformats.org/officeDocument/2006/relationships/slide" Target="slides/slide5.xml"/><Relationship Id="rId32" Type="http://schemas.openxmlformats.org/officeDocument/2006/relationships/font" Target="fonts/MontserratMedium-italic.fntdata"/><Relationship Id="rId13" Type="http://schemas.openxmlformats.org/officeDocument/2006/relationships/slide" Target="slides/slide8.xml"/><Relationship Id="rId35" Type="http://schemas.openxmlformats.org/officeDocument/2006/relationships/font" Target="fonts/Quicksand-bold.fntdata"/><Relationship Id="rId12" Type="http://schemas.openxmlformats.org/officeDocument/2006/relationships/slide" Target="slides/slide7.xml"/><Relationship Id="rId34" Type="http://schemas.openxmlformats.org/officeDocument/2006/relationships/font" Target="fonts/Quicksan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8ca04f84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ca04f84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ca04f84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ca04f84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a65110b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a65110b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ca65110b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ca65110b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ca04f84b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ca04f84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ca65110b9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ca65110b9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ca65110b9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ca65110b9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ca65110b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ca65110b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ca04f84b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ca04f84b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ca65110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ca65110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ca65110b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ca65110b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ca65110b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ca65110b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a65110b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a65110b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ca65110b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ca65110b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ca65110b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ca65110b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ca65110b9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ca65110b9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1" name="Google Shape;81;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2" name="Google Shape;82;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Problem solving</a:t>
            </a:r>
            <a:br>
              <a:rPr lang="en-GB">
                <a:solidFill>
                  <a:srgbClr val="4B3241"/>
                </a:solidFill>
              </a:rPr>
            </a:br>
            <a:r>
              <a:rPr lang="en-GB">
                <a:solidFill>
                  <a:srgbClr val="4B3241"/>
                </a:solidFill>
              </a:rPr>
              <a:t>Lesson 6 of 6</a:t>
            </a:r>
            <a:endParaRPr>
              <a:solidFill>
                <a:srgbClr val="4B3241"/>
              </a:solidFill>
            </a:endParaRPr>
          </a:p>
        </p:txBody>
      </p:sp>
      <p:sp>
        <p:nvSpPr>
          <p:cNvPr id="83" name="Google Shape;83;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4" name="Google Shape;84;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Ben Garside</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7" name="Google Shape;157;p2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8" name="Google Shape;158;p23"/>
          <p:cNvSpPr txBox="1"/>
          <p:nvPr/>
        </p:nvSpPr>
        <p:spPr>
          <a:xfrm>
            <a:off x="914400" y="2863400"/>
            <a:ext cx="165861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6000">
              <a:solidFill>
                <a:srgbClr val="434343"/>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GB" sz="6000">
                <a:solidFill>
                  <a:srgbClr val="434343"/>
                </a:solidFill>
                <a:latin typeface="Montserrat SemiBold"/>
                <a:ea typeface="Montserrat SemiBold"/>
                <a:cs typeface="Montserrat SemiBold"/>
                <a:sym typeface="Montserrat SemiBold"/>
              </a:rPr>
              <a:t>Moves like Jim optional explorer tasks</a:t>
            </a:r>
            <a:endParaRPr sz="6000">
              <a:solidFill>
                <a:srgbClr val="434343"/>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5</a:t>
            </a:r>
            <a:endParaRPr>
              <a:solidFill>
                <a:schemeClr val="dk2"/>
              </a:solidFill>
            </a:endParaRPr>
          </a:p>
        </p:txBody>
      </p:sp>
      <p:sp>
        <p:nvSpPr>
          <p:cNvPr id="164" name="Google Shape;164;p24"/>
          <p:cNvSpPr txBox="1"/>
          <p:nvPr>
            <p:ph idx="1" type="body"/>
          </p:nvPr>
        </p:nvSpPr>
        <p:spPr>
          <a:xfrm>
            <a:off x="918000" y="2331200"/>
            <a:ext cx="7902000" cy="71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100"/>
              <a:t>Use the score variable to add 1 to the score if the user has successfully completed each subroutine.</a:t>
            </a:r>
            <a:endParaRPr sz="3100"/>
          </a:p>
          <a:p>
            <a:pPr indent="0" lvl="0" marL="0" rtl="0" algn="l">
              <a:spcBef>
                <a:spcPts val="2000"/>
              </a:spcBef>
              <a:spcAft>
                <a:spcPts val="0"/>
              </a:spcAft>
              <a:buNone/>
            </a:pPr>
            <a:r>
              <a:t/>
            </a:r>
            <a:endParaRPr sz="3100"/>
          </a:p>
          <a:p>
            <a:pPr indent="0" lvl="0" marL="0" rtl="0" algn="l">
              <a:spcBef>
                <a:spcPts val="2000"/>
              </a:spcBef>
              <a:spcAft>
                <a:spcPts val="0"/>
              </a:spcAft>
              <a:buNone/>
            </a:pPr>
            <a:r>
              <a:rPr lang="en-GB" sz="3100"/>
              <a:t>Take a screenshot of where you have increased the score for the ‘move3’ subroutine.</a:t>
            </a:r>
            <a:endParaRPr sz="31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65" name="Google Shape;165;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6" name="Google Shape;166;p24"/>
          <p:cNvSpPr txBox="1"/>
          <p:nvPr>
            <p:ph idx="2" type="body"/>
          </p:nvPr>
        </p:nvSpPr>
        <p:spPr>
          <a:xfrm>
            <a:off x="9108275" y="2331200"/>
            <a:ext cx="8875500" cy="1880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100"/>
              <a:t>Your solution (take a screenshot of the block of code you have created or modified)</a:t>
            </a:r>
            <a:endParaRPr sz="3100"/>
          </a:p>
        </p:txBody>
      </p:sp>
      <p:sp>
        <p:nvSpPr>
          <p:cNvPr id="167" name="Google Shape;167;p24"/>
          <p:cNvSpPr txBox="1"/>
          <p:nvPr/>
        </p:nvSpPr>
        <p:spPr>
          <a:xfrm>
            <a:off x="9192150" y="3624675"/>
            <a:ext cx="7902000" cy="56607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4"/>
              </a:highlight>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6</a:t>
            </a:r>
            <a:endParaRPr>
              <a:solidFill>
                <a:schemeClr val="dk2"/>
              </a:solidFill>
            </a:endParaRPr>
          </a:p>
        </p:txBody>
      </p:sp>
      <p:sp>
        <p:nvSpPr>
          <p:cNvPr id="173" name="Google Shape;173;p25"/>
          <p:cNvSpPr txBox="1"/>
          <p:nvPr>
            <p:ph idx="1" type="body"/>
          </p:nvPr>
        </p:nvSpPr>
        <p:spPr>
          <a:xfrm>
            <a:off x="917950" y="2331200"/>
            <a:ext cx="15570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900"/>
              <a:t>Complete the ‘feedback’ subroutine. It must meet the following criteria:</a:t>
            </a:r>
            <a:endParaRPr sz="2900"/>
          </a:p>
          <a:p>
            <a:pPr indent="-412750" lvl="0" marL="457200" rtl="0" algn="l">
              <a:spcBef>
                <a:spcPts val="2000"/>
              </a:spcBef>
              <a:spcAft>
                <a:spcPts val="0"/>
              </a:spcAft>
              <a:buSzPts val="2900"/>
              <a:buChar char="●"/>
            </a:pPr>
            <a:r>
              <a:rPr lang="en-GB" sz="2900"/>
              <a:t>If the score is greater than two, a well done message should be displayed for two seconds</a:t>
            </a:r>
            <a:endParaRPr sz="2900"/>
          </a:p>
          <a:p>
            <a:pPr indent="-412750" lvl="0" marL="457200" rtl="0" algn="l">
              <a:spcBef>
                <a:spcPts val="0"/>
              </a:spcBef>
              <a:spcAft>
                <a:spcPts val="0"/>
              </a:spcAft>
              <a:buSzPts val="2900"/>
              <a:buChar char="●"/>
            </a:pPr>
            <a:r>
              <a:rPr lang="en-GB" sz="2900"/>
              <a:t>If the score isn’t greater than two, the following message should be displayed for two seconds: “Better luck next time”</a:t>
            </a:r>
            <a:endParaRPr sz="2900"/>
          </a:p>
          <a:p>
            <a:pPr indent="-412750" lvl="0" marL="457200" rtl="0" algn="l">
              <a:spcBef>
                <a:spcPts val="0"/>
              </a:spcBef>
              <a:spcAft>
                <a:spcPts val="0"/>
              </a:spcAft>
              <a:buSzPts val="2900"/>
              <a:buChar char="●"/>
            </a:pPr>
            <a:r>
              <a:rPr lang="en-GB" sz="2900"/>
              <a:t>You can pick a costume to change, depending on the message</a:t>
            </a:r>
            <a:endParaRPr sz="2900"/>
          </a:p>
          <a:p>
            <a:pPr indent="0" lvl="0" marL="0" rtl="0" algn="l">
              <a:spcBef>
                <a:spcPts val="2000"/>
              </a:spcBef>
              <a:spcAft>
                <a:spcPts val="0"/>
              </a:spcAft>
              <a:buNone/>
            </a:pPr>
            <a:r>
              <a:rPr lang="en-GB" sz="2900"/>
              <a:t>You should make sure that the subroutine is called after all the ‘move’ subroutines.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rPr lang="en-GB" sz="2900"/>
              <a:t>Add your screenshot on the next page</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74" name="Google Shape;174;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0" name="Google Shape;180;p26"/>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1" name="Google Shape;181;p2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82" name="Google Shape;182;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
        <p:nvSpPr>
          <p:cNvPr id="183" name="Google Shape;183;p26"/>
          <p:cNvSpPr txBox="1"/>
          <p:nvPr/>
        </p:nvSpPr>
        <p:spPr>
          <a:xfrm>
            <a:off x="914400" y="2863400"/>
            <a:ext cx="12448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6000">
              <a:solidFill>
                <a:srgbClr val="434343"/>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GB" sz="6000">
                <a:solidFill>
                  <a:srgbClr val="434343"/>
                </a:solidFill>
                <a:latin typeface="Montserrat SemiBold"/>
                <a:ea typeface="Montserrat SemiBold"/>
                <a:cs typeface="Montserrat SemiBold"/>
                <a:sym typeface="Montserrat SemiBold"/>
              </a:rPr>
              <a:t>Level up</a:t>
            </a:r>
            <a:endParaRPr sz="6000">
              <a:solidFill>
                <a:srgbClr val="434343"/>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917950" y="890050"/>
            <a:ext cx="128028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7: Level up introduction </a:t>
            </a:r>
            <a:endParaRPr>
              <a:solidFill>
                <a:schemeClr val="dk2"/>
              </a:solidFill>
            </a:endParaRPr>
          </a:p>
        </p:txBody>
      </p:sp>
      <p:sp>
        <p:nvSpPr>
          <p:cNvPr id="189" name="Google Shape;189;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0" name="Google Shape;190;p27"/>
          <p:cNvSpPr txBox="1"/>
          <p:nvPr>
            <p:ph idx="2" type="body"/>
          </p:nvPr>
        </p:nvSpPr>
        <p:spPr>
          <a:xfrm>
            <a:off x="878675" y="2255000"/>
            <a:ext cx="8875500" cy="6806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100"/>
              <a:t>A games development company has seen your ‘Moves like Jim’ game, and want to hire you to create a new game called ‘Dance battle’. </a:t>
            </a:r>
            <a:endParaRPr sz="3100"/>
          </a:p>
          <a:p>
            <a:pPr indent="0" lvl="0" marL="0" rtl="0" algn="l">
              <a:spcBef>
                <a:spcPts val="2000"/>
              </a:spcBef>
              <a:spcAft>
                <a:spcPts val="0"/>
              </a:spcAft>
              <a:buNone/>
            </a:pPr>
            <a:r>
              <a:t/>
            </a:r>
            <a:endParaRPr sz="3100"/>
          </a:p>
          <a:p>
            <a:pPr indent="0" lvl="0" marL="0" rtl="0" algn="l">
              <a:spcBef>
                <a:spcPts val="2000"/>
              </a:spcBef>
              <a:spcAft>
                <a:spcPts val="0"/>
              </a:spcAft>
              <a:buNone/>
            </a:pPr>
            <a:r>
              <a:rPr lang="en-GB" sz="3100"/>
              <a:t>The company wants to help you develop your skills by giving you more training. Complete the table below to help them gain an understanding of your current programming skills. </a:t>
            </a:r>
            <a:endParaRPr sz="3100"/>
          </a:p>
          <a:p>
            <a:pPr indent="0" lvl="0" marL="0" rtl="0" algn="l">
              <a:spcBef>
                <a:spcPts val="2000"/>
              </a:spcBef>
              <a:spcAft>
                <a:spcPts val="0"/>
              </a:spcAft>
              <a:buNone/>
            </a:pPr>
            <a:r>
              <a:t/>
            </a:r>
            <a:endParaRPr sz="3100"/>
          </a:p>
          <a:p>
            <a:pPr indent="0" lvl="0" marL="0" rtl="0" algn="l">
              <a:spcBef>
                <a:spcPts val="2000"/>
              </a:spcBef>
              <a:spcAft>
                <a:spcPts val="2000"/>
              </a:spcAft>
              <a:buNone/>
            </a:pPr>
            <a:r>
              <a:t/>
            </a:r>
            <a:endParaRPr sz="3100"/>
          </a:p>
        </p:txBody>
      </p:sp>
      <p:pic>
        <p:nvPicPr>
          <p:cNvPr id="191" name="Google Shape;191;p27"/>
          <p:cNvPicPr preferRelativeResize="0"/>
          <p:nvPr/>
        </p:nvPicPr>
        <p:blipFill>
          <a:blip r:embed="rId3">
            <a:alphaModFix/>
          </a:blip>
          <a:stretch>
            <a:fillRect/>
          </a:stretch>
        </p:blipFill>
        <p:spPr>
          <a:xfrm>
            <a:off x="10591450" y="2336000"/>
            <a:ext cx="6948500" cy="5244150"/>
          </a:xfrm>
          <a:prstGeom prst="rect">
            <a:avLst/>
          </a:prstGeom>
          <a:noFill/>
          <a:ln>
            <a:noFill/>
          </a:ln>
        </p:spPr>
      </p:pic>
      <p:sp>
        <p:nvSpPr>
          <p:cNvPr id="192" name="Google Shape;192;p27"/>
          <p:cNvSpPr txBox="1"/>
          <p:nvPr/>
        </p:nvSpPr>
        <p:spPr>
          <a:xfrm>
            <a:off x="10591450" y="7832500"/>
            <a:ext cx="21234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Source: Scratch</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7 part 1: Your skills</a:t>
            </a:r>
            <a:endParaRPr>
              <a:solidFill>
                <a:schemeClr val="dk2"/>
              </a:solidFill>
            </a:endParaRPr>
          </a:p>
        </p:txBody>
      </p:sp>
      <p:sp>
        <p:nvSpPr>
          <p:cNvPr id="198" name="Google Shape;198;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99" name="Google Shape;199;p28"/>
          <p:cNvGraphicFramePr/>
          <p:nvPr/>
        </p:nvGraphicFramePr>
        <p:xfrm>
          <a:off x="917950" y="2763850"/>
          <a:ext cx="3000000" cy="3000000"/>
        </p:xfrm>
        <a:graphic>
          <a:graphicData uri="http://schemas.openxmlformats.org/drawingml/2006/table">
            <a:tbl>
              <a:tblPr>
                <a:noFill/>
                <a:tableStyleId>{46061010-3255-4DB0-8D0A-1C314DD6EB57}</a:tableStyleId>
              </a:tblPr>
              <a:tblGrid>
                <a:gridCol w="5428575"/>
                <a:gridCol w="3506975"/>
                <a:gridCol w="3434900"/>
                <a:gridCol w="3386850"/>
              </a:tblGrid>
              <a:tr h="1814625">
                <a:tc>
                  <a:txBody>
                    <a:bodyPr/>
                    <a:lstStyle/>
                    <a:p>
                      <a:pPr indent="0" lvl="0" marL="0" rtl="0" algn="l">
                        <a:spcBef>
                          <a:spcPts val="0"/>
                        </a:spcBef>
                        <a:spcAft>
                          <a:spcPts val="0"/>
                        </a:spcAft>
                        <a:buNone/>
                      </a:pPr>
                      <a:r>
                        <a:rPr b="1" lang="en-GB" sz="2500">
                          <a:latin typeface="Quicksand"/>
                          <a:ea typeface="Quicksand"/>
                          <a:cs typeface="Quicksand"/>
                          <a:sym typeface="Quicksand"/>
                        </a:rPr>
                        <a:t>Programming skills/concept</a:t>
                      </a:r>
                      <a:endParaRPr b="1"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rPr b="1" lang="en-GB" sz="2500">
                          <a:latin typeface="Quicksand"/>
                          <a:ea typeface="Quicksand"/>
                          <a:cs typeface="Quicksand"/>
                          <a:sym typeface="Quicksand"/>
                        </a:rPr>
                        <a:t>I don’t know what  this is or how to use it</a:t>
                      </a:r>
                      <a:endParaRPr b="1"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rPr b="1" lang="en-GB" sz="2500">
                          <a:latin typeface="Quicksand"/>
                          <a:ea typeface="Quicksand"/>
                          <a:cs typeface="Quicksand"/>
                          <a:sym typeface="Quicksand"/>
                        </a:rPr>
                        <a:t>I know what this is, but would need support being able to use it</a:t>
                      </a:r>
                      <a:endParaRPr b="1"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rPr b="1" lang="en-GB" sz="2500">
                          <a:latin typeface="Quicksand"/>
                          <a:ea typeface="Quicksand"/>
                          <a:cs typeface="Quicksand"/>
                          <a:sym typeface="Quicksand"/>
                        </a:rPr>
                        <a:t>I am confident I know how to use this in a program</a:t>
                      </a:r>
                      <a:endParaRPr b="1" sz="2500">
                        <a:latin typeface="Quicksand"/>
                        <a:ea typeface="Quicksand"/>
                        <a:cs typeface="Quicksand"/>
                        <a:sym typeface="Quicksand"/>
                      </a:endParaRPr>
                    </a:p>
                  </a:txBody>
                  <a:tcPr marT="63500" marB="63500" marR="63500" marL="63500"/>
                </a:tc>
              </a:tr>
              <a:tr h="666300">
                <a:tc>
                  <a:txBody>
                    <a:bodyPr/>
                    <a:lstStyle/>
                    <a:p>
                      <a:pPr indent="0" lvl="0" marL="0" rtl="0" algn="l">
                        <a:spcBef>
                          <a:spcPts val="0"/>
                        </a:spcBef>
                        <a:spcAft>
                          <a:spcPts val="0"/>
                        </a:spcAft>
                        <a:buNone/>
                      </a:pPr>
                      <a:r>
                        <a:rPr lang="en-GB" sz="2500">
                          <a:latin typeface="Quicksand"/>
                          <a:ea typeface="Quicksand"/>
                          <a:cs typeface="Quicksand"/>
                          <a:sym typeface="Quicksand"/>
                        </a:rPr>
                        <a:t>Place blocks in a sequence</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r h="666300">
                <a:tc>
                  <a:txBody>
                    <a:bodyPr/>
                    <a:lstStyle/>
                    <a:p>
                      <a:pPr indent="0" lvl="0" marL="0" rtl="0" algn="l">
                        <a:spcBef>
                          <a:spcPts val="0"/>
                        </a:spcBef>
                        <a:spcAft>
                          <a:spcPts val="0"/>
                        </a:spcAft>
                        <a:buNone/>
                      </a:pPr>
                      <a:r>
                        <a:rPr lang="en-GB" sz="2500">
                          <a:latin typeface="Quicksand"/>
                          <a:ea typeface="Quicksand"/>
                          <a:cs typeface="Quicksand"/>
                          <a:sym typeface="Quicksand"/>
                        </a:rPr>
                        <a:t>Use variables</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r h="666300">
                <a:tc>
                  <a:txBody>
                    <a:bodyPr/>
                    <a:lstStyle/>
                    <a:p>
                      <a:pPr indent="0" lvl="0" marL="0" rtl="0" algn="l">
                        <a:spcBef>
                          <a:spcPts val="0"/>
                        </a:spcBef>
                        <a:spcAft>
                          <a:spcPts val="0"/>
                        </a:spcAft>
                        <a:buNone/>
                      </a:pPr>
                      <a:r>
                        <a:rPr lang="en-GB" sz="2500">
                          <a:latin typeface="Quicksand"/>
                          <a:ea typeface="Quicksand"/>
                          <a:cs typeface="Quicksand"/>
                          <a:sym typeface="Quicksand"/>
                        </a:rPr>
                        <a:t>True or false conditions</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r h="666300">
                <a:tc>
                  <a:txBody>
                    <a:bodyPr/>
                    <a:lstStyle/>
                    <a:p>
                      <a:pPr indent="0" lvl="0" marL="0" rtl="0" algn="l">
                        <a:spcBef>
                          <a:spcPts val="0"/>
                        </a:spcBef>
                        <a:spcAft>
                          <a:spcPts val="0"/>
                        </a:spcAft>
                        <a:buNone/>
                      </a:pPr>
                      <a:r>
                        <a:rPr lang="en-GB" sz="2500">
                          <a:latin typeface="Quicksand"/>
                          <a:ea typeface="Quicksand"/>
                          <a:cs typeface="Quicksand"/>
                          <a:sym typeface="Quicksand"/>
                        </a:rPr>
                        <a:t>Selection (</a:t>
                      </a:r>
                      <a:r>
                        <a:rPr b="1" lang="en-GB" sz="2500">
                          <a:latin typeface="Quicksand"/>
                          <a:ea typeface="Quicksand"/>
                          <a:cs typeface="Quicksand"/>
                          <a:sym typeface="Quicksand"/>
                        </a:rPr>
                        <a:t>If</a:t>
                      </a:r>
                      <a:r>
                        <a:rPr lang="en-GB" sz="2500">
                          <a:latin typeface="Quicksand"/>
                          <a:ea typeface="Quicksand"/>
                          <a:cs typeface="Quicksand"/>
                          <a:sym typeface="Quicksand"/>
                        </a:rPr>
                        <a:t> statements)</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r h="1049075">
                <a:tc>
                  <a:txBody>
                    <a:bodyPr/>
                    <a:lstStyle/>
                    <a:p>
                      <a:pPr indent="0" lvl="0" marL="0" rtl="0" algn="l">
                        <a:spcBef>
                          <a:spcPts val="0"/>
                        </a:spcBef>
                        <a:spcAft>
                          <a:spcPts val="0"/>
                        </a:spcAft>
                        <a:buNone/>
                      </a:pPr>
                      <a:r>
                        <a:rPr lang="en-GB" sz="2500">
                          <a:latin typeface="Quicksand"/>
                          <a:ea typeface="Quicksand"/>
                          <a:cs typeface="Quicksand"/>
                          <a:sym typeface="Quicksand"/>
                        </a:rPr>
                        <a:t>Operators (logic and comparison)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r h="1049075">
                <a:tc>
                  <a:txBody>
                    <a:bodyPr/>
                    <a:lstStyle/>
                    <a:p>
                      <a:pPr indent="0" lvl="0" marL="0" rtl="0" algn="l">
                        <a:spcBef>
                          <a:spcPts val="0"/>
                        </a:spcBef>
                        <a:spcAft>
                          <a:spcPts val="0"/>
                        </a:spcAft>
                        <a:buNone/>
                      </a:pPr>
                      <a:r>
                        <a:rPr lang="en-GB" sz="2500">
                          <a:latin typeface="Quicksand"/>
                          <a:ea typeface="Quicksand"/>
                          <a:cs typeface="Quicksand"/>
                          <a:sym typeface="Quicksand"/>
                        </a:rPr>
                        <a:t>Count-controlled iteration (loops)</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c>
                  <a:txBody>
                    <a:bodyPr/>
                    <a:lstStyle/>
                    <a:p>
                      <a:pPr indent="0" lvl="0" marL="0" rtl="0" algn="l">
                        <a:spcBef>
                          <a:spcPts val="0"/>
                        </a:spcBef>
                        <a:spcAft>
                          <a:spcPts val="0"/>
                        </a:spcAft>
                        <a:buNone/>
                      </a:pPr>
                      <a:r>
                        <a:t/>
                      </a:r>
                      <a:endParaRPr sz="2500">
                        <a:latin typeface="Quicksand"/>
                        <a:ea typeface="Quicksand"/>
                        <a:cs typeface="Quicksand"/>
                        <a:sym typeface="Quicksand"/>
                      </a:endParaRPr>
                    </a:p>
                  </a:txBody>
                  <a:tcPr marT="63500" marB="63500" marR="63500" marL="63500"/>
                </a:tc>
              </a:tr>
            </a:tbl>
          </a:graphicData>
        </a:graphic>
      </p:graphicFrame>
      <p:sp>
        <p:nvSpPr>
          <p:cNvPr id="200" name="Google Shape;200;p28"/>
          <p:cNvSpPr txBox="1"/>
          <p:nvPr/>
        </p:nvSpPr>
        <p:spPr>
          <a:xfrm>
            <a:off x="917950" y="1891550"/>
            <a:ext cx="14941200" cy="71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500">
                <a:solidFill>
                  <a:schemeClr val="accent4"/>
                </a:solidFill>
                <a:latin typeface="Montserrat"/>
                <a:ea typeface="Montserrat"/>
                <a:cs typeface="Montserrat"/>
                <a:sym typeface="Montserrat"/>
              </a:rPr>
              <a:t>Write “Yes”</a:t>
            </a:r>
            <a:r>
              <a:rPr b="1" lang="en-GB" sz="3500">
                <a:solidFill>
                  <a:schemeClr val="accent4"/>
                </a:solidFill>
                <a:latin typeface="Montserrat"/>
                <a:ea typeface="Montserrat"/>
                <a:cs typeface="Montserrat"/>
                <a:sym typeface="Montserrat"/>
              </a:rPr>
              <a:t> in the boxes that apply to you </a:t>
            </a:r>
            <a:endParaRPr b="1" sz="3500">
              <a:solidFill>
                <a:schemeClr val="accent4"/>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917950" y="892800"/>
            <a:ext cx="163029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7 part 2: Achievements and next steps</a:t>
            </a:r>
            <a:endParaRPr>
              <a:solidFill>
                <a:schemeClr val="dk2"/>
              </a:solidFill>
            </a:endParaRPr>
          </a:p>
        </p:txBody>
      </p:sp>
      <p:sp>
        <p:nvSpPr>
          <p:cNvPr id="206" name="Google Shape;206;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07" name="Google Shape;207;p29"/>
          <p:cNvGraphicFramePr/>
          <p:nvPr/>
        </p:nvGraphicFramePr>
        <p:xfrm>
          <a:off x="992513" y="2520000"/>
          <a:ext cx="3000000" cy="3000000"/>
        </p:xfrm>
        <a:graphic>
          <a:graphicData uri="http://schemas.openxmlformats.org/drawingml/2006/table">
            <a:tbl>
              <a:tblPr>
                <a:noFill/>
                <a:tableStyleId>{E79AF0A2-4145-40EC-B704-4BD40DBAB50D}</a:tableStyleId>
              </a:tblPr>
              <a:tblGrid>
                <a:gridCol w="6890500"/>
                <a:gridCol w="9412475"/>
              </a:tblGrid>
              <a:tr h="3531025">
                <a:tc>
                  <a:txBody>
                    <a:bodyPr/>
                    <a:lstStyle/>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What do you think is your biggest achievement with the programs that  you have made? What skills have you learnt throughout the programming unit that you have just completed at school?</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000">
                        <a:solidFill>
                          <a:schemeClr val="dk2"/>
                        </a:solidFill>
                        <a:latin typeface="Montserrat"/>
                        <a:ea typeface="Montserrat"/>
                        <a:cs typeface="Montserrat"/>
                        <a:sym typeface="Montserrat"/>
                      </a:endParaRPr>
                    </a:p>
                  </a:txBody>
                  <a:tcPr marT="91425" marB="91425" marR="91425" marL="91425"/>
                </a:tc>
              </a:tr>
              <a:tr h="3287575">
                <a:tc>
                  <a:txBody>
                    <a:bodyPr/>
                    <a:lstStyle/>
                    <a:p>
                      <a:pPr indent="0" lvl="0" marL="0" rtl="0" algn="l">
                        <a:spcBef>
                          <a:spcPts val="0"/>
                        </a:spcBef>
                        <a:spcAft>
                          <a:spcPts val="0"/>
                        </a:spcAft>
                        <a:buNone/>
                      </a:pPr>
                      <a:r>
                        <a:t/>
                      </a:r>
                      <a:endParaRPr b="1" sz="28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Before you start working for us, what skills or programming concepts do you think you need to spend the most amount of time on?</a:t>
                      </a:r>
                      <a:endParaRPr b="1" sz="2800">
                        <a:solidFill>
                          <a:schemeClr val="dk2"/>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000">
                        <a:solidFill>
                          <a:schemeClr val="dk2"/>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0" name="Google Shape;90;p15"/>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nvSpPr>
        <p:spPr>
          <a:xfrm>
            <a:off x="914400" y="2863400"/>
            <a:ext cx="12448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6000">
              <a:solidFill>
                <a:srgbClr val="434343"/>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GB" sz="6000">
                <a:solidFill>
                  <a:srgbClr val="434343"/>
                </a:solidFill>
                <a:latin typeface="Montserrat SemiBold"/>
                <a:ea typeface="Montserrat SemiBold"/>
                <a:cs typeface="Montserrat SemiBold"/>
                <a:sym typeface="Montserrat SemiBold"/>
              </a:rPr>
              <a:t>Moves like Jim</a:t>
            </a:r>
            <a:endParaRPr sz="6000">
              <a:solidFill>
                <a:srgbClr val="434343"/>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917950" y="890050"/>
            <a:ext cx="104964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Moves like Jim: Introduction</a:t>
            </a:r>
            <a:endParaRPr>
              <a:solidFill>
                <a:schemeClr val="dk2"/>
              </a:solidFill>
            </a:endParaRPr>
          </a:p>
        </p:txBody>
      </p:sp>
      <p:sp>
        <p:nvSpPr>
          <p:cNvPr id="97" name="Google Shape;97;p16"/>
          <p:cNvSpPr txBox="1"/>
          <p:nvPr>
            <p:ph idx="1" type="body"/>
          </p:nvPr>
        </p:nvSpPr>
        <p:spPr>
          <a:xfrm>
            <a:off x="917950" y="2495300"/>
            <a:ext cx="155982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300"/>
              <a:t>Open the Moves like Jim Scratch program (oaknat.uk/comp-moveJim) and complete the tasks below. </a:t>
            </a:r>
            <a:endParaRPr sz="3300"/>
          </a:p>
          <a:p>
            <a:pPr indent="0" lvl="0" marL="0" rtl="0" algn="l">
              <a:spcBef>
                <a:spcPts val="2000"/>
              </a:spcBef>
              <a:spcAft>
                <a:spcPts val="0"/>
              </a:spcAft>
              <a:buNone/>
            </a:pPr>
            <a:r>
              <a:rPr lang="en-GB" sz="3300"/>
              <a:t>You are to work through the tasks independently, but use your problem-solving skills to help you if you are struggling:</a:t>
            </a:r>
            <a:endParaRPr sz="3300"/>
          </a:p>
          <a:p>
            <a:pPr indent="-438150" lvl="0" marL="457200" rtl="0" algn="l">
              <a:spcBef>
                <a:spcPts val="2000"/>
              </a:spcBef>
              <a:spcAft>
                <a:spcPts val="0"/>
              </a:spcAft>
              <a:buSzPts val="3300"/>
              <a:buChar char="●"/>
            </a:pPr>
            <a:r>
              <a:rPr lang="en-GB" sz="3300"/>
              <a:t>Carefully read over the instructions again. Stop and think through the problem.</a:t>
            </a:r>
            <a:endParaRPr sz="3300"/>
          </a:p>
          <a:p>
            <a:pPr indent="-438150" lvl="0" marL="457200" rtl="0" algn="l">
              <a:spcBef>
                <a:spcPts val="0"/>
              </a:spcBef>
              <a:spcAft>
                <a:spcPts val="0"/>
              </a:spcAft>
              <a:buSzPts val="3300"/>
              <a:buChar char="●"/>
            </a:pPr>
            <a:r>
              <a:rPr lang="en-GB" sz="3300"/>
              <a:t>Read the support tips and look at your work from previous lessons/tasks</a:t>
            </a:r>
            <a:endParaRPr sz="3300"/>
          </a:p>
          <a:p>
            <a:pPr indent="-438150" lvl="0" marL="457200" rtl="0" algn="l">
              <a:spcBef>
                <a:spcPts val="0"/>
              </a:spcBef>
              <a:spcAft>
                <a:spcPts val="0"/>
              </a:spcAft>
              <a:buSzPts val="3300"/>
              <a:buChar char="●"/>
            </a:pPr>
            <a:r>
              <a:rPr lang="en-GB" sz="3300"/>
              <a:t>Talk through your problem with someone else (they don’t need to be an expert)</a:t>
            </a:r>
            <a:endParaRPr sz="3300"/>
          </a:p>
          <a:p>
            <a:pPr indent="0" lvl="0" marL="45720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a:t>
            </a:r>
            <a:endParaRPr>
              <a:solidFill>
                <a:schemeClr val="dk2"/>
              </a:solidFill>
            </a:endParaRPr>
          </a:p>
        </p:txBody>
      </p:sp>
      <p:sp>
        <p:nvSpPr>
          <p:cNvPr id="104" name="Google Shape;104;p17"/>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100"/>
              <a:t>Complete the subroutine ‘move1’ so that you tell Jim what dance move to do if the user presses the correct key in time.</a:t>
            </a:r>
            <a:endParaRPr sz="3100"/>
          </a:p>
          <a:p>
            <a:pPr indent="0" lvl="0" marL="0" rtl="0" algn="l">
              <a:spcBef>
                <a:spcPts val="2000"/>
              </a:spcBef>
              <a:spcAft>
                <a:spcPts val="0"/>
              </a:spcAft>
              <a:buNone/>
            </a:pPr>
            <a:r>
              <a:rPr b="1" lang="en-GB" sz="3100">
                <a:solidFill>
                  <a:schemeClr val="accent4"/>
                </a:solidFill>
              </a:rPr>
              <a:t>Support:</a:t>
            </a:r>
            <a:r>
              <a:rPr lang="en-GB" sz="3100"/>
              <a:t> Look at the available costumes to pick a dance move.</a:t>
            </a:r>
            <a:endParaRPr sz="31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05" name="Google Shape;10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6" name="Google Shape;106;p17"/>
          <p:cNvSpPr txBox="1"/>
          <p:nvPr>
            <p:ph idx="2" type="body"/>
          </p:nvPr>
        </p:nvSpPr>
        <p:spPr>
          <a:xfrm>
            <a:off x="9136225" y="2876300"/>
            <a:ext cx="8875500" cy="1880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100"/>
              <a:t>Your solution (take a screenshot of the block of code you have created or modified)</a:t>
            </a:r>
            <a:endParaRPr sz="3100"/>
          </a:p>
        </p:txBody>
      </p:sp>
      <p:pic>
        <p:nvPicPr>
          <p:cNvPr id="107" name="Google Shape;107;p17"/>
          <p:cNvPicPr preferRelativeResize="0"/>
          <p:nvPr/>
        </p:nvPicPr>
        <p:blipFill>
          <a:blip r:embed="rId3">
            <a:alphaModFix/>
          </a:blip>
          <a:stretch>
            <a:fillRect/>
          </a:stretch>
        </p:blipFill>
        <p:spPr>
          <a:xfrm>
            <a:off x="917950" y="7504250"/>
            <a:ext cx="6501375" cy="886550"/>
          </a:xfrm>
          <a:prstGeom prst="rect">
            <a:avLst/>
          </a:prstGeom>
          <a:noFill/>
          <a:ln>
            <a:noFill/>
          </a:ln>
        </p:spPr>
      </p:pic>
      <p:sp>
        <p:nvSpPr>
          <p:cNvPr id="108" name="Google Shape;108;p17"/>
          <p:cNvSpPr txBox="1"/>
          <p:nvPr/>
        </p:nvSpPr>
        <p:spPr>
          <a:xfrm>
            <a:off x="9192150" y="4239650"/>
            <a:ext cx="7902000" cy="48081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4"/>
              </a:highlight>
              <a:latin typeface="Montserrat"/>
              <a:ea typeface="Montserrat"/>
              <a:cs typeface="Montserrat"/>
              <a:sym typeface="Montserrat"/>
            </a:endParaRPr>
          </a:p>
        </p:txBody>
      </p:sp>
      <p:sp>
        <p:nvSpPr>
          <p:cNvPr id="109" name="Google Shape;109;p17"/>
          <p:cNvSpPr txBox="1"/>
          <p:nvPr/>
        </p:nvSpPr>
        <p:spPr>
          <a:xfrm>
            <a:off x="917950" y="8517200"/>
            <a:ext cx="21234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Source: Scratch</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a:t>
            </a:r>
            <a:endParaRPr>
              <a:solidFill>
                <a:schemeClr val="dk2"/>
              </a:solidFill>
            </a:endParaRPr>
          </a:p>
        </p:txBody>
      </p:sp>
      <p:sp>
        <p:nvSpPr>
          <p:cNvPr id="115" name="Google Shape;115;p18"/>
          <p:cNvSpPr txBox="1"/>
          <p:nvPr>
            <p:ph idx="1" type="body"/>
          </p:nvPr>
        </p:nvSpPr>
        <p:spPr>
          <a:xfrm>
            <a:off x="917950" y="2199450"/>
            <a:ext cx="154305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900"/>
              <a:t>The ‘move2’ subroutine needs to be completed. Most (but not all) of the blocks to make this subroutine have been provided for you. </a:t>
            </a:r>
            <a:endParaRPr sz="2900"/>
          </a:p>
          <a:p>
            <a:pPr indent="-412750" lvl="0" marL="457200" rtl="0" algn="l">
              <a:spcBef>
                <a:spcPts val="2000"/>
              </a:spcBef>
              <a:spcAft>
                <a:spcPts val="0"/>
              </a:spcAft>
              <a:buSzPts val="2900"/>
              <a:buChar char="●"/>
            </a:pPr>
            <a:r>
              <a:rPr lang="en-GB" sz="2900"/>
              <a:t>‘Move2’ requires both the q and w keys to be pressed for a successful move</a:t>
            </a:r>
            <a:endParaRPr sz="2900"/>
          </a:p>
          <a:p>
            <a:pPr indent="-412750" lvl="0" marL="457200" rtl="0" algn="l">
              <a:spcBef>
                <a:spcPts val="0"/>
              </a:spcBef>
              <a:spcAft>
                <a:spcPts val="0"/>
              </a:spcAft>
              <a:buSzPts val="2900"/>
              <a:buChar char="●"/>
            </a:pPr>
            <a:r>
              <a:rPr lang="en-GB" sz="2900"/>
              <a:t>You must decide upon what the successful move is</a:t>
            </a:r>
            <a:endParaRPr sz="2900"/>
          </a:p>
          <a:p>
            <a:pPr indent="-412750" lvl="0" marL="457200" rtl="0" algn="l">
              <a:spcBef>
                <a:spcPts val="0"/>
              </a:spcBef>
              <a:spcAft>
                <a:spcPts val="0"/>
              </a:spcAft>
              <a:buSzPts val="2900"/>
              <a:buChar char="●"/>
            </a:pPr>
            <a:r>
              <a:rPr lang="en-GB" sz="2900"/>
              <a:t>You must switch to costume ‘Jim-c’ if the user fails to press q and w in time</a:t>
            </a:r>
            <a:endParaRPr sz="2900"/>
          </a:p>
          <a:p>
            <a:pPr indent="-412750" lvl="0" marL="457200" rtl="0" algn="l">
              <a:spcBef>
                <a:spcPts val="0"/>
              </a:spcBef>
              <a:spcAft>
                <a:spcPts val="0"/>
              </a:spcAft>
              <a:buSzPts val="2900"/>
              <a:buChar char="●"/>
            </a:pPr>
            <a:r>
              <a:rPr lang="en-GB" sz="2900"/>
              <a:t>The costume should be switched to ‘Jim-b’ at the end of the subroutine</a:t>
            </a:r>
            <a:endParaRPr sz="2900"/>
          </a:p>
          <a:p>
            <a:pPr indent="0" lvl="0" marL="0" rtl="0" algn="l">
              <a:spcBef>
                <a:spcPts val="2000"/>
              </a:spcBef>
              <a:spcAft>
                <a:spcPts val="0"/>
              </a:spcAft>
              <a:buNone/>
            </a:pPr>
            <a:r>
              <a:t/>
            </a:r>
            <a:endParaRPr b="1" sz="2900">
              <a:solidFill>
                <a:schemeClr val="accent4"/>
              </a:solidFill>
            </a:endParaRPr>
          </a:p>
          <a:p>
            <a:pPr indent="0" lvl="0" marL="0" rtl="0" algn="l">
              <a:spcBef>
                <a:spcPts val="2000"/>
              </a:spcBef>
              <a:spcAft>
                <a:spcPts val="0"/>
              </a:spcAft>
              <a:buNone/>
            </a:pPr>
            <a:r>
              <a:rPr b="1" lang="en-GB" sz="2900">
                <a:solidFill>
                  <a:schemeClr val="accent4"/>
                </a:solidFill>
              </a:rPr>
              <a:t>Support</a:t>
            </a:r>
            <a:r>
              <a:rPr lang="en-GB" sz="2900"/>
              <a:t>: Look at the structure of the ‘move1’ subroutine to help you.</a:t>
            </a:r>
            <a:endParaRPr sz="2900"/>
          </a:p>
          <a:p>
            <a:pPr indent="0" lvl="0" marL="0" rtl="0" algn="l">
              <a:spcBef>
                <a:spcPts val="2000"/>
              </a:spcBef>
              <a:spcAft>
                <a:spcPts val="0"/>
              </a:spcAft>
              <a:buNone/>
            </a:pPr>
            <a:r>
              <a:rPr lang="en-GB" sz="2900"/>
              <a:t>Add your screenshot on the next page</a:t>
            </a:r>
            <a:endParaRPr sz="29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16" name="Google Shape;116;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evidence</a:t>
            </a:r>
            <a:endParaRPr>
              <a:solidFill>
                <a:schemeClr val="dk2"/>
              </a:solidFill>
            </a:endParaRPr>
          </a:p>
        </p:txBody>
      </p:sp>
      <p:sp>
        <p:nvSpPr>
          <p:cNvPr id="122" name="Google Shape;12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9"/>
          <p:cNvSpPr txBox="1"/>
          <p:nvPr>
            <p:ph idx="2" type="body"/>
          </p:nvPr>
        </p:nvSpPr>
        <p:spPr>
          <a:xfrm>
            <a:off x="878675" y="2255000"/>
            <a:ext cx="16329000" cy="1880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100"/>
              <a:t>Your solution (take a screenshot of the block of code you have created or modified)</a:t>
            </a:r>
            <a:endParaRPr sz="3100"/>
          </a:p>
        </p:txBody>
      </p:sp>
      <p:sp>
        <p:nvSpPr>
          <p:cNvPr id="124" name="Google Shape;124;p19"/>
          <p:cNvSpPr txBox="1"/>
          <p:nvPr/>
        </p:nvSpPr>
        <p:spPr>
          <a:xfrm>
            <a:off x="962550" y="3548475"/>
            <a:ext cx="16245000" cy="56607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4"/>
              </a:highlight>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a:t>
            </a:r>
            <a:endParaRPr>
              <a:solidFill>
                <a:schemeClr val="dk2"/>
              </a:solidFill>
            </a:endParaRPr>
          </a:p>
        </p:txBody>
      </p:sp>
      <p:sp>
        <p:nvSpPr>
          <p:cNvPr id="130" name="Google Shape;130;p20"/>
          <p:cNvSpPr txBox="1"/>
          <p:nvPr>
            <p:ph idx="1" type="body"/>
          </p:nvPr>
        </p:nvSpPr>
        <p:spPr>
          <a:xfrm>
            <a:off x="652300" y="2331200"/>
            <a:ext cx="8433300" cy="71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900"/>
              <a:t>The subroutine gives a five second countdown before saying “dance” and the game starts.</a:t>
            </a:r>
            <a:endParaRPr sz="2900"/>
          </a:p>
          <a:p>
            <a:pPr indent="0" lvl="0" marL="0" rtl="0" algn="l">
              <a:spcBef>
                <a:spcPts val="2000"/>
              </a:spcBef>
              <a:spcAft>
                <a:spcPts val="0"/>
              </a:spcAft>
              <a:buNone/>
            </a:pPr>
            <a:r>
              <a:rPr lang="en-GB" sz="2900"/>
              <a:t>Modify this subroutine to include count-controlled iteration.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1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31" name="Google Shape;131;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2" name="Google Shape;132;p20"/>
          <p:cNvSpPr txBox="1"/>
          <p:nvPr>
            <p:ph idx="2" type="body"/>
          </p:nvPr>
        </p:nvSpPr>
        <p:spPr>
          <a:xfrm>
            <a:off x="9108275" y="2331200"/>
            <a:ext cx="8875500" cy="1880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100"/>
              <a:t>Your solution (take a screenshot of the block of code you have created or modified)</a:t>
            </a:r>
            <a:endParaRPr sz="3100"/>
          </a:p>
        </p:txBody>
      </p:sp>
      <p:sp>
        <p:nvSpPr>
          <p:cNvPr id="133" name="Google Shape;133;p20"/>
          <p:cNvSpPr txBox="1"/>
          <p:nvPr/>
        </p:nvSpPr>
        <p:spPr>
          <a:xfrm>
            <a:off x="9192150" y="3624675"/>
            <a:ext cx="7902000" cy="56607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4"/>
              </a:highlight>
              <a:latin typeface="Montserrat"/>
              <a:ea typeface="Montserrat"/>
              <a:cs typeface="Montserrat"/>
              <a:sym typeface="Montserrat"/>
            </a:endParaRPr>
          </a:p>
        </p:txBody>
      </p:sp>
      <p:pic>
        <p:nvPicPr>
          <p:cNvPr id="134" name="Google Shape;134;p20"/>
          <p:cNvPicPr preferRelativeResize="0"/>
          <p:nvPr/>
        </p:nvPicPr>
        <p:blipFill rotWithShape="1">
          <a:blip r:embed="rId3">
            <a:alphaModFix/>
          </a:blip>
          <a:srcRect b="37221" l="0" r="29168" t="0"/>
          <a:stretch/>
        </p:blipFill>
        <p:spPr>
          <a:xfrm>
            <a:off x="752699" y="5464825"/>
            <a:ext cx="2977475" cy="3988375"/>
          </a:xfrm>
          <a:prstGeom prst="rect">
            <a:avLst/>
          </a:prstGeom>
          <a:noFill/>
          <a:ln>
            <a:noFill/>
          </a:ln>
        </p:spPr>
      </p:pic>
      <p:sp>
        <p:nvSpPr>
          <p:cNvPr id="135" name="Google Shape;135;p20"/>
          <p:cNvSpPr txBox="1"/>
          <p:nvPr/>
        </p:nvSpPr>
        <p:spPr>
          <a:xfrm>
            <a:off x="1216300" y="9081850"/>
            <a:ext cx="2123400" cy="6426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sz="1900">
                <a:solidFill>
                  <a:srgbClr val="434343"/>
                </a:solidFill>
                <a:latin typeface="Montserrat"/>
                <a:ea typeface="Montserrat"/>
                <a:cs typeface="Montserrat"/>
                <a:sym typeface="Montserrat"/>
              </a:rPr>
              <a:t>Source: Scratch</a:t>
            </a:r>
            <a:endParaRPr sz="1900"/>
          </a:p>
        </p:txBody>
      </p:sp>
      <p:sp>
        <p:nvSpPr>
          <p:cNvPr id="136" name="Google Shape;136;p20"/>
          <p:cNvSpPr txBox="1"/>
          <p:nvPr/>
        </p:nvSpPr>
        <p:spPr>
          <a:xfrm>
            <a:off x="3838863" y="8375000"/>
            <a:ext cx="5244600" cy="9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chemeClr val="accent4"/>
                </a:solidFill>
                <a:latin typeface="Montserrat"/>
                <a:ea typeface="Montserrat"/>
                <a:cs typeface="Montserrat"/>
                <a:sym typeface="Montserrat"/>
              </a:rPr>
              <a:t>Support:</a:t>
            </a:r>
            <a:r>
              <a:rPr lang="en-GB" sz="2100">
                <a:solidFill>
                  <a:srgbClr val="4B3241"/>
                </a:solidFill>
                <a:latin typeface="Montserrat"/>
                <a:ea typeface="Montserrat"/>
                <a:cs typeface="Montserrat"/>
                <a:sym typeface="Montserrat"/>
              </a:rPr>
              <a:t> ‘Counting cat’ or ‘Ten green bottles’ from lesson five. </a:t>
            </a:r>
            <a:endParaRPr sz="2100">
              <a:solidFill>
                <a:srgbClr val="4B324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a:t>
            </a:r>
            <a:endParaRPr>
              <a:solidFill>
                <a:schemeClr val="dk2"/>
              </a:solidFill>
            </a:endParaRPr>
          </a:p>
        </p:txBody>
      </p:sp>
      <p:sp>
        <p:nvSpPr>
          <p:cNvPr id="142" name="Google Shape;142;p21"/>
          <p:cNvSpPr txBox="1"/>
          <p:nvPr>
            <p:ph idx="1" type="body"/>
          </p:nvPr>
        </p:nvSpPr>
        <p:spPr>
          <a:xfrm>
            <a:off x="917950" y="2331200"/>
            <a:ext cx="15570000" cy="5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900"/>
              <a:t>The ‘move3’ subroutine needs to be built by you. It must meet the following criteria:</a:t>
            </a:r>
            <a:endParaRPr sz="2900"/>
          </a:p>
          <a:p>
            <a:pPr indent="0" lvl="0" marL="0" rtl="0" algn="l">
              <a:spcBef>
                <a:spcPts val="2000"/>
              </a:spcBef>
              <a:spcAft>
                <a:spcPts val="0"/>
              </a:spcAft>
              <a:buNone/>
            </a:pPr>
            <a:r>
              <a:t/>
            </a:r>
            <a:endParaRPr sz="2900"/>
          </a:p>
          <a:p>
            <a:pPr indent="-412750" lvl="0" marL="457200" rtl="0" algn="l">
              <a:spcBef>
                <a:spcPts val="2000"/>
              </a:spcBef>
              <a:spcAft>
                <a:spcPts val="0"/>
              </a:spcAft>
              <a:buSzPts val="2900"/>
              <a:buChar char="●"/>
            </a:pPr>
            <a:r>
              <a:rPr lang="en-GB" sz="2900"/>
              <a:t>Keys 1 or 9 must be pressed for a successful dance move to be executed</a:t>
            </a:r>
            <a:endParaRPr sz="2900"/>
          </a:p>
          <a:p>
            <a:pPr indent="-412750" lvl="0" marL="457200" rtl="0" algn="l">
              <a:spcBef>
                <a:spcPts val="0"/>
              </a:spcBef>
              <a:spcAft>
                <a:spcPts val="0"/>
              </a:spcAft>
              <a:buSzPts val="2900"/>
              <a:buChar char="●"/>
            </a:pPr>
            <a:r>
              <a:rPr lang="en-GB" sz="2900"/>
              <a:t>This time, a successful dance move will be Jim switching between costumes ‘Jim-d’ and ‘Jim-e’ five times, waiting 0.3 seconds before swapping costumes </a:t>
            </a:r>
            <a:endParaRPr sz="2900"/>
          </a:p>
          <a:p>
            <a:pPr indent="-412750" lvl="0" marL="457200" rtl="0" algn="l">
              <a:spcBef>
                <a:spcPts val="0"/>
              </a:spcBef>
              <a:spcAft>
                <a:spcPts val="0"/>
              </a:spcAft>
              <a:buSzPts val="2900"/>
              <a:buChar char="●"/>
            </a:pPr>
            <a:r>
              <a:rPr lang="en-GB" sz="2900"/>
              <a:t>You must switch to costume ‘Jim-c’ if the user fails to press 1 or 9 in time</a:t>
            </a:r>
            <a:endParaRPr sz="2900"/>
          </a:p>
          <a:p>
            <a:pPr indent="-412750" lvl="0" marL="457200" rtl="0" algn="l">
              <a:spcBef>
                <a:spcPts val="0"/>
              </a:spcBef>
              <a:spcAft>
                <a:spcPts val="0"/>
              </a:spcAft>
              <a:buSzPts val="2900"/>
              <a:buChar char="●"/>
            </a:pPr>
            <a:r>
              <a:rPr lang="en-GB" sz="2900"/>
              <a:t>The costume should be switched to ‘Jim-b’ at the end of the subroutine</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rPr lang="en-GB" sz="2900"/>
              <a:t>Add your screenshot on the next page</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sz="3500"/>
          </a:p>
          <a:p>
            <a:pPr indent="0" lvl="0" marL="0" rtl="0" algn="l">
              <a:spcBef>
                <a:spcPts val="2000"/>
              </a:spcBef>
              <a:spcAft>
                <a:spcPts val="0"/>
              </a:spcAft>
              <a:buNone/>
            </a:pPr>
            <a:r>
              <a:rPr lang="en-GB" sz="3500"/>
              <a:t>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sp>
        <p:nvSpPr>
          <p:cNvPr id="143" name="Google Shape;14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4 evidence</a:t>
            </a:r>
            <a:endParaRPr>
              <a:solidFill>
                <a:schemeClr val="dk2"/>
              </a:solidFill>
            </a:endParaRPr>
          </a:p>
        </p:txBody>
      </p:sp>
      <p:sp>
        <p:nvSpPr>
          <p:cNvPr id="149" name="Google Shape;149;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0" name="Google Shape;150;p22"/>
          <p:cNvSpPr txBox="1"/>
          <p:nvPr>
            <p:ph idx="2" type="body"/>
          </p:nvPr>
        </p:nvSpPr>
        <p:spPr>
          <a:xfrm>
            <a:off x="878675" y="2255000"/>
            <a:ext cx="16642800" cy="18804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100"/>
              <a:t>Your solution (take a screenshot of the block of code you have created or modified)</a:t>
            </a:r>
            <a:endParaRPr sz="3100"/>
          </a:p>
        </p:txBody>
      </p:sp>
      <p:sp>
        <p:nvSpPr>
          <p:cNvPr id="151" name="Google Shape;151;p22"/>
          <p:cNvSpPr txBox="1"/>
          <p:nvPr/>
        </p:nvSpPr>
        <p:spPr>
          <a:xfrm>
            <a:off x="962550" y="3548475"/>
            <a:ext cx="16407300" cy="56607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4"/>
              </a:highlight>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