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24019E-4470-437B-8A1E-3DC3982E332A}">
  <a:tblStyle styleId="{5324019E-4470-437B-8A1E-3DC3982E332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9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c062247d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8c062247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c062247d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8c062247d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bccefbc66_0_8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8bccefbc66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bccefbc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bccefbc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bccefbc66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bccefbc66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bccefbc66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8bccefbc66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3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72" name="Google Shape;72;p15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 column 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3" name="Google Shape;163;p3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5" name="Google Shape;165;p3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0" name="Google Shape;190;p3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500"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 sz="1350"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200"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ctrTitle"/>
          </p:nvPr>
        </p:nvSpPr>
        <p:spPr>
          <a:xfrm>
            <a:off x="154175" y="1590550"/>
            <a:ext cx="87852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900">
                <a:solidFill>
                  <a:schemeClr val="dk2"/>
                </a:solidFill>
              </a:rPr>
              <a:t>Using opinions, infinitives and reasons </a:t>
            </a:r>
            <a:r>
              <a:rPr lang="en-GB" sz="2900">
                <a:solidFill>
                  <a:schemeClr val="dk2"/>
                </a:solidFill>
              </a:rPr>
              <a:t>[2 / 3]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Sharing preferences about school subjects and teachers</a:t>
            </a:r>
            <a:br>
              <a:rPr lang="en-GB" sz="2900"/>
            </a:br>
            <a:endParaRPr i="1" sz="2500"/>
          </a:p>
        </p:txBody>
      </p:sp>
      <p:sp>
        <p:nvSpPr>
          <p:cNvPr id="201" name="Google Shape;201;p38"/>
          <p:cNvSpPr txBox="1"/>
          <p:nvPr>
            <p:ph idx="1" type="subTitle"/>
          </p:nvPr>
        </p:nvSpPr>
        <p:spPr>
          <a:xfrm>
            <a:off x="192600" y="444500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chemeClr val="dk2"/>
                </a:solidFill>
              </a:rPr>
              <a:t>Spanish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2" name="Google Shape;202;p38"/>
          <p:cNvSpPr txBox="1"/>
          <p:nvPr>
            <p:ph idx="2" type="subTitle"/>
          </p:nvPr>
        </p:nvSpPr>
        <p:spPr>
          <a:xfrm>
            <a:off x="319275" y="4240912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Señor Fernández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7" name="Google Shape;207;p39"/>
          <p:cNvSpPr/>
          <p:nvPr/>
        </p:nvSpPr>
        <p:spPr>
          <a:xfrm>
            <a:off x="1041613" y="15690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208" name="Google Shape;208;p39"/>
          <p:cNvSpPr/>
          <p:nvPr/>
        </p:nvSpPr>
        <p:spPr>
          <a:xfrm>
            <a:off x="5209119" y="1569021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" name="Google Shape;209;p39"/>
          <p:cNvSpPr txBox="1"/>
          <p:nvPr/>
        </p:nvSpPr>
        <p:spPr>
          <a:xfrm flipH="1">
            <a:off x="1220730" y="3279523"/>
            <a:ext cx="278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E65D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b="0" i="0" lang="en-GB" sz="40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ografía</a:t>
            </a:r>
            <a:endParaRPr b="0" i="0" sz="4000" u="none" cap="none" strike="no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39"/>
          <p:cNvSpPr txBox="1"/>
          <p:nvPr/>
        </p:nvSpPr>
        <p:spPr>
          <a:xfrm flipH="1">
            <a:off x="5374185" y="3279533"/>
            <a:ext cx="278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E65D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b="0" i="0" lang="en-GB" sz="40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pardo</a:t>
            </a:r>
            <a:endParaRPr b="0" i="0" sz="4000" u="none" cap="none" strike="no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at lying on top of a leopard&#10;&#10;Description automatically generated" id="211" name="Google Shape;21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4666" y="1814712"/>
            <a:ext cx="2347594" cy="15355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9"/>
          <p:cNvSpPr txBox="1"/>
          <p:nvPr/>
        </p:nvSpPr>
        <p:spPr>
          <a:xfrm>
            <a:off x="1041625" y="444500"/>
            <a:ext cx="1923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solidFill>
                  <a:srgbClr val="02456F"/>
                </a:solidFill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i="0" lang="en-GB" sz="2200" u="none" cap="none" strike="noStrike">
                <a:solidFill>
                  <a:srgbClr val="02456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2200" u="none" cap="none" strike="noStrike">
                <a:solidFill>
                  <a:srgbClr val="02456F"/>
                </a:solidFill>
                <a:latin typeface="Montserrat"/>
                <a:ea typeface="Montserrat"/>
                <a:cs typeface="Montserrat"/>
                <a:sym typeface="Montserrat"/>
              </a:rPr>
              <a:t>[Ge] y [Gue]</a:t>
            </a:r>
            <a:endParaRPr b="1" i="0" sz="2200" u="none" cap="none" strike="noStrike">
              <a:solidFill>
                <a:srgbClr val="0245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52" y="37707"/>
            <a:ext cx="811098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8100" y="1551917"/>
            <a:ext cx="1923899" cy="203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Opción 1</a:t>
            </a:r>
            <a:endParaRPr sz="1800"/>
          </a:p>
        </p:txBody>
      </p:sp>
      <p:sp>
        <p:nvSpPr>
          <p:cNvPr id="220" name="Google Shape;220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ma es muy 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nerosa.</a:t>
            </a:r>
            <a:endParaRPr sz="1800"/>
          </a:p>
        </p:txBody>
      </p:sp>
      <p:sp>
        <p:nvSpPr>
          <p:cNvPr id="221" name="Google Shape;221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Opción 2</a:t>
            </a:r>
            <a:endParaRPr sz="1800"/>
          </a:p>
        </p:txBody>
      </p:sp>
      <p:sp>
        <p:nvSpPr>
          <p:cNvPr id="222" name="Google Shape;222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El vi</a:t>
            </a:r>
            <a:r>
              <a:rPr b="1" lang="en-GB" sz="1800">
                <a:solidFill>
                  <a:srgbClr val="C00000"/>
                </a:solidFill>
              </a:rPr>
              <a:t>gi</a:t>
            </a:r>
            <a:r>
              <a:rPr lang="en-GB" sz="1800"/>
              <a:t>lante reco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 el cole</a:t>
            </a:r>
            <a:r>
              <a:rPr b="1" lang="en-GB" sz="1800">
                <a:solidFill>
                  <a:srgbClr val="C00000"/>
                </a:solidFill>
              </a:rPr>
              <a:t>gi</a:t>
            </a:r>
            <a:r>
              <a:rPr lang="en-GB" sz="1800"/>
              <a:t>o.</a:t>
            </a:r>
            <a:endParaRPr sz="1800"/>
          </a:p>
        </p:txBody>
      </p:sp>
      <p:sp>
        <p:nvSpPr>
          <p:cNvPr id="223" name="Google Shape;223;p40"/>
          <p:cNvSpPr txBox="1"/>
          <p:nvPr>
            <p:ph idx="429496729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3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40"/>
          <p:cNvSpPr txBox="1"/>
          <p:nvPr>
            <p:ph idx="4294967295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4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FFFFFF"/>
                </a:solidFill>
              </a:rPr>
              <a:t>Opción 3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26" name="Google Shape;226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Entre tanta 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nte, los 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melos comen 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>
                <a:solidFill>
                  <a:srgbClr val="000000"/>
                </a:solidFill>
              </a:rPr>
              <a:t>l</a:t>
            </a:r>
            <a:r>
              <a:rPr lang="en-GB" sz="1800"/>
              <a:t>atina </a:t>
            </a:r>
            <a:r>
              <a:rPr b="1" lang="en-GB" sz="1800">
                <a:solidFill>
                  <a:srgbClr val="C00000"/>
                </a:solidFill>
              </a:rPr>
              <a:t>gé</a:t>
            </a:r>
            <a:r>
              <a:rPr lang="en-GB" sz="1800"/>
              <a:t>lida. </a:t>
            </a:r>
            <a:endParaRPr sz="1800"/>
          </a:p>
        </p:txBody>
      </p:sp>
      <p:sp>
        <p:nvSpPr>
          <p:cNvPr id="227" name="Google Shape;227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Opción 4</a:t>
            </a:r>
            <a:endParaRPr sz="1800"/>
          </a:p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4734000" y="3584300"/>
            <a:ext cx="436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neralmente, 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nte como Án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l no planta </a:t>
            </a:r>
            <a:r>
              <a:rPr b="1" lang="en-GB" sz="1800">
                <a:solidFill>
                  <a:srgbClr val="C00000"/>
                </a:solidFill>
              </a:rPr>
              <a:t>gi</a:t>
            </a:r>
            <a:r>
              <a:rPr lang="en-GB" sz="1800"/>
              <a:t>rasoles porque no </a:t>
            </a:r>
            <a:r>
              <a:rPr b="1" lang="en-GB" sz="1800">
                <a:solidFill>
                  <a:srgbClr val="C00000"/>
                </a:solidFill>
              </a:rPr>
              <a:t>ge</a:t>
            </a:r>
            <a:r>
              <a:rPr lang="en-GB" sz="1800"/>
              <a:t>rminan.</a:t>
            </a:r>
            <a:endParaRPr sz="1800"/>
          </a:p>
        </p:txBody>
      </p:sp>
      <p:sp>
        <p:nvSpPr>
          <p:cNvPr id="229" name="Google Shape;229;p40"/>
          <p:cNvSpPr txBox="1"/>
          <p:nvPr>
            <p:ph type="title"/>
          </p:nvPr>
        </p:nvSpPr>
        <p:spPr>
          <a:xfrm>
            <a:off x="11097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02456F"/>
                </a:solidFill>
              </a:rPr>
              <a:t>¿Cómo se pronuncian?</a:t>
            </a:r>
            <a:endParaRPr>
              <a:solidFill>
                <a:srgbClr val="02456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1"/>
          <p:cNvGrpSpPr/>
          <p:nvPr/>
        </p:nvGrpSpPr>
        <p:grpSpPr>
          <a:xfrm>
            <a:off x="5171340" y="542455"/>
            <a:ext cx="2565114" cy="4227791"/>
            <a:chOff x="3758774" y="981429"/>
            <a:chExt cx="2043915" cy="5066256"/>
          </a:xfrm>
        </p:grpSpPr>
        <p:grpSp>
          <p:nvGrpSpPr>
            <p:cNvPr id="235" name="Google Shape;235;p41"/>
            <p:cNvGrpSpPr/>
            <p:nvPr/>
          </p:nvGrpSpPr>
          <p:grpSpPr>
            <a:xfrm>
              <a:off x="3758774" y="981429"/>
              <a:ext cx="2006701" cy="4227617"/>
              <a:chOff x="2634335" y="1842309"/>
              <a:chExt cx="2006701" cy="4227617"/>
            </a:xfrm>
          </p:grpSpPr>
          <p:sp>
            <p:nvSpPr>
              <p:cNvPr id="236" name="Google Shape;236;p41"/>
              <p:cNvSpPr/>
              <p:nvPr/>
            </p:nvSpPr>
            <p:spPr>
              <a:xfrm>
                <a:off x="2634335" y="1842309"/>
                <a:ext cx="2006700" cy="33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" name="Google Shape;237;p41"/>
              <p:cNvSpPr/>
              <p:nvPr/>
            </p:nvSpPr>
            <p:spPr>
              <a:xfrm>
                <a:off x="2634336" y="2278847"/>
                <a:ext cx="2006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" name="Google Shape;238;p41"/>
              <p:cNvSpPr/>
              <p:nvPr/>
            </p:nvSpPr>
            <p:spPr>
              <a:xfrm>
                <a:off x="2634336" y="2697126"/>
                <a:ext cx="2006700" cy="341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" name="Google Shape;239;p41"/>
              <p:cNvSpPr/>
              <p:nvPr/>
            </p:nvSpPr>
            <p:spPr>
              <a:xfrm>
                <a:off x="2634336" y="3158394"/>
                <a:ext cx="2006700" cy="30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" name="Google Shape;240;p41"/>
              <p:cNvSpPr/>
              <p:nvPr/>
            </p:nvSpPr>
            <p:spPr>
              <a:xfrm>
                <a:off x="2634336" y="3574870"/>
                <a:ext cx="2006700" cy="3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" name="Google Shape;241;p41"/>
              <p:cNvSpPr/>
              <p:nvPr/>
            </p:nvSpPr>
            <p:spPr>
              <a:xfrm>
                <a:off x="2634336" y="3983084"/>
                <a:ext cx="2006700" cy="355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" name="Google Shape;242;p41"/>
              <p:cNvSpPr/>
              <p:nvPr/>
            </p:nvSpPr>
            <p:spPr>
              <a:xfrm>
                <a:off x="2634336" y="4422814"/>
                <a:ext cx="2006700" cy="357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3" name="Google Shape;243;p41"/>
              <p:cNvSpPr/>
              <p:nvPr/>
            </p:nvSpPr>
            <p:spPr>
              <a:xfrm>
                <a:off x="2634335" y="4857372"/>
                <a:ext cx="2006700" cy="362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4" name="Google Shape;244;p41"/>
              <p:cNvSpPr/>
              <p:nvPr/>
            </p:nvSpPr>
            <p:spPr>
              <a:xfrm>
                <a:off x="2634336" y="5288951"/>
                <a:ext cx="2006700" cy="356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5" name="Google Shape;245;p41"/>
              <p:cNvSpPr/>
              <p:nvPr/>
            </p:nvSpPr>
            <p:spPr>
              <a:xfrm>
                <a:off x="2634335" y="5738426"/>
                <a:ext cx="2006700" cy="33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46" name="Google Shape;246;p41"/>
            <p:cNvSpPr/>
            <p:nvPr/>
          </p:nvSpPr>
          <p:spPr>
            <a:xfrm>
              <a:off x="3795989" y="5276484"/>
              <a:ext cx="20067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3758774" y="5716185"/>
              <a:ext cx="20067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aphicFrame>
        <p:nvGraphicFramePr>
          <p:cNvPr id="248" name="Google Shape;248;p41"/>
          <p:cNvGraphicFramePr/>
          <p:nvPr/>
        </p:nvGraphicFramePr>
        <p:xfrm>
          <a:off x="1093275" y="2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{5324019E-4470-437B-8A1E-3DC3982E332A}</a:tableStyleId>
              </a:tblPr>
              <a:tblGrid>
                <a:gridCol w="667425"/>
                <a:gridCol w="2952450"/>
                <a:gridCol w="3204225"/>
              </a:tblGrid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omenzar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start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mpezar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start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erminar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finish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 (clases)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or teach (lessons)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epasar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revise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rabajador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hard-working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erezoso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lazy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xigente</a:t>
                      </a:r>
                      <a:endParaRPr sz="1600" u="none" cap="none" strike="noStrike">
                        <a:solidFill>
                          <a:srgbClr val="1E4E7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demanding</a:t>
                      </a:r>
                      <a:endParaRPr sz="1600" u="none" cap="none" strike="noStrike">
                        <a:solidFill>
                          <a:srgbClr val="1E4E7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útil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useful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relajante</a:t>
                      </a:r>
                      <a:endParaRPr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solidFill>
                            <a:srgbClr val="1E4E7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relaxing</a:t>
                      </a:r>
                      <a:endParaRPr i="1" sz="1400" u="none" cap="none" strike="noStrike">
                        <a:solidFill>
                          <a:srgbClr val="1E4E7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/>
        </p:nvSpPr>
        <p:spPr>
          <a:xfrm>
            <a:off x="154775" y="397023"/>
            <a:ext cx="86835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Opinions in Spanish are usually followed by:</a:t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r>
              <a:rPr b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Nouns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 el español, la historia, el profesor, las clases, etc.</a:t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i="0" sz="20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2"/>
          <p:cNvSpPr txBox="1"/>
          <p:nvPr/>
        </p:nvSpPr>
        <p:spPr>
          <a:xfrm>
            <a:off x="230250" y="1653625"/>
            <a:ext cx="86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2"/>
          <p:cNvSpPr txBox="1"/>
          <p:nvPr/>
        </p:nvSpPr>
        <p:spPr>
          <a:xfrm>
            <a:off x="135725" y="1120225"/>
            <a:ext cx="9669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r>
              <a:rPr b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 Infinitives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estudi</a:t>
            </a:r>
            <a:r>
              <a:rPr b="1" lang="en-GB" sz="2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empez</a:t>
            </a:r>
            <a:r>
              <a:rPr b="1" lang="en-GB" sz="2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com</a:t>
            </a:r>
            <a:r>
              <a:rPr b="1" lang="en-GB" sz="2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sal</a:t>
            </a:r>
            <a:r>
              <a:rPr b="1" lang="en-GB" sz="2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etc.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2"/>
          <p:cNvSpPr txBox="1"/>
          <p:nvPr/>
        </p:nvSpPr>
        <p:spPr>
          <a:xfrm>
            <a:off x="227475" y="3405475"/>
            <a:ext cx="83652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 </a:t>
            </a:r>
            <a:r>
              <a:rPr b="1" lang="en-GB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lang="en-GB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encanta</a:t>
            </a:r>
            <a:r>
              <a:rPr lang="en-GB" sz="2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alemán </a:t>
            </a:r>
            <a:r>
              <a:rPr lang="en-GB"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r>
              <a:rPr lang="en-GB" sz="2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lang="en-GB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encanta repas</a:t>
            </a:r>
            <a:r>
              <a:rPr b="1" lang="en-GB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2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(el) alemán.</a:t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1111625" y="2830850"/>
            <a:ext cx="83652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 like French </a:t>
            </a:r>
            <a:r>
              <a:rPr i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vs</a:t>
            </a: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I like </a:t>
            </a:r>
            <a:r>
              <a:rPr i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study (studying) French.</a:t>
            </a:r>
            <a:endParaRPr i="1"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730625" y="3906425"/>
            <a:ext cx="83652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love German </a:t>
            </a:r>
            <a:r>
              <a:rPr i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vs </a:t>
            </a: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You love </a:t>
            </a:r>
            <a:r>
              <a:rPr i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i="1"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revise (revising) German.</a:t>
            </a:r>
            <a:endParaRPr i="1"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135725" y="2314975"/>
            <a:ext cx="9144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AutoNum type="arabicPeriod"/>
            </a:pP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 gusta 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el francés </a:t>
            </a:r>
            <a:r>
              <a:rPr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vs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 gusta estudi</a:t>
            </a:r>
            <a:r>
              <a:rPr b="1" lang="en-GB" sz="2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(el) francés.</a:t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/>
        </p:nvSpPr>
        <p:spPr>
          <a:xfrm>
            <a:off x="246700" y="223488"/>
            <a:ext cx="8624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¿De qué estructura se trata?</a:t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401663" y="882550"/>
            <a:ext cx="4476600" cy="5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AutoNum type="arabicPeriod"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Prefiero empezar a las diez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3"/>
          <p:cNvSpPr txBox="1"/>
          <p:nvPr/>
        </p:nvSpPr>
        <p:spPr>
          <a:xfrm>
            <a:off x="401663" y="1628113"/>
            <a:ext cx="4476600" cy="5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No me gusta terminar a la una.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401663" y="3065425"/>
            <a:ext cx="4476600" cy="5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1900">
                <a:solidFill>
                  <a:schemeClr val="dk2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. Odio comenzar por la mañana.</a:t>
            </a:r>
            <a:endParaRPr b="1" sz="1900">
              <a:solidFill>
                <a:schemeClr val="dk2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3"/>
          <p:cNvSpPr txBox="1"/>
          <p:nvPr/>
        </p:nvSpPr>
        <p:spPr>
          <a:xfrm>
            <a:off x="426138" y="2346763"/>
            <a:ext cx="4476600" cy="5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Le gustan mucho las clases. 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3"/>
          <p:cNvSpPr txBox="1"/>
          <p:nvPr/>
        </p:nvSpPr>
        <p:spPr>
          <a:xfrm>
            <a:off x="401675" y="3805928"/>
            <a:ext cx="4476600" cy="68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Te encanta la comida del instituto.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3"/>
          <p:cNvSpPr/>
          <p:nvPr/>
        </p:nvSpPr>
        <p:spPr>
          <a:xfrm>
            <a:off x="5562413" y="1628113"/>
            <a:ext cx="3429000" cy="1437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Opinion + noun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Opinion + infinitive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5013075" y="3805925"/>
            <a:ext cx="8058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3"/>
          <p:cNvSpPr txBox="1"/>
          <p:nvPr/>
        </p:nvSpPr>
        <p:spPr>
          <a:xfrm>
            <a:off x="5013075" y="882550"/>
            <a:ext cx="8058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5030675" y="1628125"/>
            <a:ext cx="8058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3"/>
          <p:cNvSpPr txBox="1"/>
          <p:nvPr/>
        </p:nvSpPr>
        <p:spPr>
          <a:xfrm>
            <a:off x="5013075" y="2373700"/>
            <a:ext cx="8058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5013075" y="3157875"/>
            <a:ext cx="8058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/>
        </p:nvSpPr>
        <p:spPr>
          <a:xfrm>
            <a:off x="181600" y="2411715"/>
            <a:ext cx="86835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i="0" lang="en-GB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Spanish adjectives also change depending on whether the noun is singular (one) or plural (more than one).</a:t>
            </a:r>
            <a:endParaRPr i="0" sz="2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4"/>
          <p:cNvSpPr txBox="1"/>
          <p:nvPr/>
        </p:nvSpPr>
        <p:spPr>
          <a:xfrm>
            <a:off x="187433" y="2083428"/>
            <a:ext cx="3644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44"/>
          <p:cNvSpPr txBox="1"/>
          <p:nvPr/>
        </p:nvSpPr>
        <p:spPr>
          <a:xfrm>
            <a:off x="181600" y="208925"/>
            <a:ext cx="86835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i="0" lang="en-GB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Spanish adjectives change depending on whether the noun is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r>
              <a:rPr i="0" lang="en-GB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-o</a:t>
            </a:r>
            <a:r>
              <a:rPr i="0" lang="en-GB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or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feminine </a:t>
            </a:r>
            <a:r>
              <a:rPr i="0" lang="en-GB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-a</a:t>
            </a:r>
            <a:r>
              <a:rPr i="0" lang="en-GB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). </a:t>
            </a:r>
            <a:endParaRPr i="1" sz="2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4"/>
          <p:cNvSpPr txBox="1"/>
          <p:nvPr/>
        </p:nvSpPr>
        <p:spPr>
          <a:xfrm>
            <a:off x="401325" y="1197325"/>
            <a:ext cx="8322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Prefiero estudiar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(l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tecnologí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porque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no es aburrid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362200" y="1748725"/>
            <a:ext cx="8322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 gusta 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profesor de arte porque es list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4"/>
          <p:cNvSpPr txBox="1"/>
          <p:nvPr/>
        </p:nvSpPr>
        <p:spPr>
          <a:xfrm>
            <a:off x="334650" y="3381325"/>
            <a:ext cx="8322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Prefiero l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empresariale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porque 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interesante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44"/>
          <p:cNvSpPr txBox="1"/>
          <p:nvPr/>
        </p:nvSpPr>
        <p:spPr>
          <a:xfrm>
            <a:off x="362200" y="3873925"/>
            <a:ext cx="92406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Odio l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cienci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porque 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complicad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/>
        </p:nvSpPr>
        <p:spPr>
          <a:xfrm>
            <a:off x="584400" y="1504175"/>
            <a:ext cx="79836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When using opinions, infinitives and reasons together, you 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do not always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need to change the adjective endings.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39675" y="2409950"/>
            <a:ext cx="93885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No le gusta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estudiar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(l</a:t>
            </a: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matemátic</a:t>
            </a: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porque es aburrid</a:t>
            </a:r>
            <a:r>
              <a:rPr b="1" lang="en-GB" sz="20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385875" y="3418100"/>
            <a:ext cx="8258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 le gusta estudiar (l</a:t>
            </a: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matemátic</a:t>
            </a:r>
            <a:r>
              <a:rPr b="1"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porque son aburrid</a:t>
            </a:r>
            <a:r>
              <a:rPr b="1" lang="en-GB" sz="20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94" name="Google Shape;294;p45"/>
          <p:cNvSpPr txBox="1"/>
          <p:nvPr/>
        </p:nvSpPr>
        <p:spPr>
          <a:xfrm>
            <a:off x="1920075" y="2885000"/>
            <a:ext cx="5168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(The act of studying maths is boring.)</a:t>
            </a:r>
            <a:endParaRPr b="1" i="1"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5"/>
          <p:cNvSpPr txBox="1"/>
          <p:nvPr/>
        </p:nvSpPr>
        <p:spPr>
          <a:xfrm>
            <a:off x="2593750" y="3962700"/>
            <a:ext cx="4183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(T</a:t>
            </a:r>
            <a:r>
              <a:rPr i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he subject maths is boring.)</a:t>
            </a:r>
            <a:endParaRPr b="1" i="1"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/>
          <p:nvPr>
            <p:ph type="title"/>
          </p:nvPr>
        </p:nvSpPr>
        <p:spPr>
          <a:xfrm>
            <a:off x="-363525" y="259850"/>
            <a:ext cx="9585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000">
                <a:solidFill>
                  <a:srgbClr val="115076"/>
                </a:solidFill>
              </a:rPr>
              <a:t>¿Verdadero o falso?</a:t>
            </a:r>
            <a:endParaRPr sz="2000">
              <a:solidFill>
                <a:srgbClr val="115076"/>
              </a:solidFill>
            </a:endParaRPr>
          </a:p>
        </p:txBody>
      </p:sp>
      <p:sp>
        <p:nvSpPr>
          <p:cNvPr id="301" name="Google Shape;301;p46"/>
          <p:cNvSpPr txBox="1"/>
          <p:nvPr/>
        </p:nvSpPr>
        <p:spPr>
          <a:xfrm>
            <a:off x="58275" y="1008375"/>
            <a:ext cx="9085800" cy="23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Opinions can only be followed by nouns.</a:t>
            </a:r>
            <a:endParaRPr sz="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Infinitives always end in -ar, -er or -ir.</a:t>
            </a:r>
            <a:endParaRPr sz="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Comenzar and empezar have the same meaning: </a:t>
            </a:r>
            <a:r>
              <a:rPr i="1" lang="en-GB" sz="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to start.</a:t>
            </a:r>
            <a:endParaRPr b="0" i="1" sz="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Adjectives ending in -e form the plural by adding -os.</a:t>
            </a:r>
            <a:endParaRPr b="0" i="0" sz="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000"/>
              <a:buFont typeface="Montserrat"/>
              <a:buAutoNum type="arabicPeriod"/>
            </a:pPr>
            <a:r>
              <a:rPr b="0" i="0" lang="en-GB" sz="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When giving reasons</a:t>
            </a:r>
            <a:r>
              <a:rPr lang="en-GB" sz="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, you have to make sure you’re using the correct ending for masculine/feminine and singular/plural.</a:t>
            </a:r>
            <a:endParaRPr sz="2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6"/>
          <p:cNvSpPr/>
          <p:nvPr/>
        </p:nvSpPr>
        <p:spPr>
          <a:xfrm>
            <a:off x="5426468" y="1438271"/>
            <a:ext cx="774000" cy="438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] </a:t>
            </a:r>
            <a:endParaRPr b="0" i="0" sz="2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46"/>
          <p:cNvSpPr/>
          <p:nvPr/>
        </p:nvSpPr>
        <p:spPr>
          <a:xfrm>
            <a:off x="8182534" y="1870721"/>
            <a:ext cx="640800" cy="438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] </a:t>
            </a:r>
            <a:endParaRPr b="0" i="0" sz="2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46"/>
          <p:cNvSpPr/>
          <p:nvPr/>
        </p:nvSpPr>
        <p:spPr>
          <a:xfrm>
            <a:off x="7504939" y="2352296"/>
            <a:ext cx="873300" cy="438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[F] </a:t>
            </a:r>
            <a:endParaRPr b="0" i="0" sz="2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6"/>
          <p:cNvSpPr/>
          <p:nvPr/>
        </p:nvSpPr>
        <p:spPr>
          <a:xfrm>
            <a:off x="8145822" y="3259297"/>
            <a:ext cx="774000" cy="438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[V] </a:t>
            </a:r>
            <a:endParaRPr b="0" i="0" sz="2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6"/>
          <p:cNvSpPr/>
          <p:nvPr/>
        </p:nvSpPr>
        <p:spPr>
          <a:xfrm>
            <a:off x="5905540" y="956895"/>
            <a:ext cx="873300" cy="438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[F] </a:t>
            </a:r>
            <a:endParaRPr b="0" i="0" sz="2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