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16C61E-686A-4FAD-B8C7-B446318C4902}">
  <a:tblStyle styleId="{7516C61E-686A-4FAD-B8C7-B446318C49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4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4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eced7d48c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eced7d48c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eced7d48c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eced7d48c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eced7d48c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eced7d48c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eced7d48c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eced7d48c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eced7d48c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8eced7d48c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eced7d48c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eced7d48c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eced7d48c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eced7d48c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eced7d48c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eced7d48c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eced7d48c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eced7d48c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eced7d48c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eced7d48c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eced7d48c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eced7d48c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eced7d48c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eced7d48c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eced7d48c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eced7d48c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eced7d48c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eced7d48c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6" name="Google Shape;126;p26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8" name="Google Shape;128;p26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type="ctrTitle"/>
          </p:nvPr>
        </p:nvSpPr>
        <p:spPr>
          <a:xfrm>
            <a:off x="458975" y="1438150"/>
            <a:ext cx="82788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 about food at home vs at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special occasions [2 / 3]</a:t>
            </a:r>
            <a:endParaRPr>
              <a:solidFill>
                <a:srgbClr val="4B3241"/>
              </a:solidFill>
            </a:endParaRPr>
          </a:p>
          <a:p>
            <a:pPr indent="-2794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600"/>
              <a:buChar char="-"/>
            </a:pPr>
            <a:r>
              <a:rPr lang="en-GB" sz="2600">
                <a:solidFill>
                  <a:srgbClr val="4B3241"/>
                </a:solidFill>
              </a:rPr>
              <a:t>Using the pronoun </a:t>
            </a:r>
            <a:r>
              <a:rPr i="1" lang="en-GB" sz="2600">
                <a:solidFill>
                  <a:srgbClr val="4B3241"/>
                </a:solidFill>
              </a:rPr>
              <a:t>en </a:t>
            </a:r>
            <a:endParaRPr i="1" sz="2600">
              <a:solidFill>
                <a:srgbClr val="4B3241"/>
              </a:solidFill>
            </a:endParaRPr>
          </a:p>
        </p:txBody>
      </p:sp>
      <p:sp>
        <p:nvSpPr>
          <p:cNvPr id="135" name="Google Shape;135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36" name="Google Shape;136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Mademoiselle Martin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7" name="Google Shape;227;p36"/>
          <p:cNvSpPr txBox="1"/>
          <p:nvPr>
            <p:ph type="title"/>
          </p:nvPr>
        </p:nvSpPr>
        <p:spPr>
          <a:xfrm>
            <a:off x="889475" y="292625"/>
            <a:ext cx="3031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The pronoun </a:t>
            </a:r>
            <a:r>
              <a:rPr i="1" lang="en-GB">
                <a:solidFill>
                  <a:schemeClr val="accent3"/>
                </a:solidFill>
              </a:rPr>
              <a:t>en</a:t>
            </a:r>
            <a:endParaRPr i="1">
              <a:solidFill>
                <a:schemeClr val="accent3"/>
              </a:solidFill>
            </a:endParaRPr>
          </a:p>
        </p:txBody>
      </p:sp>
      <p:sp>
        <p:nvSpPr>
          <p:cNvPr id="228" name="Google Shape;228;p36"/>
          <p:cNvSpPr txBox="1"/>
          <p:nvPr>
            <p:ph idx="1" type="body"/>
          </p:nvPr>
        </p:nvSpPr>
        <p:spPr>
          <a:xfrm>
            <a:off x="372200" y="794900"/>
            <a:ext cx="8840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The pronoun</a:t>
            </a:r>
            <a:r>
              <a:rPr lang="en-GB" sz="1800"/>
              <a:t> </a:t>
            </a:r>
            <a:r>
              <a:rPr b="1" i="1" lang="en-GB" sz="1800">
                <a:solidFill>
                  <a:schemeClr val="accent6"/>
                </a:solidFill>
              </a:rPr>
              <a:t>en</a:t>
            </a:r>
            <a:r>
              <a:rPr b="1" lang="en-GB" sz="1800"/>
              <a:t> </a:t>
            </a:r>
            <a:r>
              <a:rPr b="1" lang="en-GB" sz="1800">
                <a:solidFill>
                  <a:schemeClr val="accent3"/>
                </a:solidFill>
              </a:rPr>
              <a:t>replaces</a:t>
            </a:r>
            <a:r>
              <a:rPr lang="en-GB" sz="1800"/>
              <a:t> a partitive article plus a noun.</a:t>
            </a:r>
            <a:endParaRPr b="1" sz="1800"/>
          </a:p>
        </p:txBody>
      </p:sp>
      <p:cxnSp>
        <p:nvCxnSpPr>
          <p:cNvPr id="229" name="Google Shape;229;p36"/>
          <p:cNvCxnSpPr/>
          <p:nvPr/>
        </p:nvCxnSpPr>
        <p:spPr>
          <a:xfrm flipH="1">
            <a:off x="4397463" y="11596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30" name="Google Shape;230;p36"/>
          <p:cNvSpPr txBox="1"/>
          <p:nvPr>
            <p:ph idx="1" type="body"/>
          </p:nvPr>
        </p:nvSpPr>
        <p:spPr>
          <a:xfrm>
            <a:off x="372200" y="1214000"/>
            <a:ext cx="8840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For example:</a:t>
            </a:r>
            <a:endParaRPr sz="1800"/>
          </a:p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1037350" y="1842425"/>
            <a:ext cx="3631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mange les bonbons</a:t>
            </a:r>
            <a:endParaRPr b="1" sz="1800">
              <a:solidFill>
                <a:schemeClr val="accent6"/>
              </a:solidFill>
            </a:endParaRPr>
          </a:p>
        </p:txBody>
      </p:sp>
      <p:sp>
        <p:nvSpPr>
          <p:cNvPr id="232" name="Google Shape;232;p36"/>
          <p:cNvSpPr txBox="1"/>
          <p:nvPr>
            <p:ph idx="1" type="body"/>
          </p:nvPr>
        </p:nvSpPr>
        <p:spPr>
          <a:xfrm>
            <a:off x="5609350" y="1842425"/>
            <a:ext cx="2874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J’</a:t>
            </a:r>
            <a:r>
              <a:rPr b="1" lang="en-GB" sz="1800">
                <a:solidFill>
                  <a:schemeClr val="accent6"/>
                </a:solidFill>
              </a:rPr>
              <a:t>en </a:t>
            </a:r>
            <a:r>
              <a:rPr lang="en-GB" sz="1800">
                <a:solidFill>
                  <a:srgbClr val="000000"/>
                </a:solidFill>
              </a:rPr>
              <a:t>mange souvent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33" name="Google Shape;233;p36"/>
          <p:cNvSpPr/>
          <p:nvPr/>
        </p:nvSpPr>
        <p:spPr>
          <a:xfrm>
            <a:off x="1822838" y="1623613"/>
            <a:ext cx="1599900" cy="6609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6"/>
          <p:cNvSpPr/>
          <p:nvPr/>
        </p:nvSpPr>
        <p:spPr>
          <a:xfrm>
            <a:off x="5571250" y="1737913"/>
            <a:ext cx="538200" cy="4959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6"/>
          <p:cNvSpPr txBox="1"/>
          <p:nvPr>
            <p:ph idx="1" type="body"/>
          </p:nvPr>
        </p:nvSpPr>
        <p:spPr>
          <a:xfrm>
            <a:off x="999250" y="3823625"/>
            <a:ext cx="3631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I eat sweets</a:t>
            </a:r>
            <a:endParaRPr b="1" sz="1800">
              <a:solidFill>
                <a:schemeClr val="accent6"/>
              </a:solidFill>
            </a:endParaRPr>
          </a:p>
        </p:txBody>
      </p:sp>
      <p:pic>
        <p:nvPicPr>
          <p:cNvPr id="236" name="Google Shape;23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171" y="186013"/>
            <a:ext cx="538051" cy="53855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6"/>
          <p:cNvSpPr txBox="1"/>
          <p:nvPr>
            <p:ph idx="1" type="body"/>
          </p:nvPr>
        </p:nvSpPr>
        <p:spPr>
          <a:xfrm>
            <a:off x="5266450" y="3823625"/>
            <a:ext cx="3631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I eat </a:t>
            </a:r>
            <a:r>
              <a:rPr b="1" lang="en-GB" sz="1800">
                <a:solidFill>
                  <a:schemeClr val="accent6"/>
                </a:solidFill>
              </a:rPr>
              <a:t>some</a:t>
            </a:r>
            <a:r>
              <a:rPr lang="en-GB" sz="1800"/>
              <a:t> (of them) often</a:t>
            </a:r>
            <a:endParaRPr b="1" sz="1800">
              <a:solidFill>
                <a:schemeClr val="accent6"/>
              </a:solidFill>
            </a:endParaRPr>
          </a:p>
        </p:txBody>
      </p:sp>
      <p:pic>
        <p:nvPicPr>
          <p:cNvPr id="238" name="Google Shape;23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0376" y="2324400"/>
            <a:ext cx="1458025" cy="13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1451" y="2284513"/>
            <a:ext cx="1458025" cy="13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5" name="Google Shape;245;p37"/>
          <p:cNvSpPr txBox="1"/>
          <p:nvPr>
            <p:ph type="title"/>
          </p:nvPr>
        </p:nvSpPr>
        <p:spPr>
          <a:xfrm>
            <a:off x="889475" y="292625"/>
            <a:ext cx="3031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The pronoun </a:t>
            </a:r>
            <a:r>
              <a:rPr i="1" lang="en-GB">
                <a:solidFill>
                  <a:schemeClr val="accent3"/>
                </a:solidFill>
              </a:rPr>
              <a:t>en</a:t>
            </a:r>
            <a:endParaRPr i="1">
              <a:solidFill>
                <a:schemeClr val="accent3"/>
              </a:solidFill>
            </a:endParaRPr>
          </a:p>
        </p:txBody>
      </p:sp>
      <p:sp>
        <p:nvSpPr>
          <p:cNvPr id="246" name="Google Shape;246;p37"/>
          <p:cNvSpPr txBox="1"/>
          <p:nvPr>
            <p:ph idx="1" type="body"/>
          </p:nvPr>
        </p:nvSpPr>
        <p:spPr>
          <a:xfrm>
            <a:off x="372200" y="909200"/>
            <a:ext cx="8840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The pronoun</a:t>
            </a:r>
            <a:r>
              <a:rPr lang="en-GB" sz="1800"/>
              <a:t> </a:t>
            </a:r>
            <a:r>
              <a:rPr b="1" i="1" lang="en-GB" sz="1800">
                <a:solidFill>
                  <a:schemeClr val="accent6"/>
                </a:solidFill>
              </a:rPr>
              <a:t>en</a:t>
            </a:r>
            <a:r>
              <a:rPr b="1" lang="en-GB" sz="1800"/>
              <a:t> </a:t>
            </a:r>
            <a:r>
              <a:rPr b="1" lang="en-GB" sz="1800">
                <a:solidFill>
                  <a:schemeClr val="accent3"/>
                </a:solidFill>
              </a:rPr>
              <a:t>replaces</a:t>
            </a:r>
            <a:r>
              <a:rPr lang="en-GB" sz="1800"/>
              <a:t> a partitive article plus a noun.</a:t>
            </a:r>
            <a:endParaRPr b="1" sz="1800"/>
          </a:p>
        </p:txBody>
      </p:sp>
      <p:sp>
        <p:nvSpPr>
          <p:cNvPr id="247" name="Google Shape;247;p37"/>
          <p:cNvSpPr txBox="1"/>
          <p:nvPr>
            <p:ph idx="1" type="body"/>
          </p:nvPr>
        </p:nvSpPr>
        <p:spPr>
          <a:xfrm>
            <a:off x="372200" y="1366400"/>
            <a:ext cx="8840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For example:</a:t>
            </a:r>
            <a:endParaRPr sz="1800"/>
          </a:p>
        </p:txBody>
      </p:sp>
      <p:sp>
        <p:nvSpPr>
          <p:cNvPr id="248" name="Google Shape;248;p37"/>
          <p:cNvSpPr txBox="1"/>
          <p:nvPr>
            <p:ph idx="1" type="body"/>
          </p:nvPr>
        </p:nvSpPr>
        <p:spPr>
          <a:xfrm>
            <a:off x="372200" y="1899800"/>
            <a:ext cx="3631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bois </a:t>
            </a:r>
            <a:r>
              <a:rPr b="1" lang="en-GB" sz="1800">
                <a:solidFill>
                  <a:schemeClr val="accent6"/>
                </a:solidFill>
              </a:rPr>
              <a:t>du coca</a:t>
            </a:r>
            <a:endParaRPr b="1" sz="1800">
              <a:solidFill>
                <a:schemeClr val="accent6"/>
              </a:solidFill>
            </a:endParaRPr>
          </a:p>
        </p:txBody>
      </p:sp>
      <p:sp>
        <p:nvSpPr>
          <p:cNvPr id="249" name="Google Shape;249;p37"/>
          <p:cNvSpPr txBox="1"/>
          <p:nvPr>
            <p:ph idx="1" type="body"/>
          </p:nvPr>
        </p:nvSpPr>
        <p:spPr>
          <a:xfrm>
            <a:off x="2954388" y="1861513"/>
            <a:ext cx="1712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J’</a:t>
            </a:r>
            <a:r>
              <a:rPr b="1" lang="en-GB" sz="1800">
                <a:solidFill>
                  <a:schemeClr val="accent6"/>
                </a:solidFill>
              </a:rPr>
              <a:t>en </a:t>
            </a:r>
            <a:r>
              <a:rPr lang="en-GB" sz="1800">
                <a:solidFill>
                  <a:srgbClr val="000000"/>
                </a:solidFill>
              </a:rPr>
              <a:t>bois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250" name="Google Shape;2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171" y="186013"/>
            <a:ext cx="538051" cy="53855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7"/>
          <p:cNvSpPr/>
          <p:nvPr/>
        </p:nvSpPr>
        <p:spPr>
          <a:xfrm>
            <a:off x="2252950" y="1916013"/>
            <a:ext cx="538200" cy="25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7"/>
          <p:cNvSpPr txBox="1"/>
          <p:nvPr>
            <p:ph idx="1" type="body"/>
          </p:nvPr>
        </p:nvSpPr>
        <p:spPr>
          <a:xfrm>
            <a:off x="372200" y="3195200"/>
            <a:ext cx="3631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grignote </a:t>
            </a:r>
            <a:r>
              <a:rPr b="1" lang="en-GB" sz="1800">
                <a:solidFill>
                  <a:schemeClr val="accent6"/>
                </a:solidFill>
              </a:rPr>
              <a:t>des fruits</a:t>
            </a:r>
            <a:endParaRPr b="1" sz="1800">
              <a:solidFill>
                <a:schemeClr val="accent6"/>
              </a:solidFill>
            </a:endParaRPr>
          </a:p>
        </p:txBody>
      </p:sp>
      <p:sp>
        <p:nvSpPr>
          <p:cNvPr id="253" name="Google Shape;253;p37"/>
          <p:cNvSpPr txBox="1"/>
          <p:nvPr>
            <p:ph idx="1" type="body"/>
          </p:nvPr>
        </p:nvSpPr>
        <p:spPr>
          <a:xfrm>
            <a:off x="3524400" y="3195200"/>
            <a:ext cx="1712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J’</a:t>
            </a:r>
            <a:r>
              <a:rPr b="1" lang="en-GB" sz="1800">
                <a:solidFill>
                  <a:schemeClr val="accent6"/>
                </a:solidFill>
              </a:rPr>
              <a:t>en </a:t>
            </a:r>
            <a:r>
              <a:rPr lang="en-GB" sz="1800">
                <a:solidFill>
                  <a:srgbClr val="000000"/>
                </a:solidFill>
              </a:rPr>
              <a:t>grignote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54" name="Google Shape;254;p37"/>
          <p:cNvSpPr/>
          <p:nvPr/>
        </p:nvSpPr>
        <p:spPr>
          <a:xfrm>
            <a:off x="2900650" y="3173313"/>
            <a:ext cx="538200" cy="25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7"/>
          <p:cNvSpPr txBox="1"/>
          <p:nvPr>
            <p:ph idx="1" type="body"/>
          </p:nvPr>
        </p:nvSpPr>
        <p:spPr>
          <a:xfrm>
            <a:off x="372200" y="2509400"/>
            <a:ext cx="3631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mange </a:t>
            </a:r>
            <a:r>
              <a:rPr b="1" lang="en-GB" sz="1800">
                <a:solidFill>
                  <a:schemeClr val="accent6"/>
                </a:solidFill>
              </a:rPr>
              <a:t>de la salade</a:t>
            </a:r>
            <a:endParaRPr b="1" sz="1800">
              <a:solidFill>
                <a:schemeClr val="accent6"/>
              </a:solidFill>
            </a:endParaRPr>
          </a:p>
        </p:txBody>
      </p:sp>
      <p:sp>
        <p:nvSpPr>
          <p:cNvPr id="256" name="Google Shape;256;p37"/>
          <p:cNvSpPr txBox="1"/>
          <p:nvPr>
            <p:ph idx="1" type="body"/>
          </p:nvPr>
        </p:nvSpPr>
        <p:spPr>
          <a:xfrm>
            <a:off x="3829200" y="2509400"/>
            <a:ext cx="1712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J’</a:t>
            </a:r>
            <a:r>
              <a:rPr b="1" lang="en-GB" sz="1800">
                <a:solidFill>
                  <a:schemeClr val="accent6"/>
                </a:solidFill>
              </a:rPr>
              <a:t>en </a:t>
            </a:r>
            <a:r>
              <a:rPr lang="en-GB" sz="1800">
                <a:solidFill>
                  <a:srgbClr val="000000"/>
                </a:solidFill>
              </a:rPr>
              <a:t>mange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57" name="Google Shape;257;p37"/>
          <p:cNvSpPr/>
          <p:nvPr/>
        </p:nvSpPr>
        <p:spPr>
          <a:xfrm>
            <a:off x="3091150" y="2525613"/>
            <a:ext cx="538200" cy="251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7"/>
          <p:cNvSpPr txBox="1"/>
          <p:nvPr>
            <p:ph idx="1" type="body"/>
          </p:nvPr>
        </p:nvSpPr>
        <p:spPr>
          <a:xfrm>
            <a:off x="334100" y="3957200"/>
            <a:ext cx="71457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The pronoun ‘en’ is placed between the subject and the verb.</a:t>
            </a:r>
            <a:endParaRPr sz="1800"/>
          </a:p>
        </p:txBody>
      </p:sp>
      <p:pic>
        <p:nvPicPr>
          <p:cNvPr id="259" name="Google Shape;25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2551" y="146363"/>
            <a:ext cx="752211" cy="5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7"/>
          <p:cNvSpPr txBox="1"/>
          <p:nvPr/>
        </p:nvSpPr>
        <p:spPr>
          <a:xfrm>
            <a:off x="5921475" y="1895063"/>
            <a:ext cx="2516700" cy="14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The pronoun ’en’  doesn’t change - regardless of the gender of the noun it is replacing.</a:t>
            </a:r>
            <a:endParaRPr b="1" sz="18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/>
          <p:nvPr>
            <p:ph type="title"/>
          </p:nvPr>
        </p:nvSpPr>
        <p:spPr>
          <a:xfrm>
            <a:off x="1062225" y="692469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Using the pronoun </a:t>
            </a:r>
            <a:r>
              <a:rPr i="1" lang="en-GB">
                <a:solidFill>
                  <a:schemeClr val="accent3"/>
                </a:solidFill>
              </a:rPr>
              <a:t>en</a:t>
            </a:r>
            <a:endParaRPr i="1">
              <a:solidFill>
                <a:schemeClr val="accent3"/>
              </a:solidFill>
            </a:endParaRPr>
          </a:p>
        </p:txBody>
      </p:sp>
      <p:pic>
        <p:nvPicPr>
          <p:cNvPr id="266" name="Google Shape;26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4" y="616275"/>
            <a:ext cx="546264" cy="5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2551" y="146363"/>
            <a:ext cx="752211" cy="5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8"/>
          <p:cNvSpPr txBox="1"/>
          <p:nvPr/>
        </p:nvSpPr>
        <p:spPr>
          <a:xfrm>
            <a:off x="528825" y="1242463"/>
            <a:ext cx="71382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Rewrite the sentences, replacing the partitive article and noun, with </a:t>
            </a: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38"/>
          <p:cNvSpPr txBox="1"/>
          <p:nvPr/>
        </p:nvSpPr>
        <p:spPr>
          <a:xfrm>
            <a:off x="672900" y="2175388"/>
            <a:ext cx="5383200" cy="25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Je mange du b</a:t>
            </a:r>
            <a:r>
              <a:rPr lang="en-GB" sz="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œuf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Je prends des bonbons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bois du café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grignote des frites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bois de l’eau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mange de la salade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/>
          <p:nvPr>
            <p:ph type="title"/>
          </p:nvPr>
        </p:nvSpPr>
        <p:spPr>
          <a:xfrm>
            <a:off x="1062225" y="692469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Using the pronoun </a:t>
            </a:r>
            <a:r>
              <a:rPr i="1" lang="en-GB">
                <a:solidFill>
                  <a:schemeClr val="accent3"/>
                </a:solidFill>
              </a:rPr>
              <a:t>en </a:t>
            </a:r>
            <a:r>
              <a:rPr lang="en-GB">
                <a:solidFill>
                  <a:schemeClr val="accent3"/>
                </a:solidFill>
              </a:rPr>
              <a:t>- </a:t>
            </a:r>
            <a:r>
              <a:rPr lang="en-GB">
                <a:solidFill>
                  <a:schemeClr val="accent1"/>
                </a:solidFill>
              </a:rPr>
              <a:t>ANSWERS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275" name="Google Shape;27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4" y="616275"/>
            <a:ext cx="546264" cy="5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2551" y="146363"/>
            <a:ext cx="752211" cy="5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9"/>
          <p:cNvSpPr txBox="1"/>
          <p:nvPr/>
        </p:nvSpPr>
        <p:spPr>
          <a:xfrm>
            <a:off x="528825" y="1242463"/>
            <a:ext cx="71382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Rewrite the sentences, replacing the partitive article and noun, with </a:t>
            </a: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39"/>
          <p:cNvSpPr txBox="1"/>
          <p:nvPr/>
        </p:nvSpPr>
        <p:spPr>
          <a:xfrm>
            <a:off x="672900" y="2175388"/>
            <a:ext cx="3069900" cy="25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Je mange du bœuf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Je prends des bonbons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bois du café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grignote des frites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bois de l’eau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AutoNum type="arabicPeriod"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mange de la salade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39"/>
          <p:cNvSpPr txBox="1"/>
          <p:nvPr/>
        </p:nvSpPr>
        <p:spPr>
          <a:xfrm>
            <a:off x="3233925" y="2156863"/>
            <a:ext cx="18078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= J’en mange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39"/>
          <p:cNvSpPr txBox="1"/>
          <p:nvPr/>
        </p:nvSpPr>
        <p:spPr>
          <a:xfrm>
            <a:off x="3576825" y="2461663"/>
            <a:ext cx="18078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= J’en prends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39"/>
          <p:cNvSpPr txBox="1"/>
          <p:nvPr/>
        </p:nvSpPr>
        <p:spPr>
          <a:xfrm>
            <a:off x="2662425" y="2804563"/>
            <a:ext cx="18078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= J’en bois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39"/>
          <p:cNvSpPr txBox="1"/>
          <p:nvPr/>
        </p:nvSpPr>
        <p:spPr>
          <a:xfrm>
            <a:off x="3348225" y="3071263"/>
            <a:ext cx="26877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= J’en grignote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39"/>
          <p:cNvSpPr txBox="1"/>
          <p:nvPr/>
        </p:nvSpPr>
        <p:spPr>
          <a:xfrm>
            <a:off x="2738625" y="3414163"/>
            <a:ext cx="18078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= J’en bois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39"/>
          <p:cNvSpPr txBox="1"/>
          <p:nvPr/>
        </p:nvSpPr>
        <p:spPr>
          <a:xfrm>
            <a:off x="3500625" y="3680863"/>
            <a:ext cx="18078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= J’en mange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/>
          <p:nvPr>
            <p:ph type="title"/>
          </p:nvPr>
        </p:nvSpPr>
        <p:spPr>
          <a:xfrm>
            <a:off x="459000" y="490888"/>
            <a:ext cx="76716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</a:rPr>
              <a:t>Talk about food at home vs at special occasions [2 /3]</a:t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900">
              <a:solidFill>
                <a:schemeClr val="dk2"/>
              </a:solidFill>
            </a:endParaRPr>
          </a:p>
        </p:txBody>
      </p:sp>
      <p:graphicFrame>
        <p:nvGraphicFramePr>
          <p:cNvPr id="290" name="Google Shape;290;p40"/>
          <p:cNvGraphicFramePr/>
          <p:nvPr/>
        </p:nvGraphicFramePr>
        <p:xfrm>
          <a:off x="476250" y="131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{7516C61E-686A-4FAD-B8C7-B446318C4902}</a:tableStyleId>
              </a:tblPr>
              <a:tblGrid>
                <a:gridCol w="5172550"/>
                <a:gridCol w="2376550"/>
              </a:tblGrid>
              <a:tr h="560050">
                <a:tc>
                  <a:txBody>
                    <a:bodyPr/>
                    <a:lstStyle/>
                    <a:p>
                      <a:pPr indent="-2286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"/>
                        <a:buAutoNum type="arabicPeriod"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pronoun </a:t>
                      </a:r>
                      <a:r>
                        <a:rPr b="1" i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 </a:t>
                      </a: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replaces....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 For example, je bois de l’eau changes to….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For example, je prends du café changes to….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I eat (some of) it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I snack on (some of) it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1" name="Google Shape;291;p40"/>
          <p:cNvSpPr txBox="1"/>
          <p:nvPr/>
        </p:nvSpPr>
        <p:spPr>
          <a:xfrm>
            <a:off x="5675100" y="1339350"/>
            <a:ext cx="2317500" cy="4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partitive article + the noun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40"/>
          <p:cNvSpPr txBox="1"/>
          <p:nvPr/>
        </p:nvSpPr>
        <p:spPr>
          <a:xfrm>
            <a:off x="5675100" y="1948950"/>
            <a:ext cx="2317500" cy="4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J’en bois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40"/>
          <p:cNvSpPr txBox="1"/>
          <p:nvPr/>
        </p:nvSpPr>
        <p:spPr>
          <a:xfrm>
            <a:off x="5713200" y="2558550"/>
            <a:ext cx="2317500" cy="4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J’en prends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5713200" y="3130050"/>
            <a:ext cx="2317500" cy="4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J’en mange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40"/>
          <p:cNvSpPr txBox="1"/>
          <p:nvPr/>
        </p:nvSpPr>
        <p:spPr>
          <a:xfrm>
            <a:off x="5713200" y="3701550"/>
            <a:ext cx="2317500" cy="4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J’en grignote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850" y="287567"/>
            <a:ext cx="1515863" cy="152053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8"/>
          <p:cNvSpPr txBox="1"/>
          <p:nvPr/>
        </p:nvSpPr>
        <p:spPr>
          <a:xfrm>
            <a:off x="323288" y="4000900"/>
            <a:ext cx="5643000" cy="8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8"/>
          <p:cNvSpPr txBox="1"/>
          <p:nvPr/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8"/>
          <p:cNvSpPr txBox="1"/>
          <p:nvPr>
            <p:ph type="title"/>
          </p:nvPr>
        </p:nvSpPr>
        <p:spPr>
          <a:xfrm>
            <a:off x="513050" y="2943038"/>
            <a:ext cx="69789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5"/>
                </a:solidFill>
              </a:rPr>
              <a:t>Phonétique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49" name="Google Shape;149;p29"/>
          <p:cNvSpPr/>
          <p:nvPr/>
        </p:nvSpPr>
        <p:spPr>
          <a:xfrm>
            <a:off x="2378113" y="1456713"/>
            <a:ext cx="40260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0" name="Google Shape;1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 txBox="1"/>
          <p:nvPr/>
        </p:nvSpPr>
        <p:spPr>
          <a:xfrm>
            <a:off x="2784525" y="342938"/>
            <a:ext cx="34188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an / en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3156014" y="3106900"/>
            <a:ext cx="28041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an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small child" id="153" name="Google Shape;15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2173" y="1599525"/>
            <a:ext cx="967050" cy="154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/>
        </p:nvSpPr>
        <p:spPr>
          <a:xfrm>
            <a:off x="889025" y="1190513"/>
            <a:ext cx="1868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 ?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core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3681361" y="22064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 txBox="1"/>
          <p:nvPr/>
        </p:nvSpPr>
        <p:spPr>
          <a:xfrm>
            <a:off x="2784525" y="342938"/>
            <a:ext cx="34188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an / en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30"/>
          <p:cNvPicPr preferRelativeResize="0"/>
          <p:nvPr/>
        </p:nvPicPr>
        <p:blipFill rotWithShape="1">
          <a:blip r:embed="rId4">
            <a:alphaModFix/>
          </a:blip>
          <a:srcRect b="34705" l="73195" r="12638" t="46435"/>
          <a:stretch/>
        </p:blipFill>
        <p:spPr>
          <a:xfrm>
            <a:off x="1016025" y="1702588"/>
            <a:ext cx="1295400" cy="97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0"/>
          <p:cNvPicPr preferRelativeResize="0"/>
          <p:nvPr/>
        </p:nvPicPr>
        <p:blipFill rotWithShape="1">
          <a:blip r:embed="rId5">
            <a:alphaModFix/>
          </a:blip>
          <a:srcRect b="48040" l="73888" r="13889" t="31124"/>
          <a:stretch/>
        </p:blipFill>
        <p:spPr>
          <a:xfrm>
            <a:off x="6676275" y="1766088"/>
            <a:ext cx="1117598" cy="10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0"/>
          <p:cNvPicPr preferRelativeResize="0"/>
          <p:nvPr/>
        </p:nvPicPr>
        <p:blipFill rotWithShape="1">
          <a:blip r:embed="rId5">
            <a:alphaModFix/>
          </a:blip>
          <a:srcRect b="46899" l="15873" r="73551" t="31124"/>
          <a:stretch/>
        </p:blipFill>
        <p:spPr>
          <a:xfrm>
            <a:off x="3934125" y="2731288"/>
            <a:ext cx="967051" cy="113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/>
        </p:nvSpPr>
        <p:spPr>
          <a:xfrm>
            <a:off x="323288" y="2308363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1" name="Google Shape;1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288" y="228412"/>
            <a:ext cx="1515863" cy="151586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 txBox="1"/>
          <p:nvPr>
            <p:ph type="title"/>
          </p:nvPr>
        </p:nvSpPr>
        <p:spPr>
          <a:xfrm>
            <a:off x="513050" y="2943038"/>
            <a:ext cx="69789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4"/>
                </a:solidFill>
              </a:rPr>
              <a:t>Vocabulaire</a:t>
            </a:r>
            <a:endParaRPr sz="36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32"/>
          <p:cNvGraphicFramePr/>
          <p:nvPr/>
        </p:nvGraphicFramePr>
        <p:xfrm>
          <a:off x="417675" y="24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{7516C61E-686A-4FAD-B8C7-B446318C4902}</a:tableStyleId>
              </a:tblPr>
              <a:tblGrid>
                <a:gridCol w="3510425"/>
                <a:gridCol w="3411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manger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eat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grignoter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snack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boire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drink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prendre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take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petit-déjeuner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breakfast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déjeuner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lunch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goûter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snack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dîner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dinner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repas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meal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/>
          <p:nvPr/>
        </p:nvSpPr>
        <p:spPr>
          <a:xfrm>
            <a:off x="359588" y="340275"/>
            <a:ext cx="1526100" cy="151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3"/>
          <p:cNvSpPr txBox="1"/>
          <p:nvPr>
            <p:ph type="title"/>
          </p:nvPr>
        </p:nvSpPr>
        <p:spPr>
          <a:xfrm>
            <a:off x="513050" y="2600138"/>
            <a:ext cx="8172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accent3"/>
                </a:solidFill>
              </a:rPr>
              <a:t>Grammaire</a:t>
            </a:r>
            <a:br>
              <a:rPr lang="en-GB" sz="3600">
                <a:solidFill>
                  <a:schemeClr val="accent3"/>
                </a:solidFill>
              </a:rPr>
            </a:br>
            <a:r>
              <a:rPr lang="en-GB">
                <a:solidFill>
                  <a:schemeClr val="accent3"/>
                </a:solidFill>
              </a:rPr>
              <a:t>Using the pronoun </a:t>
            </a:r>
            <a:r>
              <a:rPr i="1" lang="en-GB">
                <a:solidFill>
                  <a:schemeClr val="accent3"/>
                </a:solidFill>
              </a:rPr>
              <a:t>en</a:t>
            </a:r>
            <a:endParaRPr i="1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3"/>
              </a:solidFill>
            </a:endParaRPr>
          </a:p>
        </p:txBody>
      </p:sp>
      <p:pic>
        <p:nvPicPr>
          <p:cNvPr id="185" name="Google Shape;1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294" y="418750"/>
            <a:ext cx="1360687" cy="136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1" name="Google Shape;191;p34"/>
          <p:cNvSpPr txBox="1"/>
          <p:nvPr>
            <p:ph type="title"/>
          </p:nvPr>
        </p:nvSpPr>
        <p:spPr>
          <a:xfrm>
            <a:off x="889475" y="292625"/>
            <a:ext cx="3031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The pronoun </a:t>
            </a:r>
            <a:r>
              <a:rPr i="1" lang="en-GB">
                <a:solidFill>
                  <a:schemeClr val="accent3"/>
                </a:solidFill>
              </a:rPr>
              <a:t>en</a:t>
            </a:r>
            <a:endParaRPr i="1">
              <a:solidFill>
                <a:schemeClr val="accent3"/>
              </a:solidFill>
            </a:endParaRPr>
          </a:p>
        </p:txBody>
      </p:sp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372200" y="794900"/>
            <a:ext cx="8840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The pronoun</a:t>
            </a:r>
            <a:r>
              <a:rPr lang="en-GB" sz="1800"/>
              <a:t> </a:t>
            </a:r>
            <a:r>
              <a:rPr b="1" i="1" lang="en-GB" sz="1800">
                <a:solidFill>
                  <a:schemeClr val="accent6"/>
                </a:solidFill>
              </a:rPr>
              <a:t>en</a:t>
            </a:r>
            <a:r>
              <a:rPr b="1" lang="en-GB" sz="1800"/>
              <a:t> </a:t>
            </a:r>
            <a:r>
              <a:rPr b="1" lang="en-GB" sz="1800">
                <a:solidFill>
                  <a:schemeClr val="accent3"/>
                </a:solidFill>
              </a:rPr>
              <a:t>replaces </a:t>
            </a:r>
            <a:r>
              <a:rPr lang="en-GB" sz="1800"/>
              <a:t>a partitive article plus a noun.</a:t>
            </a:r>
            <a:endParaRPr b="1" sz="1800"/>
          </a:p>
        </p:txBody>
      </p:sp>
      <p:cxnSp>
        <p:nvCxnSpPr>
          <p:cNvPr id="193" name="Google Shape;193;p34"/>
          <p:cNvCxnSpPr/>
          <p:nvPr/>
        </p:nvCxnSpPr>
        <p:spPr>
          <a:xfrm flipH="1">
            <a:off x="4397463" y="11596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372200" y="1214000"/>
            <a:ext cx="8840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For example:</a:t>
            </a:r>
            <a:endParaRPr sz="1800"/>
          </a:p>
        </p:txBody>
      </p:sp>
      <p:sp>
        <p:nvSpPr>
          <p:cNvPr id="195" name="Google Shape;195;p34"/>
          <p:cNvSpPr txBox="1"/>
          <p:nvPr>
            <p:ph idx="1" type="body"/>
          </p:nvPr>
        </p:nvSpPr>
        <p:spPr>
          <a:xfrm>
            <a:off x="694450" y="1842425"/>
            <a:ext cx="3631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mange </a:t>
            </a:r>
            <a:r>
              <a:rPr b="1" lang="en-GB" sz="1800">
                <a:solidFill>
                  <a:schemeClr val="accent6"/>
                </a:solidFill>
              </a:rPr>
              <a:t>du chocolat</a:t>
            </a:r>
            <a:endParaRPr b="1" sz="1800">
              <a:solidFill>
                <a:schemeClr val="accent6"/>
              </a:solidFill>
            </a:endParaRPr>
          </a:p>
        </p:txBody>
      </p:sp>
      <p:pic>
        <p:nvPicPr>
          <p:cNvPr id="196" name="Google Shape;19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500" y="2284494"/>
            <a:ext cx="1469074" cy="138628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4"/>
          <p:cNvSpPr txBox="1"/>
          <p:nvPr>
            <p:ph idx="1" type="body"/>
          </p:nvPr>
        </p:nvSpPr>
        <p:spPr>
          <a:xfrm>
            <a:off x="5609350" y="1842425"/>
            <a:ext cx="1712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J’</a:t>
            </a:r>
            <a:r>
              <a:rPr b="1" lang="en-GB" sz="1800">
                <a:solidFill>
                  <a:schemeClr val="accent6"/>
                </a:solidFill>
              </a:rPr>
              <a:t>en </a:t>
            </a:r>
            <a:r>
              <a:rPr lang="en-GB" sz="1800">
                <a:solidFill>
                  <a:srgbClr val="000000"/>
                </a:solidFill>
              </a:rPr>
              <a:t>mange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98" name="Google Shape;198;p34"/>
          <p:cNvSpPr/>
          <p:nvPr/>
        </p:nvSpPr>
        <p:spPr>
          <a:xfrm>
            <a:off x="1822838" y="1623613"/>
            <a:ext cx="1469100" cy="6609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4"/>
          <p:cNvSpPr/>
          <p:nvPr/>
        </p:nvSpPr>
        <p:spPr>
          <a:xfrm>
            <a:off x="5571250" y="1737913"/>
            <a:ext cx="538200" cy="4959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999250" y="3823625"/>
            <a:ext cx="3631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I eat </a:t>
            </a:r>
            <a:r>
              <a:rPr b="1" lang="en-GB" sz="1800">
                <a:solidFill>
                  <a:schemeClr val="accent6"/>
                </a:solidFill>
              </a:rPr>
              <a:t>chocolate</a:t>
            </a:r>
            <a:endParaRPr b="1" sz="1800">
              <a:solidFill>
                <a:schemeClr val="accent6"/>
              </a:solidFill>
            </a:endParaRPr>
          </a:p>
        </p:txBody>
      </p:sp>
      <p:sp>
        <p:nvSpPr>
          <p:cNvPr id="201" name="Google Shape;201;p34"/>
          <p:cNvSpPr txBox="1"/>
          <p:nvPr>
            <p:ph idx="1" type="body"/>
          </p:nvPr>
        </p:nvSpPr>
        <p:spPr>
          <a:xfrm>
            <a:off x="5228350" y="3823625"/>
            <a:ext cx="2074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I eat </a:t>
            </a:r>
            <a:r>
              <a:rPr b="1" lang="en-GB" sz="1800">
                <a:solidFill>
                  <a:schemeClr val="accent6"/>
                </a:solidFill>
              </a:rPr>
              <a:t>some</a:t>
            </a:r>
            <a:r>
              <a:rPr lang="en-GB" sz="1800"/>
              <a:t> (of it)</a:t>
            </a:r>
            <a:endParaRPr b="1" sz="1800">
              <a:solidFill>
                <a:schemeClr val="accent6"/>
              </a:solidFill>
            </a:endParaRPr>
          </a:p>
        </p:txBody>
      </p:sp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4600" y="2284494"/>
            <a:ext cx="1469074" cy="138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171" y="186013"/>
            <a:ext cx="538051" cy="538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9" name="Google Shape;209;p35"/>
          <p:cNvSpPr txBox="1"/>
          <p:nvPr>
            <p:ph type="title"/>
          </p:nvPr>
        </p:nvSpPr>
        <p:spPr>
          <a:xfrm>
            <a:off x="889475" y="292625"/>
            <a:ext cx="30315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The pronoun </a:t>
            </a:r>
            <a:r>
              <a:rPr i="1" lang="en-GB">
                <a:solidFill>
                  <a:schemeClr val="accent3"/>
                </a:solidFill>
              </a:rPr>
              <a:t>en</a:t>
            </a:r>
            <a:endParaRPr i="1">
              <a:solidFill>
                <a:schemeClr val="accent3"/>
              </a:solidFill>
            </a:endParaRPr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372200" y="794900"/>
            <a:ext cx="8840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/>
              <a:t>The pronoun</a:t>
            </a:r>
            <a:r>
              <a:rPr lang="en-GB" sz="1800"/>
              <a:t> </a:t>
            </a:r>
            <a:r>
              <a:rPr b="1" i="1" lang="en-GB" sz="1800">
                <a:solidFill>
                  <a:schemeClr val="accent6"/>
                </a:solidFill>
              </a:rPr>
              <a:t>en</a:t>
            </a:r>
            <a:r>
              <a:rPr b="1" lang="en-GB" sz="1800"/>
              <a:t> </a:t>
            </a:r>
            <a:r>
              <a:rPr b="1" lang="en-GB" sz="1800">
                <a:solidFill>
                  <a:schemeClr val="accent3"/>
                </a:solidFill>
              </a:rPr>
              <a:t>replaces</a:t>
            </a:r>
            <a:r>
              <a:rPr lang="en-GB" sz="1800"/>
              <a:t> a partitive article plus a noun.</a:t>
            </a:r>
            <a:endParaRPr b="1" sz="1800"/>
          </a:p>
        </p:txBody>
      </p:sp>
      <p:cxnSp>
        <p:nvCxnSpPr>
          <p:cNvPr id="211" name="Google Shape;211;p35"/>
          <p:cNvCxnSpPr/>
          <p:nvPr/>
        </p:nvCxnSpPr>
        <p:spPr>
          <a:xfrm flipH="1">
            <a:off x="4397463" y="11596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72200" y="1214000"/>
            <a:ext cx="8840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For example:</a:t>
            </a:r>
            <a:endParaRPr sz="1800"/>
          </a:p>
        </p:txBody>
      </p:sp>
      <p:sp>
        <p:nvSpPr>
          <p:cNvPr id="213" name="Google Shape;213;p35"/>
          <p:cNvSpPr txBox="1"/>
          <p:nvPr>
            <p:ph idx="1" type="body"/>
          </p:nvPr>
        </p:nvSpPr>
        <p:spPr>
          <a:xfrm>
            <a:off x="1037350" y="1842425"/>
            <a:ext cx="3631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Je bois </a:t>
            </a:r>
            <a:r>
              <a:rPr b="1" lang="en-GB" sz="1800">
                <a:solidFill>
                  <a:schemeClr val="accent6"/>
                </a:solidFill>
              </a:rPr>
              <a:t>de l’eau</a:t>
            </a:r>
            <a:endParaRPr b="1" sz="1800">
              <a:solidFill>
                <a:schemeClr val="accent6"/>
              </a:solidFill>
            </a:endParaRPr>
          </a:p>
        </p:txBody>
      </p:sp>
      <p:sp>
        <p:nvSpPr>
          <p:cNvPr id="214" name="Google Shape;214;p35"/>
          <p:cNvSpPr txBox="1"/>
          <p:nvPr>
            <p:ph idx="1" type="body"/>
          </p:nvPr>
        </p:nvSpPr>
        <p:spPr>
          <a:xfrm>
            <a:off x="5609350" y="1842425"/>
            <a:ext cx="1712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J’</a:t>
            </a:r>
            <a:r>
              <a:rPr b="1" lang="en-GB" sz="1800">
                <a:solidFill>
                  <a:schemeClr val="accent6"/>
                </a:solidFill>
              </a:rPr>
              <a:t>en </a:t>
            </a:r>
            <a:r>
              <a:rPr lang="en-GB" sz="1800">
                <a:solidFill>
                  <a:srgbClr val="000000"/>
                </a:solidFill>
              </a:rPr>
              <a:t>bois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15" name="Google Shape;215;p35"/>
          <p:cNvSpPr/>
          <p:nvPr/>
        </p:nvSpPr>
        <p:spPr>
          <a:xfrm>
            <a:off x="1822838" y="1623613"/>
            <a:ext cx="1085700" cy="6609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5"/>
          <p:cNvSpPr/>
          <p:nvPr/>
        </p:nvSpPr>
        <p:spPr>
          <a:xfrm>
            <a:off x="5571250" y="1737913"/>
            <a:ext cx="538200" cy="4959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5"/>
          <p:cNvSpPr txBox="1"/>
          <p:nvPr>
            <p:ph idx="1" type="body"/>
          </p:nvPr>
        </p:nvSpPr>
        <p:spPr>
          <a:xfrm>
            <a:off x="999250" y="3823625"/>
            <a:ext cx="3631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I drink </a:t>
            </a:r>
            <a:r>
              <a:rPr b="1" lang="en-GB" sz="1800">
                <a:solidFill>
                  <a:schemeClr val="accent6"/>
                </a:solidFill>
              </a:rPr>
              <a:t>water</a:t>
            </a:r>
            <a:endParaRPr b="1" sz="1800">
              <a:solidFill>
                <a:schemeClr val="accent6"/>
              </a:solidFill>
            </a:endParaRPr>
          </a:p>
        </p:txBody>
      </p:sp>
      <p:pic>
        <p:nvPicPr>
          <p:cNvPr id="218" name="Google Shape;2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171" y="186013"/>
            <a:ext cx="538051" cy="53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7625" y="2421106"/>
            <a:ext cx="898126" cy="119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9125" y="2421106"/>
            <a:ext cx="898126" cy="11908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5266450" y="3823625"/>
            <a:ext cx="2369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= I drink </a:t>
            </a:r>
            <a:r>
              <a:rPr b="1" lang="en-GB" sz="1800">
                <a:solidFill>
                  <a:schemeClr val="accent6"/>
                </a:solidFill>
              </a:rPr>
              <a:t>some</a:t>
            </a:r>
            <a:r>
              <a:rPr lang="en-GB" sz="1800"/>
              <a:t> (of it)</a:t>
            </a:r>
            <a:endParaRPr b="1" sz="180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