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10287000" cx="18288000"/>
  <p:notesSz cx="6858000" cy="9144000"/>
  <p:embeddedFontLst>
    <p:embeddedFont>
      <p:font typeface="Montserrat SemiBold"/>
      <p:regular r:id="rId62"/>
      <p:bold r:id="rId63"/>
      <p:italic r:id="rId64"/>
      <p:boldItalic r:id="rId65"/>
    </p:embeddedFont>
    <p:embeddedFont>
      <p:font typeface="Montserrat"/>
      <p:regular r:id="rId66"/>
      <p:bold r:id="rId67"/>
      <p:italic r:id="rId68"/>
      <p:boldItalic r:id="rId69"/>
    </p:embeddedFont>
    <p:embeddedFont>
      <p:font typeface="Montserrat Medium"/>
      <p:regular r:id="rId70"/>
      <p:bold r:id="rId71"/>
      <p:italic r:id="rId72"/>
      <p:boldItalic r:id="rId73"/>
    </p:embeddedFont>
    <p:embeddedFont>
      <p:font typeface="Quicksand"/>
      <p:regular r:id="rId74"/>
      <p:bold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D188DD-1DC7-48DC-BF0A-6517BB9EDE5F}">
  <a:tblStyle styleId="{E0D188DD-1DC7-48DC-BF0A-6517BB9EDE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Medium-boldItalic.fntdata"/><Relationship Id="rId72" Type="http://schemas.openxmlformats.org/officeDocument/2006/relationships/font" Target="fonts/MontserratMedium-italic.fntdata"/><Relationship Id="rId31" Type="http://schemas.openxmlformats.org/officeDocument/2006/relationships/slide" Target="slides/slide25.xml"/><Relationship Id="rId75" Type="http://schemas.openxmlformats.org/officeDocument/2006/relationships/font" Target="fonts/Quicksand-bold.fntdata"/><Relationship Id="rId30" Type="http://schemas.openxmlformats.org/officeDocument/2006/relationships/slide" Target="slides/slide24.xml"/><Relationship Id="rId74" Type="http://schemas.openxmlformats.org/officeDocument/2006/relationships/font" Target="fonts/Quicksand-regular.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Medium-bold.fntdata"/><Relationship Id="rId70" Type="http://schemas.openxmlformats.org/officeDocument/2006/relationships/font" Target="fonts/MontserratMedium-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SemiBold-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MontserratSemiBold-italic.fntdata"/><Relationship Id="rId63" Type="http://schemas.openxmlformats.org/officeDocument/2006/relationships/font" Target="fonts/MontserratSemiBold-bold.fntdata"/><Relationship Id="rId22" Type="http://schemas.openxmlformats.org/officeDocument/2006/relationships/slide" Target="slides/slide16.xml"/><Relationship Id="rId66" Type="http://schemas.openxmlformats.org/officeDocument/2006/relationships/font" Target="fonts/Montserrat-regular.fntdata"/><Relationship Id="rId21" Type="http://schemas.openxmlformats.org/officeDocument/2006/relationships/slide" Target="slides/slide15.xml"/><Relationship Id="rId65" Type="http://schemas.openxmlformats.org/officeDocument/2006/relationships/font" Target="fonts/MontserratSemiBold-boldItalic.fntdata"/><Relationship Id="rId24" Type="http://schemas.openxmlformats.org/officeDocument/2006/relationships/slide" Target="slides/slide18.xml"/><Relationship Id="rId68" Type="http://schemas.openxmlformats.org/officeDocument/2006/relationships/font" Target="fonts/Montserrat-italic.fntdata"/><Relationship Id="rId23" Type="http://schemas.openxmlformats.org/officeDocument/2006/relationships/slide" Target="slides/slide17.xml"/><Relationship Id="rId67" Type="http://schemas.openxmlformats.org/officeDocument/2006/relationships/font" Target="fonts/Montserrat-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d12a1df9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d12a1df9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d12a1df9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d12a1df9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19fdff4a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19fdff4a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19fdff4a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19fdff4a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19fdff4ae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19fdff4ae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19fdff4ae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19fdff4ae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19fdff4ae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19fdff4ae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19fdff4ae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19fdff4ae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19fdff4ae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19fdff4ae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a19fdff4ae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a19fdff4ae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19fdff4ae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a19fdff4ae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19fdff4ae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19fdff4ae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19fdff4ae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19fdff4ae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19fdff4ae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19fdff4ae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19fdff4ae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19fdff4ae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a19fdff4ae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a19fdff4ae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19fdff4a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19fdff4ae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a19fdff4ae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a19fdff4ae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19fdff4ae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a19fdff4ae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19fdff4ae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19fdff4ae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459410f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459410f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19fdff4ae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19fdff4ae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a19fdff4ae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a19fdff4ae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19fdff4ae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19fdff4ae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a19fdff4ae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a19fdff4ae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19fdff4ae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19fdff4ae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a19fdff4ae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a19fdff4ae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a19fdff4ae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a19fdff4ae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19fdff4ae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19fdff4ae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a19fdff4a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a19fdff4a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a19fdff4ae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a19fdff4ae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d12a1df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d12a1df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a19fdff4ae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a19fdff4ae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a19fdff4ae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a19fdff4ae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a19fdff4ae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a19fdff4ae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19fdff4ae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19fdff4ae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a19fdff4ae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a19fdff4ae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19fdff4ae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a19fdff4ae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a19fdff4ae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a19fdff4ae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a19fdff4ae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a19fdff4ae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a19fdff4ae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a19fdff4ae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a19fdff4ae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a19fdff4ae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d12a1df9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d12a1df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a19fdff4ae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a19fdff4ae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a19fdff4ae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a19fdff4ae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a19fdff4ae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a19fdff4ae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a19fdff4ae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a19fdff4ae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a19fdff4ae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a19fdff4ae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a19fdff4ae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a19fdff4ae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d12a1df9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d12a1df9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d12a1df9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d12a1df9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d12a1df9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d12a1df9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d12a1df9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d12a1df9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3" name="Google Shape;83;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4" name="Google Shape;84;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6" name="Google Shape;8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3" name="Google Shape;10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6" name="Google Shape;10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9" name="Google Shape;109;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1" name="Google Shape;111;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a:t>
            </a:r>
            <a:r>
              <a:rPr lang="en-GB" sz="7000">
                <a:solidFill>
                  <a:srgbClr val="4B3241"/>
                </a:solidFill>
              </a:rPr>
              <a:t> 3</a:t>
            </a:r>
            <a:r>
              <a:rPr lang="en-GB" sz="7000">
                <a:solidFill>
                  <a:srgbClr val="4B3241"/>
                </a:solidFill>
              </a:rPr>
              <a:t>: Creating Digital Video</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p:txBody>
      </p:sp>
      <p:sp>
        <p:nvSpPr>
          <p:cNvPr id="151" name="Google Shape;151;p27"/>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Media Studies</a:t>
            </a:r>
            <a:endParaRPr>
              <a:solidFill>
                <a:srgbClr val="4B3241"/>
              </a:solidFill>
            </a:endParaRPr>
          </a:p>
        </p:txBody>
      </p:sp>
      <p:sp>
        <p:nvSpPr>
          <p:cNvPr id="152" name="Google Shape;152;p27"/>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Bethany Davies</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53" name="Google Shape;153;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4" name="Google Shape;154;p27"/>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217" name="Google Shape;217;p36"/>
          <p:cNvGraphicFramePr/>
          <p:nvPr/>
        </p:nvGraphicFramePr>
        <p:xfrm>
          <a:off x="917950" y="1913000"/>
          <a:ext cx="3000000" cy="3000000"/>
        </p:xfrm>
        <a:graphic>
          <a:graphicData uri="http://schemas.openxmlformats.org/drawingml/2006/table">
            <a:tbl>
              <a:tblPr>
                <a:noFill/>
                <a:tableStyleId>{E0D188DD-1DC7-48DC-BF0A-6517BB9EDE5F}</a:tableStyleId>
              </a:tblPr>
              <a:tblGrid>
                <a:gridCol w="2122475"/>
                <a:gridCol w="5670475"/>
                <a:gridCol w="1552250"/>
                <a:gridCol w="4941875"/>
              </a:tblGrid>
              <a:tr h="1117025">
                <a:tc>
                  <a:txBody>
                    <a:bodyPr/>
                    <a:lstStyle/>
                    <a:p>
                      <a:pPr indent="0" lvl="0" marL="0" rtl="0" algn="r">
                        <a:lnSpc>
                          <a:spcPct val="115000"/>
                        </a:lnSpc>
                        <a:spcBef>
                          <a:spcPts val="0"/>
                        </a:spcBef>
                        <a:spcAft>
                          <a:spcPts val="0"/>
                        </a:spcAft>
                        <a:buNone/>
                      </a:pPr>
                      <a:r>
                        <a:rPr b="1" lang="en-GB" sz="2800">
                          <a:solidFill>
                            <a:srgbClr val="434343"/>
                          </a:solidFill>
                          <a:latin typeface="Montserrat"/>
                          <a:ea typeface="Montserrat"/>
                          <a:cs typeface="Montserrat"/>
                          <a:sym typeface="Montserrat"/>
                        </a:rPr>
                        <a:t>Shot</a:t>
                      </a:r>
                      <a:endParaRPr b="1"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Mower’s eye view</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from previous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87225">
                <a:tc gridSpan="2" rowSpan="4">
                  <a:txBody>
                    <a:bodyPr/>
                    <a:lstStyle/>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Garden sounds in background</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8722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Voiceover: “Well, now you can.”</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702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702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18" name="Google Shape;218;p36"/>
          <p:cNvPicPr preferRelativeResize="0"/>
          <p:nvPr/>
        </p:nvPicPr>
        <p:blipFill>
          <a:blip r:embed="rId3">
            <a:alphaModFix/>
          </a:blip>
          <a:stretch>
            <a:fillRect/>
          </a:stretch>
        </p:blipFill>
        <p:spPr>
          <a:xfrm>
            <a:off x="1033349" y="3768150"/>
            <a:ext cx="7204642" cy="395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224" name="Google Shape;224;p37"/>
          <p:cNvGraphicFramePr/>
          <p:nvPr/>
        </p:nvGraphicFramePr>
        <p:xfrm>
          <a:off x="645050" y="1886600"/>
          <a:ext cx="3000000" cy="3000000"/>
        </p:xfrm>
        <a:graphic>
          <a:graphicData uri="http://schemas.openxmlformats.org/drawingml/2006/table">
            <a:tbl>
              <a:tblPr>
                <a:noFill/>
                <a:tableStyleId>{E0D188DD-1DC7-48DC-BF0A-6517BB9EDE5F}</a:tableStyleId>
              </a:tblPr>
              <a:tblGrid>
                <a:gridCol w="2298350"/>
                <a:gridCol w="6150575"/>
                <a:gridCol w="1424350"/>
                <a:gridCol w="4693875"/>
              </a:tblGrid>
              <a:tr h="1352575">
                <a:tc>
                  <a:txBody>
                    <a:bodyPr/>
                    <a:lstStyle/>
                    <a:p>
                      <a:pPr indent="0" lvl="0" marL="0" rtl="0" algn="r">
                        <a:lnSpc>
                          <a:spcPct val="115000"/>
                        </a:lnSpc>
                        <a:spcBef>
                          <a:spcPts val="0"/>
                        </a:spcBef>
                        <a:spcAft>
                          <a:spcPts val="0"/>
                        </a:spcAft>
                        <a:buNone/>
                      </a:pPr>
                      <a:r>
                        <a:rPr b="1" lang="en-GB" sz="2800">
                          <a:solidFill>
                            <a:srgbClr val="434343"/>
                          </a:solidFill>
                          <a:latin typeface="Montserrat"/>
                          <a:ea typeface="Montserrat"/>
                          <a:cs typeface="Montserrat"/>
                          <a:sym typeface="Montserrat"/>
                        </a:rPr>
                        <a:t>Shot</a:t>
                      </a:r>
                      <a:endParaRPr b="1"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Robot image montage</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from previous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5350">
                <a:tc gridSpan="2" rowSpan="5">
                  <a:txBody>
                    <a:bodyPr/>
                    <a:lstStyle/>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5" h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Three images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25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between each image</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25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Garden sounds in background</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25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Voiceover: “The new robot…”</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5350">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to black</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25" name="Google Shape;225;p37"/>
          <p:cNvPicPr preferRelativeResize="0"/>
          <p:nvPr/>
        </p:nvPicPr>
        <p:blipFill>
          <a:blip r:embed="rId3">
            <a:alphaModFix/>
          </a:blip>
          <a:stretch>
            <a:fillRect/>
          </a:stretch>
        </p:blipFill>
        <p:spPr>
          <a:xfrm>
            <a:off x="1143824" y="3789300"/>
            <a:ext cx="7586314" cy="435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1" name="Google Shape;231;p38"/>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232" name="Google Shape;232;p38"/>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b="1" lang="en-GB" sz="2800">
                <a:solidFill>
                  <a:schemeClr val="dk2"/>
                </a:solidFill>
                <a:latin typeface="Montserrat"/>
                <a:ea typeface="Montserrat"/>
                <a:cs typeface="Montserrat"/>
                <a:sym typeface="Montserrat"/>
              </a:rPr>
              <a:t>Open</a:t>
            </a:r>
            <a:r>
              <a:rPr lang="en-GB" sz="2800">
                <a:solidFill>
                  <a:schemeClr val="dk2"/>
                </a:solidFill>
                <a:latin typeface="Montserrat"/>
                <a:ea typeface="Montserrat"/>
                <a:cs typeface="Montserrat"/>
                <a:sym typeface="Montserrat"/>
              </a:rPr>
              <a:t> OpenShot on your computer.</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33" name="Google Shape;233;p3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34" name="Google Shape;234;p3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0" name="Google Shape;240;p39"/>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241" name="Google Shape;241;p39"/>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Select</a:t>
            </a:r>
            <a:r>
              <a:rPr lang="en-GB" sz="2800">
                <a:solidFill>
                  <a:schemeClr val="dk2"/>
                </a:solidFill>
                <a:latin typeface="Montserrat"/>
                <a:ea typeface="Montserrat"/>
                <a:cs typeface="Montserrat"/>
                <a:sym typeface="Montserrat"/>
              </a:rPr>
              <a:t> the </a:t>
            </a:r>
            <a:r>
              <a:rPr b="1" lang="en-GB" sz="2800">
                <a:solidFill>
                  <a:schemeClr val="dk2"/>
                </a:solidFill>
                <a:latin typeface="Montserrat"/>
                <a:ea typeface="Montserrat"/>
                <a:cs typeface="Montserrat"/>
                <a:sym typeface="Montserrat"/>
              </a:rPr>
              <a:t>HD 720p Profile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Go to </a:t>
            </a:r>
            <a:r>
              <a:rPr b="1" lang="en-GB" sz="2800">
                <a:solidFill>
                  <a:schemeClr val="dk2"/>
                </a:solidFill>
                <a:latin typeface="Montserrat"/>
                <a:ea typeface="Montserrat"/>
                <a:cs typeface="Montserrat"/>
                <a:sym typeface="Montserrat"/>
              </a:rPr>
              <a:t>File &gt; Choose Profile</a:t>
            </a:r>
            <a:r>
              <a:rPr lang="en-GB" sz="2800">
                <a:solidFill>
                  <a:schemeClr val="dk2"/>
                </a:solidFill>
                <a:latin typeface="Montserrat"/>
                <a:ea typeface="Montserrat"/>
                <a:cs typeface="Montserrat"/>
                <a:sym typeface="Montserrat"/>
              </a:rPr>
              <a:t> from the main menu, or press the keyboard shortcut of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P</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From the </a:t>
            </a:r>
            <a:r>
              <a:rPr b="1" lang="en-GB" sz="2800">
                <a:solidFill>
                  <a:schemeClr val="dk2"/>
                </a:solidFill>
                <a:latin typeface="Montserrat"/>
                <a:ea typeface="Montserrat"/>
                <a:cs typeface="Montserrat"/>
                <a:sym typeface="Montserrat"/>
              </a:rPr>
              <a:t>Profile</a:t>
            </a:r>
            <a:r>
              <a:rPr lang="en-GB" sz="2800">
                <a:solidFill>
                  <a:schemeClr val="dk2"/>
                </a:solidFill>
                <a:latin typeface="Montserrat"/>
                <a:ea typeface="Montserrat"/>
                <a:cs typeface="Montserrat"/>
                <a:sym typeface="Montserrat"/>
              </a:rPr>
              <a:t> drop-down menu, select </a:t>
            </a:r>
            <a:r>
              <a:rPr b="1" lang="en-GB" sz="2800">
                <a:solidFill>
                  <a:schemeClr val="dk2"/>
                </a:solidFill>
                <a:latin typeface="Montserrat"/>
                <a:ea typeface="Montserrat"/>
                <a:cs typeface="Montserrat"/>
                <a:sym typeface="Montserrat"/>
              </a:rPr>
              <a:t>HD 720p 30fps (1280×720)</a:t>
            </a:r>
            <a:r>
              <a:rPr lang="en-GB" sz="2800">
                <a:solidFill>
                  <a:schemeClr val="dk2"/>
                </a:solidFill>
                <a:latin typeface="Montserrat"/>
                <a:ea typeface="Montserrat"/>
                <a:cs typeface="Montserrat"/>
                <a:sym typeface="Montserrat"/>
              </a:rPr>
              <a:t> and then click on </a:t>
            </a:r>
            <a:r>
              <a:rPr b="1" lang="en-GB" sz="2800">
                <a:solidFill>
                  <a:schemeClr val="dk2"/>
                </a:solidFill>
                <a:latin typeface="Montserrat"/>
                <a:ea typeface="Montserrat"/>
                <a:cs typeface="Montserrat"/>
                <a:sym typeface="Montserrat"/>
              </a:rPr>
              <a:t>Close.</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42" name="Google Shape;242;p3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43" name="Google Shape;243;p3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244" name="Google Shape;244;p39"/>
          <p:cNvPicPr preferRelativeResize="0"/>
          <p:nvPr/>
        </p:nvPicPr>
        <p:blipFill>
          <a:blip r:embed="rId3">
            <a:alphaModFix/>
          </a:blip>
          <a:stretch>
            <a:fillRect/>
          </a:stretch>
        </p:blipFill>
        <p:spPr>
          <a:xfrm>
            <a:off x="11982638" y="1116927"/>
            <a:ext cx="4878500" cy="4722200"/>
          </a:xfrm>
          <a:prstGeom prst="rect">
            <a:avLst/>
          </a:prstGeom>
          <a:noFill/>
          <a:ln>
            <a:noFill/>
          </a:ln>
        </p:spPr>
      </p:pic>
      <p:pic>
        <p:nvPicPr>
          <p:cNvPr id="245" name="Google Shape;245;p39"/>
          <p:cNvPicPr preferRelativeResize="0"/>
          <p:nvPr/>
        </p:nvPicPr>
        <p:blipFill>
          <a:blip r:embed="rId4">
            <a:alphaModFix/>
          </a:blip>
          <a:stretch>
            <a:fillRect/>
          </a:stretch>
        </p:blipFill>
        <p:spPr>
          <a:xfrm>
            <a:off x="11633675" y="6025000"/>
            <a:ext cx="5576425" cy="266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1" name="Google Shape;251;p40"/>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252" name="Google Shape;252;p40"/>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Save</a:t>
            </a:r>
            <a:r>
              <a:rPr lang="en-GB" sz="2800">
                <a:solidFill>
                  <a:schemeClr val="dk2"/>
                </a:solidFill>
                <a:latin typeface="Montserrat"/>
                <a:ea typeface="Montserrat"/>
                <a:cs typeface="Montserrat"/>
                <a:sym typeface="Montserrat"/>
              </a:rPr>
              <a:t> your project.</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Go to </a:t>
            </a:r>
            <a:r>
              <a:rPr b="1" lang="en-GB" sz="2800">
                <a:solidFill>
                  <a:schemeClr val="dk2"/>
                </a:solidFill>
                <a:latin typeface="Montserrat"/>
                <a:ea typeface="Montserrat"/>
                <a:cs typeface="Montserrat"/>
                <a:sym typeface="Montserrat"/>
              </a:rPr>
              <a:t>File &gt; Save Project As...</a:t>
            </a:r>
            <a:r>
              <a:rPr lang="en-GB" sz="2800">
                <a:solidFill>
                  <a:schemeClr val="dk2"/>
                </a:solidFill>
                <a:latin typeface="Montserrat"/>
                <a:ea typeface="Montserrat"/>
                <a:cs typeface="Montserrat"/>
                <a:sym typeface="Montserrat"/>
              </a:rPr>
              <a:t> from the main menu, or press the keyboard shortcut of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53" name="Google Shape;253;p4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54" name="Google Shape;254;p4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255" name="Google Shape;255;p40"/>
          <p:cNvPicPr preferRelativeResize="0"/>
          <p:nvPr/>
        </p:nvPicPr>
        <p:blipFill>
          <a:blip r:embed="rId3">
            <a:alphaModFix/>
          </a:blip>
          <a:stretch>
            <a:fillRect/>
          </a:stretch>
        </p:blipFill>
        <p:spPr>
          <a:xfrm>
            <a:off x="11504750" y="3154650"/>
            <a:ext cx="5865200" cy="53481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1" name="Google Shape;261;p41"/>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3 - Continued </a:t>
            </a:r>
            <a:endParaRPr b="1" sz="3500">
              <a:solidFill>
                <a:srgbClr val="FFFFFF"/>
              </a:solidFill>
              <a:latin typeface="Montserrat"/>
              <a:ea typeface="Montserrat"/>
              <a:cs typeface="Montserrat"/>
              <a:sym typeface="Montserrat"/>
            </a:endParaRPr>
          </a:p>
        </p:txBody>
      </p:sp>
      <p:sp>
        <p:nvSpPr>
          <p:cNvPr id="262" name="Google Shape;262;p41"/>
          <p:cNvSpPr txBox="1"/>
          <p:nvPr/>
        </p:nvSpPr>
        <p:spPr>
          <a:xfrm>
            <a:off x="917950" y="4375650"/>
            <a:ext cx="99831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your project with a sensible name so that you will know what it is when you come to find it later!</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Notice that it saves with a </a:t>
            </a:r>
            <a:r>
              <a:rPr b="1" lang="en-GB" sz="2800">
                <a:solidFill>
                  <a:schemeClr val="dk2"/>
                </a:solidFill>
                <a:latin typeface="Montserrat"/>
                <a:ea typeface="Montserrat"/>
                <a:cs typeface="Montserrat"/>
                <a:sym typeface="Montserrat"/>
              </a:rPr>
              <a:t>.osp</a:t>
            </a:r>
            <a:r>
              <a:rPr lang="en-GB" sz="2800">
                <a:solidFill>
                  <a:schemeClr val="dk2"/>
                </a:solidFill>
                <a:latin typeface="Montserrat"/>
                <a:ea typeface="Montserrat"/>
                <a:cs typeface="Montserrat"/>
                <a:sym typeface="Montserrat"/>
              </a:rPr>
              <a:t> file extension; this is the OpenShot file format. OpenShot will also create a folder which will contain the project assets. If you were to back up your project, you would need the file and the folder.</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63" name="Google Shape;263;p4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64" name="Google Shape;264;p4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265" name="Google Shape;265;p41"/>
          <p:cNvPicPr preferRelativeResize="0"/>
          <p:nvPr/>
        </p:nvPicPr>
        <p:blipFill>
          <a:blip r:embed="rId3">
            <a:alphaModFix/>
          </a:blip>
          <a:stretch>
            <a:fillRect/>
          </a:stretch>
        </p:blipFill>
        <p:spPr>
          <a:xfrm>
            <a:off x="11504750" y="3154650"/>
            <a:ext cx="5865200" cy="53481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1" name="Google Shape;271;p42"/>
          <p:cNvSpPr txBox="1"/>
          <p:nvPr/>
        </p:nvSpPr>
        <p:spPr>
          <a:xfrm>
            <a:off x="917950" y="3154650"/>
            <a:ext cx="10624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 </a:t>
            </a:r>
            <a:endParaRPr b="1" sz="3500">
              <a:solidFill>
                <a:srgbClr val="FFFFFF"/>
              </a:solidFill>
              <a:latin typeface="Montserrat"/>
              <a:ea typeface="Montserrat"/>
              <a:cs typeface="Montserrat"/>
              <a:sym typeface="Montserrat"/>
            </a:endParaRPr>
          </a:p>
        </p:txBody>
      </p:sp>
      <p:sp>
        <p:nvSpPr>
          <p:cNvPr id="272" name="Google Shape;272;p42"/>
          <p:cNvSpPr txBox="1"/>
          <p:nvPr/>
        </p:nvSpPr>
        <p:spPr>
          <a:xfrm>
            <a:off x="917950" y="4375650"/>
            <a:ext cx="10624800" cy="4658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Import</a:t>
            </a:r>
            <a:r>
              <a:rPr lang="en-GB" sz="2800">
                <a:solidFill>
                  <a:schemeClr val="dk2"/>
                </a:solidFill>
                <a:latin typeface="Montserrat"/>
                <a:ea typeface="Montserrat"/>
                <a:cs typeface="Montserrat"/>
                <a:sym typeface="Montserrat"/>
              </a:rPr>
              <a:t> your project files.</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green plus icon to open the </a:t>
            </a:r>
            <a:r>
              <a:rPr b="1" lang="en-GB" sz="2800">
                <a:solidFill>
                  <a:schemeClr val="dk2"/>
                </a:solidFill>
                <a:latin typeface="Montserrat"/>
                <a:ea typeface="Montserrat"/>
                <a:cs typeface="Montserrat"/>
                <a:sym typeface="Montserrat"/>
              </a:rPr>
              <a:t>Import File…</a:t>
            </a:r>
            <a:r>
              <a:rPr lang="en-GB" sz="2800">
                <a:solidFill>
                  <a:schemeClr val="dk2"/>
                </a:solidFill>
                <a:latin typeface="Montserrat"/>
                <a:ea typeface="Montserrat"/>
                <a:cs typeface="Montserrat"/>
                <a:sym typeface="Montserrat"/>
              </a:rPr>
              <a:t> window.</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Browse to the media objects for this lesson and select all the files and click on </a:t>
            </a:r>
            <a:r>
              <a:rPr b="1" lang="en-GB" sz="2800">
                <a:solidFill>
                  <a:schemeClr val="dk2"/>
                </a:solidFill>
                <a:latin typeface="Montserrat"/>
                <a:ea typeface="Montserrat"/>
                <a:cs typeface="Montserrat"/>
                <a:sym typeface="Montserrat"/>
              </a:rPr>
              <a:t>Open</a:t>
            </a:r>
            <a:r>
              <a:rPr lang="en-GB" sz="2800">
                <a:solidFill>
                  <a:schemeClr val="dk2"/>
                </a:solidFill>
                <a:latin typeface="Montserrat"/>
                <a:ea typeface="Montserrat"/>
                <a:cs typeface="Montserrat"/>
                <a:sym typeface="Montserrat"/>
              </a:rPr>
              <a:t> to import them into your project.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You should now have seven video clips, three image files, and three audio clips visible in your </a:t>
            </a:r>
            <a:r>
              <a:rPr b="1" lang="en-GB" sz="2800">
                <a:solidFill>
                  <a:schemeClr val="dk2"/>
                </a:solidFill>
                <a:latin typeface="Montserrat"/>
                <a:ea typeface="Montserrat"/>
                <a:cs typeface="Montserrat"/>
                <a:sym typeface="Montserrat"/>
              </a:rPr>
              <a:t>Project Files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73" name="Google Shape;273;p4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74" name="Google Shape;274;p4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275" name="Google Shape;275;p42"/>
          <p:cNvPicPr preferRelativeResize="0"/>
          <p:nvPr/>
        </p:nvPicPr>
        <p:blipFill>
          <a:blip r:embed="rId3">
            <a:alphaModFix/>
          </a:blip>
          <a:stretch>
            <a:fillRect/>
          </a:stretch>
        </p:blipFill>
        <p:spPr>
          <a:xfrm>
            <a:off x="11881425" y="2185925"/>
            <a:ext cx="5762943" cy="2844050"/>
          </a:xfrm>
          <a:prstGeom prst="rect">
            <a:avLst/>
          </a:prstGeom>
          <a:noFill/>
          <a:ln>
            <a:noFill/>
          </a:ln>
        </p:spPr>
      </p:pic>
      <p:pic>
        <p:nvPicPr>
          <p:cNvPr id="276" name="Google Shape;276;p42"/>
          <p:cNvPicPr preferRelativeResize="0"/>
          <p:nvPr/>
        </p:nvPicPr>
        <p:blipFill>
          <a:blip r:embed="rId4">
            <a:alphaModFix/>
          </a:blip>
          <a:stretch>
            <a:fillRect/>
          </a:stretch>
        </p:blipFill>
        <p:spPr>
          <a:xfrm>
            <a:off x="11881425" y="5322525"/>
            <a:ext cx="5762950" cy="35159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2" name="Google Shape;282;p43"/>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283" name="Google Shape;283;p43"/>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b="1" lang="en-GB" sz="2800">
                <a:solidFill>
                  <a:schemeClr val="dk2"/>
                </a:solidFill>
                <a:latin typeface="Montserrat"/>
                <a:ea typeface="Montserrat"/>
                <a:cs typeface="Montserrat"/>
                <a:sym typeface="Montserrat"/>
              </a:rPr>
              <a:t>Import</a:t>
            </a:r>
            <a:r>
              <a:rPr lang="en-GB" sz="2800">
                <a:solidFill>
                  <a:schemeClr val="dk2"/>
                </a:solidFill>
                <a:latin typeface="Montserrat"/>
                <a:ea typeface="Montserrat"/>
                <a:cs typeface="Montserrat"/>
                <a:sym typeface="Montserrat"/>
              </a:rPr>
              <a:t> your logo.</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Click on the green plus icon again to import the </a:t>
            </a:r>
            <a:r>
              <a:rPr b="1" lang="en-GB" sz="2800">
                <a:solidFill>
                  <a:schemeClr val="dk2"/>
                </a:solidFill>
                <a:latin typeface="Montserrat"/>
                <a:ea typeface="Montserrat"/>
                <a:cs typeface="Montserrat"/>
                <a:sym typeface="Montserrat"/>
              </a:rPr>
              <a:t>Fab Gadget</a:t>
            </a:r>
            <a:r>
              <a:rPr lang="en-GB" sz="2800">
                <a:solidFill>
                  <a:schemeClr val="dk2"/>
                </a:solidFill>
                <a:latin typeface="Montserrat"/>
                <a:ea typeface="Montserrat"/>
                <a:cs typeface="Montserrat"/>
                <a:sym typeface="Montserrat"/>
              </a:rPr>
              <a:t> logo that you created last lesson. Be sure to import the PNG version.</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84" name="Google Shape;284;p4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85" name="Google Shape;285;p4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1" name="Google Shape;291;p44"/>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292" name="Google Shape;292;p44"/>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Cut</a:t>
            </a:r>
            <a:r>
              <a:rPr lang="en-GB" sz="2800">
                <a:solidFill>
                  <a:schemeClr val="dk2"/>
                </a:solidFill>
                <a:latin typeface="Montserrat"/>
                <a:ea typeface="Montserrat"/>
                <a:cs typeface="Montserrat"/>
                <a:sym typeface="Montserrat"/>
              </a:rPr>
              <a:t> the voiceover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The voiceover has been provided as one single file. You need to cut it into six sections.</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media voiceover.mp3</a:t>
            </a:r>
            <a:r>
              <a:rPr lang="en-GB" sz="2800">
                <a:solidFill>
                  <a:schemeClr val="dk2"/>
                </a:solidFill>
                <a:latin typeface="Montserrat"/>
                <a:ea typeface="Montserrat"/>
                <a:cs typeface="Montserrat"/>
                <a:sym typeface="Montserrat"/>
              </a:rPr>
              <a:t> file from your </a:t>
            </a:r>
            <a:r>
              <a:rPr b="1" lang="en-GB" sz="2800">
                <a:solidFill>
                  <a:schemeClr val="dk2"/>
                </a:solidFill>
                <a:latin typeface="Montserrat"/>
                <a:ea typeface="Montserrat"/>
                <a:cs typeface="Montserrat"/>
                <a:sym typeface="Montserrat"/>
              </a:rPr>
              <a:t>Project Files</a:t>
            </a:r>
            <a:r>
              <a:rPr lang="en-GB" sz="2800">
                <a:solidFill>
                  <a:schemeClr val="dk2"/>
                </a:solidFill>
                <a:latin typeface="Montserrat"/>
                <a:ea typeface="Montserrat"/>
                <a:cs typeface="Montserrat"/>
                <a:sym typeface="Montserrat"/>
              </a:rPr>
              <a:t> onto </a:t>
            </a:r>
            <a:r>
              <a:rPr b="1" lang="en-GB" sz="2800">
                <a:solidFill>
                  <a:schemeClr val="dk2"/>
                </a:solidFill>
                <a:latin typeface="Montserrat"/>
                <a:ea typeface="Montserrat"/>
                <a:cs typeface="Montserrat"/>
                <a:sym typeface="Montserrat"/>
              </a:rPr>
              <a:t>Track 1</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93" name="Google Shape;293;p4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294" name="Google Shape;294;p4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295" name="Google Shape;295;p44"/>
          <p:cNvPicPr preferRelativeResize="0"/>
          <p:nvPr/>
        </p:nvPicPr>
        <p:blipFill>
          <a:blip r:embed="rId3">
            <a:alphaModFix/>
          </a:blip>
          <a:stretch>
            <a:fillRect/>
          </a:stretch>
        </p:blipFill>
        <p:spPr>
          <a:xfrm>
            <a:off x="11889275" y="2876300"/>
            <a:ext cx="4981575" cy="5819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1" name="Google Shape;301;p45"/>
          <p:cNvSpPr txBox="1"/>
          <p:nvPr/>
        </p:nvSpPr>
        <p:spPr>
          <a:xfrm>
            <a:off x="917950" y="3154650"/>
            <a:ext cx="11623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6 - Continued</a:t>
            </a:r>
            <a:endParaRPr b="1" sz="3500">
              <a:solidFill>
                <a:srgbClr val="FFFFFF"/>
              </a:solidFill>
              <a:latin typeface="Montserrat"/>
              <a:ea typeface="Montserrat"/>
              <a:cs typeface="Montserrat"/>
              <a:sym typeface="Montserrat"/>
            </a:endParaRPr>
          </a:p>
        </p:txBody>
      </p:sp>
      <p:sp>
        <p:nvSpPr>
          <p:cNvPr id="302" name="Google Shape;302;p45"/>
          <p:cNvSpPr txBox="1"/>
          <p:nvPr/>
        </p:nvSpPr>
        <p:spPr>
          <a:xfrm>
            <a:off x="917950" y="4375650"/>
            <a:ext cx="11623200" cy="4262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Montserrat"/>
              <a:buChar char="●"/>
            </a:pPr>
            <a:r>
              <a:rPr lang="en-GB" sz="2800">
                <a:latin typeface="Montserrat"/>
                <a:ea typeface="Montserrat"/>
                <a:cs typeface="Montserrat"/>
                <a:sym typeface="Montserrat"/>
              </a:rPr>
              <a:t>Rename the track to </a:t>
            </a:r>
            <a:r>
              <a:rPr b="1" lang="en-GB" sz="2800">
                <a:latin typeface="Montserrat"/>
                <a:ea typeface="Montserrat"/>
                <a:cs typeface="Montserrat"/>
                <a:sym typeface="Montserrat"/>
              </a:rPr>
              <a:t>Voiceover</a:t>
            </a:r>
            <a:r>
              <a:rPr lang="en-GB" sz="2800">
                <a:latin typeface="Montserrat"/>
                <a:ea typeface="Montserrat"/>
                <a:cs typeface="Montserrat"/>
                <a:sym typeface="Montserrat"/>
              </a:rPr>
              <a:t> by clicking the </a:t>
            </a:r>
            <a:r>
              <a:rPr b="1" lang="en-GB" sz="2800">
                <a:latin typeface="Montserrat"/>
                <a:ea typeface="Montserrat"/>
                <a:cs typeface="Montserrat"/>
                <a:sym typeface="Montserrat"/>
              </a:rPr>
              <a:t>down </a:t>
            </a:r>
            <a:r>
              <a:rPr lang="en-GB" sz="2800">
                <a:latin typeface="Montserrat"/>
                <a:ea typeface="Montserrat"/>
                <a:cs typeface="Montserrat"/>
                <a:sym typeface="Montserrat"/>
              </a:rPr>
              <a:t>arrow next to the track title and selecting </a:t>
            </a:r>
            <a:r>
              <a:rPr b="1" lang="en-GB" sz="2800">
                <a:latin typeface="Montserrat"/>
                <a:ea typeface="Montserrat"/>
                <a:cs typeface="Montserrat"/>
                <a:sym typeface="Montserrat"/>
              </a:rPr>
              <a:t>Rename Track</a:t>
            </a:r>
            <a:r>
              <a:rPr lang="en-GB" sz="2800">
                <a:latin typeface="Montserrat"/>
                <a:ea typeface="Montserrat"/>
                <a:cs typeface="Montserrat"/>
                <a:sym typeface="Montserrat"/>
              </a:rPr>
              <a:t>.</a:t>
            </a:r>
            <a:endParaRPr sz="2800">
              <a:latin typeface="Montserrat"/>
              <a:ea typeface="Montserrat"/>
              <a:cs typeface="Montserrat"/>
              <a:sym typeface="Montserrat"/>
            </a:endParaRPr>
          </a:p>
          <a:p>
            <a:pPr indent="-406400" lvl="0" marL="457200" rtl="0" algn="l">
              <a:lnSpc>
                <a:spcPct val="115000"/>
              </a:lnSpc>
              <a:spcBef>
                <a:spcPts val="0"/>
              </a:spcBef>
              <a:spcAft>
                <a:spcPts val="0"/>
              </a:spcAft>
              <a:buSzPts val="2800"/>
              <a:buFont typeface="Montserrat"/>
              <a:buChar char="●"/>
            </a:pPr>
            <a:r>
              <a:rPr lang="en-GB" sz="2800">
                <a:latin typeface="Montserrat"/>
                <a:ea typeface="Montserrat"/>
                <a:cs typeface="Montserrat"/>
                <a:sym typeface="Montserrat"/>
              </a:rPr>
              <a:t>Press the space bar to start playing the track, and when you get to the first break, press the space bar again to pause.</a:t>
            </a:r>
            <a:endParaRPr sz="2800">
              <a:latin typeface="Montserrat"/>
              <a:ea typeface="Montserrat"/>
              <a:cs typeface="Montserrat"/>
              <a:sym typeface="Montserrat"/>
            </a:endParaRPr>
          </a:p>
          <a:p>
            <a:pPr indent="-406400" lvl="0" marL="457200" rtl="0" algn="l">
              <a:lnSpc>
                <a:spcPct val="115000"/>
              </a:lnSpc>
              <a:spcBef>
                <a:spcPts val="0"/>
              </a:spcBef>
              <a:spcAft>
                <a:spcPts val="0"/>
              </a:spcAft>
              <a:buSzPts val="2800"/>
              <a:buFont typeface="Quicksand"/>
              <a:buChar char="●"/>
            </a:pPr>
            <a:r>
              <a:rPr lang="en-GB" sz="2800">
                <a:latin typeface="Montserrat"/>
                <a:ea typeface="Montserrat"/>
                <a:cs typeface="Montserrat"/>
                <a:sym typeface="Montserrat"/>
              </a:rPr>
              <a:t>Select the </a:t>
            </a:r>
            <a:r>
              <a:rPr b="1" lang="en-GB" sz="2800">
                <a:latin typeface="Montserrat"/>
                <a:ea typeface="Montserrat"/>
                <a:cs typeface="Montserrat"/>
                <a:sym typeface="Montserrat"/>
              </a:rPr>
              <a:t>Razor Tool</a:t>
            </a:r>
            <a:r>
              <a:rPr lang="en-GB" sz="2800">
                <a:latin typeface="Montserrat"/>
                <a:ea typeface="Montserrat"/>
                <a:cs typeface="Montserrat"/>
                <a:sym typeface="Montserrat"/>
              </a:rPr>
              <a:t> and click on the track at the point where the red playback line is. You should now have two clips on the same track.</a:t>
            </a:r>
            <a:endParaRPr sz="28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800">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03" name="Google Shape;303;p4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04" name="Google Shape;304;p4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05" name="Google Shape;305;p45"/>
          <p:cNvPicPr preferRelativeResize="0"/>
          <p:nvPr/>
        </p:nvPicPr>
        <p:blipFill>
          <a:blip r:embed="rId3">
            <a:alphaModFix/>
          </a:blip>
          <a:stretch>
            <a:fillRect/>
          </a:stretch>
        </p:blipFill>
        <p:spPr>
          <a:xfrm>
            <a:off x="13069300" y="1699564"/>
            <a:ext cx="4536900" cy="2353461"/>
          </a:xfrm>
          <a:prstGeom prst="rect">
            <a:avLst/>
          </a:prstGeom>
          <a:noFill/>
          <a:ln>
            <a:noFill/>
          </a:ln>
        </p:spPr>
      </p:pic>
      <p:pic>
        <p:nvPicPr>
          <p:cNvPr id="306" name="Google Shape;306;p45"/>
          <p:cNvPicPr preferRelativeResize="0"/>
          <p:nvPr/>
        </p:nvPicPr>
        <p:blipFill>
          <a:blip r:embed="rId4">
            <a:alphaModFix/>
          </a:blip>
          <a:stretch>
            <a:fillRect/>
          </a:stretch>
        </p:blipFill>
        <p:spPr>
          <a:xfrm>
            <a:off x="13215438" y="4438013"/>
            <a:ext cx="4244625" cy="413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
        <p:nvSpPr>
          <p:cNvPr id="160" name="Google Shape;160;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1" name="Google Shape;161;p28"/>
          <p:cNvSpPr txBox="1"/>
          <p:nvPr>
            <p:ph idx="1" type="body"/>
          </p:nvPr>
        </p:nvSpPr>
        <p:spPr>
          <a:xfrm>
            <a:off x="917950" y="2088700"/>
            <a:ext cx="15892200" cy="6113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500"/>
              <a:t>Our client, Fab Gadget Ltd., has asked us to create a video for them to advertise their upcoming robotic lawnmower. You have been provided with the video, audio, and image files required to make the video. You have also been provided with a copy of the storyboard to assist you with creating the video. Our client has insisted that their logo is displayed in the bottom left-hand corner of the screen for the entirety of the video. The storyboard for the video is detailed in the follow slides.</a:t>
            </a:r>
            <a:endParaRPr sz="3500"/>
          </a:p>
          <a:p>
            <a:pPr indent="0" lvl="0" marL="0" rtl="0" algn="l">
              <a:lnSpc>
                <a:spcPct val="115000"/>
              </a:lnSpc>
              <a:spcBef>
                <a:spcPts val="0"/>
              </a:spcBef>
              <a:spcAft>
                <a:spcPts val="0"/>
              </a:spcAft>
              <a:buNone/>
            </a:pPr>
            <a:r>
              <a:rPr lang="en-GB" sz="3500"/>
              <a:t>Follow these steps to create the short video and learn about the video editing software. You will make use of the OpenShot application to create the video.</a:t>
            </a:r>
            <a:endParaRPr sz="3500"/>
          </a:p>
          <a:p>
            <a:pPr indent="0" lvl="0" marL="0" rtl="0" algn="l">
              <a:spcBef>
                <a:spcPts val="0"/>
              </a:spcBef>
              <a:spcAft>
                <a:spcPts val="2000"/>
              </a:spcAft>
              <a:buNone/>
            </a:pPr>
            <a:r>
              <a:t/>
            </a:r>
            <a:endParaRPr sz="3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2" name="Google Shape;312;p46"/>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6 - Continued</a:t>
            </a:r>
            <a:endParaRPr b="1" sz="3500">
              <a:solidFill>
                <a:srgbClr val="FFFFFF"/>
              </a:solidFill>
              <a:latin typeface="Montserrat"/>
              <a:ea typeface="Montserrat"/>
              <a:cs typeface="Montserrat"/>
              <a:sym typeface="Montserrat"/>
            </a:endParaRPr>
          </a:p>
        </p:txBody>
      </p:sp>
      <p:sp>
        <p:nvSpPr>
          <p:cNvPr id="313" name="Google Shape;313;p46"/>
          <p:cNvSpPr txBox="1"/>
          <p:nvPr/>
        </p:nvSpPr>
        <p:spPr>
          <a:xfrm>
            <a:off x="917950" y="4375650"/>
            <a:ext cx="9983100" cy="3928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Repeat Steps 4 and 5 to split the voiceover into the six separate clips.</a:t>
            </a:r>
            <a:endParaRPr sz="2800">
              <a:solidFill>
                <a:schemeClr val="dk2"/>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800">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14" name="Google Shape;314;p4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15" name="Google Shape;315;p4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16" name="Google Shape;316;p46"/>
          <p:cNvPicPr preferRelativeResize="0"/>
          <p:nvPr/>
        </p:nvPicPr>
        <p:blipFill>
          <a:blip r:embed="rId3">
            <a:alphaModFix/>
          </a:blip>
          <a:stretch>
            <a:fillRect/>
          </a:stretch>
        </p:blipFill>
        <p:spPr>
          <a:xfrm>
            <a:off x="11841050" y="4471425"/>
            <a:ext cx="5219700" cy="2628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22" name="Google Shape;322;p47"/>
          <p:cNvSpPr txBox="1"/>
          <p:nvPr/>
        </p:nvSpPr>
        <p:spPr>
          <a:xfrm>
            <a:off x="917950" y="3154650"/>
            <a:ext cx="16117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 </a:t>
            </a:r>
            <a:endParaRPr b="1" sz="3500">
              <a:solidFill>
                <a:srgbClr val="FFFFFF"/>
              </a:solidFill>
              <a:latin typeface="Montserrat"/>
              <a:ea typeface="Montserrat"/>
              <a:cs typeface="Montserrat"/>
              <a:sym typeface="Montserrat"/>
            </a:endParaRPr>
          </a:p>
        </p:txBody>
      </p:sp>
      <p:sp>
        <p:nvSpPr>
          <p:cNvPr id="323" name="Google Shape;323;p47"/>
          <p:cNvSpPr txBox="1"/>
          <p:nvPr/>
        </p:nvSpPr>
        <p:spPr>
          <a:xfrm>
            <a:off x="917950" y="4375650"/>
            <a:ext cx="16117200" cy="3903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Add</a:t>
            </a:r>
            <a:r>
              <a:rPr lang="en-GB" sz="2800">
                <a:solidFill>
                  <a:schemeClr val="dk2"/>
                </a:solidFill>
                <a:latin typeface="Montserrat"/>
                <a:ea typeface="Montserrat"/>
                <a:cs typeface="Montserrat"/>
                <a:sym typeface="Montserrat"/>
              </a:rPr>
              <a:t> the background soundtrack and mower soundtrack.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Deselect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Click the </a:t>
            </a:r>
            <a:r>
              <a:rPr b="1" lang="en-GB" sz="2800">
                <a:solidFill>
                  <a:schemeClr val="dk2"/>
                </a:solidFill>
                <a:latin typeface="Montserrat"/>
                <a:ea typeface="Montserrat"/>
                <a:cs typeface="Montserrat"/>
                <a:sym typeface="Montserrat"/>
              </a:rPr>
              <a:t>down </a:t>
            </a:r>
            <a:r>
              <a:rPr lang="en-GB" sz="2800">
                <a:solidFill>
                  <a:schemeClr val="dk2"/>
                </a:solidFill>
                <a:latin typeface="Montserrat"/>
                <a:ea typeface="Montserrat"/>
                <a:cs typeface="Montserrat"/>
                <a:sym typeface="Montserrat"/>
              </a:rPr>
              <a:t>arrow next to your </a:t>
            </a:r>
            <a:r>
              <a:rPr b="1" lang="en-GB" sz="2800">
                <a:solidFill>
                  <a:schemeClr val="dk2"/>
                </a:solidFill>
                <a:latin typeface="Montserrat"/>
                <a:ea typeface="Montserrat"/>
                <a:cs typeface="Montserrat"/>
                <a:sym typeface="Montserrat"/>
              </a:rPr>
              <a:t>Voiceover</a:t>
            </a:r>
            <a:r>
              <a:rPr lang="en-GB" sz="2800">
                <a:solidFill>
                  <a:schemeClr val="dk2"/>
                </a:solidFill>
                <a:latin typeface="Montserrat"/>
                <a:ea typeface="Montserrat"/>
                <a:cs typeface="Montserrat"/>
                <a:sym typeface="Montserrat"/>
              </a:rPr>
              <a:t> track and select </a:t>
            </a:r>
            <a:r>
              <a:rPr b="1" lang="en-GB" sz="2800">
                <a:solidFill>
                  <a:schemeClr val="dk2"/>
                </a:solidFill>
                <a:latin typeface="Montserrat"/>
                <a:ea typeface="Montserrat"/>
                <a:cs typeface="Montserrat"/>
                <a:sym typeface="Montserrat"/>
              </a:rPr>
              <a:t>Add Track Below</a:t>
            </a:r>
            <a:r>
              <a:rPr lang="en-GB" sz="2800">
                <a:solidFill>
                  <a:schemeClr val="dk2"/>
                </a:solidFill>
                <a:latin typeface="Montserrat"/>
                <a:ea typeface="Montserrat"/>
                <a:cs typeface="Montserrat"/>
                <a:sym typeface="Montserrat"/>
              </a:rPr>
              <a:t>. Now, rename this new track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Repeat step 2 to add a track below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 called </a:t>
            </a:r>
            <a:r>
              <a:rPr b="1" lang="en-GB" sz="2800">
                <a:solidFill>
                  <a:schemeClr val="dk2"/>
                </a:solidFill>
                <a:latin typeface="Montserrat"/>
                <a:ea typeface="Montserrat"/>
                <a:cs typeface="Montserrat"/>
                <a:sym typeface="Montserrat"/>
              </a:rPr>
              <a:t>Background Sound</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1100"/>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2800">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24" name="Google Shape;324;p4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25" name="Google Shape;325;p4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31" name="Google Shape;331;p48"/>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7 - Continued</a:t>
            </a:r>
            <a:endParaRPr b="1" sz="3500">
              <a:solidFill>
                <a:srgbClr val="FFFFFF"/>
              </a:solidFill>
              <a:latin typeface="Montserrat"/>
              <a:ea typeface="Montserrat"/>
              <a:cs typeface="Montserrat"/>
              <a:sym typeface="Montserrat"/>
            </a:endParaRPr>
          </a:p>
        </p:txBody>
      </p:sp>
      <p:sp>
        <p:nvSpPr>
          <p:cNvPr id="332" name="Google Shape;332;p48"/>
          <p:cNvSpPr txBox="1"/>
          <p:nvPr/>
        </p:nvSpPr>
        <p:spPr>
          <a:xfrm>
            <a:off x="917950" y="4375650"/>
            <a:ext cx="9983100" cy="4098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165269_…</a:t>
            </a:r>
            <a:r>
              <a:rPr lang="en-GB" sz="2800">
                <a:solidFill>
                  <a:schemeClr val="dk2"/>
                </a:solidFill>
                <a:latin typeface="Montserrat"/>
                <a:ea typeface="Montserrat"/>
                <a:cs typeface="Montserrat"/>
                <a:sym typeface="Montserrat"/>
              </a:rPr>
              <a:t> file onto the </a:t>
            </a:r>
            <a:r>
              <a:rPr b="1" lang="en-GB" sz="2800">
                <a:solidFill>
                  <a:schemeClr val="dk2"/>
                </a:solidFill>
                <a:latin typeface="Montserrat"/>
                <a:ea typeface="Montserrat"/>
                <a:cs typeface="Montserrat"/>
                <a:sym typeface="Montserrat"/>
              </a:rPr>
              <a:t>Background Sound</a:t>
            </a:r>
            <a:r>
              <a:rPr lang="en-GB" sz="2800">
                <a:solidFill>
                  <a:schemeClr val="dk2"/>
                </a:solidFill>
                <a:latin typeface="Montserrat"/>
                <a:ea typeface="Montserrat"/>
                <a:cs typeface="Montserrat"/>
                <a:sym typeface="Montserrat"/>
              </a:rPr>
              <a:t> track and the </a:t>
            </a:r>
            <a:r>
              <a:rPr b="1" lang="en-GB" sz="2800">
                <a:solidFill>
                  <a:schemeClr val="dk2"/>
                </a:solidFill>
                <a:latin typeface="Montserrat"/>
                <a:ea typeface="Montserrat"/>
                <a:cs typeface="Montserrat"/>
                <a:sym typeface="Montserrat"/>
              </a:rPr>
              <a:t>322919_…</a:t>
            </a:r>
            <a:r>
              <a:rPr lang="en-GB" sz="2800">
                <a:solidFill>
                  <a:schemeClr val="dk2"/>
                </a:solidFill>
                <a:latin typeface="Montserrat"/>
                <a:ea typeface="Montserrat"/>
                <a:cs typeface="Montserrat"/>
                <a:sym typeface="Montserrat"/>
              </a:rPr>
              <a:t> file onto the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Your timeline should now look like the image on this slide.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your project by pressing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33" name="Google Shape;333;p4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34" name="Google Shape;334;p4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35" name="Google Shape;335;p48"/>
          <p:cNvPicPr preferRelativeResize="0"/>
          <p:nvPr/>
        </p:nvPicPr>
        <p:blipFill>
          <a:blip r:embed="rId3">
            <a:alphaModFix/>
          </a:blip>
          <a:stretch>
            <a:fillRect/>
          </a:stretch>
        </p:blipFill>
        <p:spPr>
          <a:xfrm>
            <a:off x="11365025" y="3892775"/>
            <a:ext cx="6181725" cy="4267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41" name="Google Shape;341;p49"/>
          <p:cNvSpPr txBox="1"/>
          <p:nvPr/>
        </p:nvSpPr>
        <p:spPr>
          <a:xfrm>
            <a:off x="917950" y="3154650"/>
            <a:ext cx="16117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 </a:t>
            </a:r>
            <a:endParaRPr b="1" sz="3500">
              <a:solidFill>
                <a:srgbClr val="FFFFFF"/>
              </a:solidFill>
              <a:latin typeface="Montserrat"/>
              <a:ea typeface="Montserrat"/>
              <a:cs typeface="Montserrat"/>
              <a:sym typeface="Montserrat"/>
            </a:endParaRPr>
          </a:p>
        </p:txBody>
      </p:sp>
      <p:sp>
        <p:nvSpPr>
          <p:cNvPr id="342" name="Google Shape;342;p49"/>
          <p:cNvSpPr txBox="1"/>
          <p:nvPr/>
        </p:nvSpPr>
        <p:spPr>
          <a:xfrm>
            <a:off x="917950" y="4375650"/>
            <a:ext cx="16117200" cy="4098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Close-up of grass in wind</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Rename the track above </a:t>
            </a:r>
            <a:r>
              <a:rPr b="1" lang="en-GB" sz="2800">
                <a:solidFill>
                  <a:schemeClr val="dk2"/>
                </a:solidFill>
                <a:latin typeface="Montserrat"/>
                <a:ea typeface="Montserrat"/>
                <a:cs typeface="Montserrat"/>
                <a:sym typeface="Montserrat"/>
              </a:rPr>
              <a:t>Voiceover</a:t>
            </a:r>
            <a:r>
              <a:rPr lang="en-GB" sz="2800">
                <a:solidFill>
                  <a:schemeClr val="dk2"/>
                </a:solidFill>
                <a:latin typeface="Montserrat"/>
                <a:ea typeface="Montserrat"/>
                <a:cs typeface="Montserrat"/>
                <a:sym typeface="Montserrat"/>
              </a:rPr>
              <a:t> to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Grass - 20306.mp4</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all of the voiceover clips, by either left-clicking and dragging a box over the clips, or holding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and left-clicking on each individual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With all the voiceover clips selected, move them across to the right of the timeline.</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1100"/>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2800">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43" name="Google Shape;343;p4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44" name="Google Shape;344;p4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50" name="Google Shape;350;p50"/>
          <p:cNvSpPr txBox="1"/>
          <p:nvPr/>
        </p:nvSpPr>
        <p:spPr>
          <a:xfrm>
            <a:off x="917950" y="3154650"/>
            <a:ext cx="10989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8 - Continued</a:t>
            </a:r>
            <a:endParaRPr b="1" sz="3500">
              <a:solidFill>
                <a:srgbClr val="FFFFFF"/>
              </a:solidFill>
              <a:latin typeface="Montserrat"/>
              <a:ea typeface="Montserrat"/>
              <a:cs typeface="Montserrat"/>
              <a:sym typeface="Montserrat"/>
            </a:endParaRPr>
          </a:p>
        </p:txBody>
      </p:sp>
      <p:sp>
        <p:nvSpPr>
          <p:cNvPr id="351" name="Google Shape;351;p50"/>
          <p:cNvSpPr txBox="1"/>
          <p:nvPr/>
        </p:nvSpPr>
        <p:spPr>
          <a:xfrm>
            <a:off x="917950" y="4375650"/>
            <a:ext cx="10989900" cy="4196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SzPts val="2800"/>
              <a:buFont typeface="Montserrat"/>
              <a:buChar char="●"/>
            </a:pPr>
            <a:r>
              <a:rPr lang="en-GB" sz="2800">
                <a:latin typeface="Montserrat"/>
                <a:ea typeface="Montserrat"/>
                <a:cs typeface="Montserrat"/>
                <a:sym typeface="Montserrat"/>
              </a:rPr>
              <a:t>Drag the blue playhead back to the start of the timeline</a:t>
            </a:r>
            <a:r>
              <a:rPr lang="en-GB" sz="2800">
                <a:latin typeface="Montserrat"/>
                <a:ea typeface="Montserrat"/>
                <a:cs typeface="Montserrat"/>
                <a:sym typeface="Montserrat"/>
              </a:rPr>
              <a:t>.</a:t>
            </a:r>
            <a:endParaRPr sz="2800">
              <a:latin typeface="Montserrat"/>
              <a:ea typeface="Montserrat"/>
              <a:cs typeface="Montserrat"/>
              <a:sym typeface="Montserrat"/>
            </a:endParaRPr>
          </a:p>
          <a:p>
            <a:pPr indent="-406400" lvl="0" marL="457200" rtl="0" algn="l">
              <a:lnSpc>
                <a:spcPct val="115000"/>
              </a:lnSpc>
              <a:spcBef>
                <a:spcPts val="0"/>
              </a:spcBef>
              <a:spcAft>
                <a:spcPts val="0"/>
              </a:spcAft>
              <a:buSzPts val="2800"/>
              <a:buChar char="●"/>
            </a:pPr>
            <a:r>
              <a:rPr lang="en-GB" sz="2800">
                <a:latin typeface="Montserrat"/>
                <a:ea typeface="Montserrat"/>
                <a:cs typeface="Montserrat"/>
                <a:sym typeface="Montserrat"/>
              </a:rPr>
              <a:t>Use the cursor keys to adjust the playhead to about 4 seconds, and then use the </a:t>
            </a:r>
            <a:r>
              <a:rPr b="1" lang="en-GB" sz="2800">
                <a:latin typeface="Montserrat"/>
                <a:ea typeface="Montserrat"/>
                <a:cs typeface="Montserrat"/>
                <a:sym typeface="Montserrat"/>
              </a:rPr>
              <a:t>Razor Tool</a:t>
            </a:r>
            <a:r>
              <a:rPr lang="en-GB" sz="2800">
                <a:latin typeface="Montserrat"/>
                <a:ea typeface="Montserrat"/>
                <a:cs typeface="Montserrat"/>
                <a:sym typeface="Montserrat"/>
              </a:rPr>
              <a:t> to cut the </a:t>
            </a:r>
            <a:r>
              <a:rPr b="1" lang="en-GB" sz="2800">
                <a:latin typeface="Montserrat"/>
                <a:ea typeface="Montserrat"/>
                <a:cs typeface="Montserrat"/>
                <a:sym typeface="Montserrat"/>
              </a:rPr>
              <a:t>Grass…</a:t>
            </a:r>
            <a:r>
              <a:rPr lang="en-GB" sz="2800">
                <a:latin typeface="Montserrat"/>
                <a:ea typeface="Montserrat"/>
                <a:cs typeface="Montserrat"/>
                <a:sym typeface="Montserrat"/>
              </a:rPr>
              <a:t> clip at the position of the playhead.</a:t>
            </a:r>
            <a:endParaRPr sz="2800">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latin typeface="Montserrat"/>
                <a:ea typeface="Montserrat"/>
                <a:cs typeface="Montserrat"/>
                <a:sym typeface="Montserrat"/>
              </a:rPr>
              <a:t>Deselect the </a:t>
            </a:r>
            <a:r>
              <a:rPr b="1" lang="en-GB" sz="2800">
                <a:latin typeface="Montserrat"/>
                <a:ea typeface="Montserrat"/>
                <a:cs typeface="Montserrat"/>
                <a:sym typeface="Montserrat"/>
              </a:rPr>
              <a:t>Razor Tool</a:t>
            </a:r>
            <a:r>
              <a:rPr lang="en-GB" sz="2800">
                <a:latin typeface="Montserrat"/>
                <a:ea typeface="Montserrat"/>
                <a:cs typeface="Montserrat"/>
                <a:sym typeface="Montserrat"/>
              </a:rPr>
              <a:t> and left-click to select the section of the </a:t>
            </a:r>
            <a:r>
              <a:rPr b="1" lang="en-GB" sz="2800">
                <a:latin typeface="Montserrat"/>
                <a:ea typeface="Montserrat"/>
                <a:cs typeface="Montserrat"/>
                <a:sym typeface="Montserrat"/>
              </a:rPr>
              <a:t>Grass…</a:t>
            </a:r>
            <a:r>
              <a:rPr lang="en-GB" sz="2800">
                <a:latin typeface="Montserrat"/>
                <a:ea typeface="Montserrat"/>
                <a:cs typeface="Montserrat"/>
                <a:sym typeface="Montserrat"/>
              </a:rPr>
              <a:t> clip to the right of the playhead. Press the </a:t>
            </a:r>
            <a:r>
              <a:rPr b="1" lang="en-GB" sz="2800">
                <a:latin typeface="Montserrat"/>
                <a:ea typeface="Montserrat"/>
                <a:cs typeface="Montserrat"/>
                <a:sym typeface="Montserrat"/>
              </a:rPr>
              <a:t>Delete</a:t>
            </a:r>
            <a:r>
              <a:rPr lang="en-GB" sz="2800">
                <a:latin typeface="Montserrat"/>
                <a:ea typeface="Montserrat"/>
                <a:cs typeface="Montserrat"/>
                <a:sym typeface="Montserrat"/>
              </a:rPr>
              <a:t> key to remove this section of clip from the timeline.</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52" name="Google Shape;352;p5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53" name="Google Shape;353;p5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54" name="Google Shape;354;p50"/>
          <p:cNvPicPr preferRelativeResize="0"/>
          <p:nvPr/>
        </p:nvPicPr>
        <p:blipFill>
          <a:blip r:embed="rId3">
            <a:alphaModFix/>
          </a:blip>
          <a:stretch>
            <a:fillRect/>
          </a:stretch>
        </p:blipFill>
        <p:spPr>
          <a:xfrm>
            <a:off x="12254400" y="4061250"/>
            <a:ext cx="5456475" cy="3536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60" name="Google Shape;360;p51"/>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a:t>
            </a:r>
            <a:endParaRPr b="1" sz="3500">
              <a:solidFill>
                <a:srgbClr val="FFFFFF"/>
              </a:solidFill>
              <a:latin typeface="Montserrat"/>
              <a:ea typeface="Montserrat"/>
              <a:cs typeface="Montserrat"/>
              <a:sym typeface="Montserrat"/>
            </a:endParaRPr>
          </a:p>
        </p:txBody>
      </p:sp>
      <p:sp>
        <p:nvSpPr>
          <p:cNvPr id="361" name="Google Shape;361;p51"/>
          <p:cNvSpPr txBox="1"/>
          <p:nvPr/>
        </p:nvSpPr>
        <p:spPr>
          <a:xfrm>
            <a:off x="917950" y="4375650"/>
            <a:ext cx="9983100" cy="3692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Close-up of mower</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Rename the track above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to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Zoom in as far as you can, by clicking on the </a:t>
            </a:r>
            <a:r>
              <a:rPr b="1" lang="en-GB" sz="2800">
                <a:solidFill>
                  <a:schemeClr val="dk2"/>
                </a:solidFill>
                <a:latin typeface="Montserrat"/>
                <a:ea typeface="Montserrat"/>
                <a:cs typeface="Montserrat"/>
                <a:sym typeface="Montserrat"/>
              </a:rPr>
              <a:t>Plus</a:t>
            </a:r>
            <a:r>
              <a:rPr lang="en-GB" sz="2800">
                <a:solidFill>
                  <a:schemeClr val="dk2"/>
                </a:solidFill>
                <a:latin typeface="Montserrat"/>
                <a:ea typeface="Montserrat"/>
                <a:cs typeface="Montserrat"/>
                <a:sym typeface="Montserrat"/>
              </a:rPr>
              <a:t> icon in the timeline tools.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62" name="Google Shape;362;p5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63" name="Google Shape;363;p5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64" name="Google Shape;364;p51"/>
          <p:cNvPicPr preferRelativeResize="0"/>
          <p:nvPr/>
        </p:nvPicPr>
        <p:blipFill>
          <a:blip r:embed="rId3">
            <a:alphaModFix/>
          </a:blip>
          <a:stretch>
            <a:fillRect/>
          </a:stretch>
        </p:blipFill>
        <p:spPr>
          <a:xfrm>
            <a:off x="11214175" y="4381500"/>
            <a:ext cx="6405500" cy="1955875"/>
          </a:xfrm>
          <a:prstGeom prst="rect">
            <a:avLst/>
          </a:prstGeom>
          <a:noFill/>
          <a:ln>
            <a:noFill/>
          </a:ln>
        </p:spPr>
      </p:pic>
      <p:sp>
        <p:nvSpPr>
          <p:cNvPr id="365" name="Google Shape;365;p51"/>
          <p:cNvSpPr/>
          <p:nvPr/>
        </p:nvSpPr>
        <p:spPr>
          <a:xfrm>
            <a:off x="14800850" y="4858600"/>
            <a:ext cx="659100" cy="6429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71" name="Google Shape;371;p52"/>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9 - Continued</a:t>
            </a:r>
            <a:endParaRPr b="1" sz="3500">
              <a:solidFill>
                <a:srgbClr val="FFFFFF"/>
              </a:solidFill>
              <a:latin typeface="Montserrat"/>
              <a:ea typeface="Montserrat"/>
              <a:cs typeface="Montserrat"/>
              <a:sym typeface="Montserrat"/>
            </a:endParaRPr>
          </a:p>
        </p:txBody>
      </p:sp>
      <p:sp>
        <p:nvSpPr>
          <p:cNvPr id="372" name="Google Shape;372;p52"/>
          <p:cNvSpPr txBox="1"/>
          <p:nvPr/>
        </p:nvSpPr>
        <p:spPr>
          <a:xfrm>
            <a:off x="917950" y="4375650"/>
            <a:ext cx="9983100" cy="3825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so that it overlaps the track below and starts at the two-second mark.</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If you drag the playhead back to the start and press the space bar to preview your edit, you should see that your mower clip appears just as the sound of the mower begins.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73" name="Google Shape;373;p5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74" name="Google Shape;374;p5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75" name="Google Shape;375;p52"/>
          <p:cNvPicPr preferRelativeResize="0"/>
          <p:nvPr/>
        </p:nvPicPr>
        <p:blipFill>
          <a:blip r:embed="rId3">
            <a:alphaModFix/>
          </a:blip>
          <a:stretch>
            <a:fillRect/>
          </a:stretch>
        </p:blipFill>
        <p:spPr>
          <a:xfrm>
            <a:off x="11616850" y="4471400"/>
            <a:ext cx="5753100" cy="2981325"/>
          </a:xfrm>
          <a:prstGeom prst="rect">
            <a:avLst/>
          </a:prstGeom>
          <a:noFill/>
          <a:ln>
            <a:noFill/>
          </a:ln>
        </p:spPr>
      </p:pic>
      <p:sp>
        <p:nvSpPr>
          <p:cNvPr id="376" name="Google Shape;376;p52"/>
          <p:cNvSpPr/>
          <p:nvPr/>
        </p:nvSpPr>
        <p:spPr>
          <a:xfrm>
            <a:off x="15154475" y="4135300"/>
            <a:ext cx="932400" cy="38256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82" name="Google Shape;382;p53"/>
          <p:cNvSpPr txBox="1"/>
          <p:nvPr/>
        </p:nvSpPr>
        <p:spPr>
          <a:xfrm>
            <a:off x="917950" y="3154650"/>
            <a:ext cx="10795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a:t>
            </a:r>
            <a:endParaRPr b="1" sz="3500">
              <a:solidFill>
                <a:srgbClr val="FFFFFF"/>
              </a:solidFill>
              <a:latin typeface="Montserrat"/>
              <a:ea typeface="Montserrat"/>
              <a:cs typeface="Montserrat"/>
              <a:sym typeface="Montserrat"/>
            </a:endParaRPr>
          </a:p>
        </p:txBody>
      </p:sp>
      <p:sp>
        <p:nvSpPr>
          <p:cNvPr id="383" name="Google Shape;383;p53"/>
          <p:cNvSpPr txBox="1"/>
          <p:nvPr/>
        </p:nvSpPr>
        <p:spPr>
          <a:xfrm>
            <a:off x="917950" y="4375650"/>
            <a:ext cx="107952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Add </a:t>
            </a:r>
            <a:r>
              <a:rPr b="1" lang="en-GB" sz="2800">
                <a:solidFill>
                  <a:schemeClr val="dk2"/>
                </a:solidFill>
                <a:latin typeface="Montserrat"/>
                <a:ea typeface="Montserrat"/>
                <a:cs typeface="Montserrat"/>
                <a:sym typeface="Montserrat"/>
              </a:rPr>
              <a:t>Fade</a:t>
            </a:r>
            <a:r>
              <a:rPr lang="en-GB" sz="2800">
                <a:solidFill>
                  <a:schemeClr val="dk2"/>
                </a:solidFill>
                <a:latin typeface="Montserrat"/>
                <a:ea typeface="Montserrat"/>
                <a:cs typeface="Montserrat"/>
                <a:sym typeface="Montserrat"/>
              </a:rPr>
              <a:t> between two video tracks.</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The change between our two video clips is known as a </a:t>
            </a:r>
            <a:r>
              <a:rPr b="1" lang="en-GB" sz="2800">
                <a:solidFill>
                  <a:schemeClr val="dk2"/>
                </a:solidFill>
                <a:latin typeface="Montserrat"/>
                <a:ea typeface="Montserrat"/>
                <a:cs typeface="Montserrat"/>
                <a:sym typeface="Montserrat"/>
              </a:rPr>
              <a:t>hard cut</a:t>
            </a:r>
            <a:r>
              <a:rPr lang="en-GB" sz="2800">
                <a:solidFill>
                  <a:schemeClr val="dk2"/>
                </a:solidFill>
                <a:latin typeface="Montserrat"/>
                <a:ea typeface="Montserrat"/>
                <a:cs typeface="Montserrat"/>
                <a:sym typeface="Montserrat"/>
              </a:rPr>
              <a:t>, as it just jumps from one clip to the other, without any transition.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You are going to add a </a:t>
            </a:r>
            <a:r>
              <a:rPr b="1" lang="en-GB" sz="2800">
                <a:solidFill>
                  <a:schemeClr val="dk2"/>
                </a:solidFill>
                <a:latin typeface="Montserrat"/>
                <a:ea typeface="Montserrat"/>
                <a:cs typeface="Montserrat"/>
                <a:sym typeface="Montserrat"/>
              </a:rPr>
              <a:t>fade </a:t>
            </a:r>
            <a:r>
              <a:rPr lang="en-GB" sz="2800">
                <a:solidFill>
                  <a:schemeClr val="dk2"/>
                </a:solidFill>
                <a:latin typeface="Montserrat"/>
                <a:ea typeface="Montserrat"/>
                <a:cs typeface="Montserrat"/>
                <a:sym typeface="Montserrat"/>
              </a:rPr>
              <a:t>so that it blends between the two clips.</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Transitions</a:t>
            </a:r>
            <a:r>
              <a:rPr lang="en-GB" sz="2800">
                <a:solidFill>
                  <a:schemeClr val="dk2"/>
                </a:solidFill>
                <a:latin typeface="Montserrat"/>
                <a:ea typeface="Montserrat"/>
                <a:cs typeface="Montserrat"/>
                <a:sym typeface="Montserrat"/>
              </a:rPr>
              <a:t> tab, and then select the </a:t>
            </a:r>
            <a:r>
              <a:rPr b="1" lang="en-GB" sz="2800">
                <a:solidFill>
                  <a:schemeClr val="dk2"/>
                </a:solidFill>
                <a:latin typeface="Montserrat"/>
                <a:ea typeface="Montserrat"/>
                <a:cs typeface="Montserrat"/>
                <a:sym typeface="Montserrat"/>
              </a:rPr>
              <a:t>Fade</a:t>
            </a:r>
            <a:r>
              <a:rPr lang="en-GB" sz="2800">
                <a:solidFill>
                  <a:schemeClr val="dk2"/>
                </a:solidFill>
                <a:latin typeface="Montserrat"/>
                <a:ea typeface="Montserrat"/>
                <a:cs typeface="Montserrat"/>
                <a:sym typeface="Montserrat"/>
              </a:rPr>
              <a:t> transition.</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84" name="Google Shape;384;p5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85" name="Google Shape;385;p5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86" name="Google Shape;386;p53"/>
          <p:cNvPicPr preferRelativeResize="0"/>
          <p:nvPr/>
        </p:nvPicPr>
        <p:blipFill>
          <a:blip r:embed="rId3">
            <a:alphaModFix/>
          </a:blip>
          <a:stretch>
            <a:fillRect/>
          </a:stretch>
        </p:blipFill>
        <p:spPr>
          <a:xfrm>
            <a:off x="12058200" y="3657313"/>
            <a:ext cx="5628325" cy="2972371"/>
          </a:xfrm>
          <a:prstGeom prst="rect">
            <a:avLst/>
          </a:prstGeom>
          <a:noFill/>
          <a:ln>
            <a:noFill/>
          </a:ln>
        </p:spPr>
      </p:pic>
      <p:sp>
        <p:nvSpPr>
          <p:cNvPr id="387" name="Google Shape;387;p53"/>
          <p:cNvSpPr/>
          <p:nvPr/>
        </p:nvSpPr>
        <p:spPr>
          <a:xfrm>
            <a:off x="14263875" y="4061250"/>
            <a:ext cx="1440000" cy="16290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3"/>
          <p:cNvSpPr/>
          <p:nvPr/>
        </p:nvSpPr>
        <p:spPr>
          <a:xfrm>
            <a:off x="12978075" y="5690250"/>
            <a:ext cx="1285800" cy="7554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94" name="Google Shape;394;p54"/>
          <p:cNvSpPr txBox="1"/>
          <p:nvPr/>
        </p:nvSpPr>
        <p:spPr>
          <a:xfrm>
            <a:off x="917950" y="3154650"/>
            <a:ext cx="111117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10 - Continued</a:t>
            </a:r>
            <a:endParaRPr b="1" sz="3500">
              <a:solidFill>
                <a:srgbClr val="FFFFFF"/>
              </a:solidFill>
              <a:latin typeface="Montserrat"/>
              <a:ea typeface="Montserrat"/>
              <a:cs typeface="Montserrat"/>
              <a:sym typeface="Montserrat"/>
            </a:endParaRPr>
          </a:p>
        </p:txBody>
      </p:sp>
      <p:sp>
        <p:nvSpPr>
          <p:cNvPr id="395" name="Google Shape;395;p54"/>
          <p:cNvSpPr txBox="1"/>
          <p:nvPr/>
        </p:nvSpPr>
        <p:spPr>
          <a:xfrm>
            <a:off x="917950" y="4375650"/>
            <a:ext cx="11111700" cy="4342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Fade</a:t>
            </a:r>
            <a:r>
              <a:rPr lang="en-GB" sz="2800">
                <a:solidFill>
                  <a:schemeClr val="dk2"/>
                </a:solidFill>
                <a:latin typeface="Montserrat"/>
                <a:ea typeface="Montserrat"/>
                <a:cs typeface="Montserrat"/>
                <a:sym typeface="Montserrat"/>
              </a:rPr>
              <a:t> onto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so that it sits at the start of the clip.</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Minus</a:t>
            </a:r>
            <a:r>
              <a:rPr lang="en-GB" sz="2800">
                <a:solidFill>
                  <a:schemeClr val="dk2"/>
                </a:solidFill>
                <a:latin typeface="Montserrat"/>
                <a:ea typeface="Montserrat"/>
                <a:cs typeface="Montserrat"/>
                <a:sym typeface="Montserrat"/>
              </a:rPr>
              <a:t> symbol to zoom out a little on your timeline and then click and drag the right-hand end of the </a:t>
            </a:r>
            <a:r>
              <a:rPr b="1" lang="en-GB" sz="2800">
                <a:solidFill>
                  <a:schemeClr val="dk2"/>
                </a:solidFill>
                <a:latin typeface="Montserrat"/>
                <a:ea typeface="Montserrat"/>
                <a:cs typeface="Montserrat"/>
                <a:sym typeface="Montserrat"/>
              </a:rPr>
              <a:t>Fade</a:t>
            </a:r>
            <a:r>
              <a:rPr lang="en-GB" sz="2800">
                <a:solidFill>
                  <a:schemeClr val="dk2"/>
                </a:solidFill>
                <a:latin typeface="Montserrat"/>
                <a:ea typeface="Montserrat"/>
                <a:cs typeface="Montserrat"/>
                <a:sym typeface="Montserrat"/>
              </a:rPr>
              <a:t> to line up with the end of the </a:t>
            </a:r>
            <a:r>
              <a:rPr b="1" lang="en-GB" sz="2800">
                <a:solidFill>
                  <a:schemeClr val="dk2"/>
                </a:solidFill>
                <a:latin typeface="Montserrat"/>
                <a:ea typeface="Montserrat"/>
                <a:cs typeface="Montserrat"/>
                <a:sym typeface="Montserrat"/>
              </a:rPr>
              <a:t>Grass - …</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Drag the playhead back to the start and press the space bar to preview your fade. The mower clip should now ease in from the previous clip.</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96" name="Google Shape;396;p5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397" name="Google Shape;397;p5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398" name="Google Shape;398;p54"/>
          <p:cNvPicPr preferRelativeResize="0"/>
          <p:nvPr/>
        </p:nvPicPr>
        <p:blipFill>
          <a:blip r:embed="rId3">
            <a:alphaModFix/>
          </a:blip>
          <a:stretch>
            <a:fillRect/>
          </a:stretch>
        </p:blipFill>
        <p:spPr>
          <a:xfrm>
            <a:off x="12311700" y="3493675"/>
            <a:ext cx="5563475" cy="4104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04" name="Google Shape;404;p55"/>
          <p:cNvSpPr txBox="1"/>
          <p:nvPr/>
        </p:nvSpPr>
        <p:spPr>
          <a:xfrm>
            <a:off x="917950" y="3154650"/>
            <a:ext cx="11136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a:t>
            </a:r>
            <a:endParaRPr b="1" sz="3500">
              <a:solidFill>
                <a:srgbClr val="FFFFFF"/>
              </a:solidFill>
              <a:latin typeface="Montserrat"/>
              <a:ea typeface="Montserrat"/>
              <a:cs typeface="Montserrat"/>
              <a:sym typeface="Montserrat"/>
            </a:endParaRPr>
          </a:p>
        </p:txBody>
      </p:sp>
      <p:sp>
        <p:nvSpPr>
          <p:cNvPr id="405" name="Google Shape;405;p55"/>
          <p:cNvSpPr txBox="1"/>
          <p:nvPr/>
        </p:nvSpPr>
        <p:spPr>
          <a:xfrm>
            <a:off x="917950" y="4375650"/>
            <a:ext cx="11136000" cy="4025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Man mowing grass</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Lawn - 2927…</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track, leaving a gap between it and the </a:t>
            </a:r>
            <a:r>
              <a:rPr b="1" lang="en-GB" sz="2800">
                <a:solidFill>
                  <a:schemeClr val="dk2"/>
                </a:solidFill>
                <a:latin typeface="Montserrat"/>
                <a:ea typeface="Montserrat"/>
                <a:cs typeface="Montserrat"/>
                <a:sym typeface="Montserrat"/>
              </a:rPr>
              <a:t>Grass - 20…</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first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back so that it starts just after the fade to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ends. Your timeline should look something like this: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06" name="Google Shape;406;p5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07" name="Google Shape;407;p5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08" name="Google Shape;408;p55"/>
          <p:cNvPicPr preferRelativeResize="0"/>
          <p:nvPr/>
        </p:nvPicPr>
        <p:blipFill>
          <a:blip r:embed="rId3">
            <a:alphaModFix/>
          </a:blip>
          <a:stretch>
            <a:fillRect/>
          </a:stretch>
        </p:blipFill>
        <p:spPr>
          <a:xfrm>
            <a:off x="12293675" y="3940475"/>
            <a:ext cx="5733600" cy="309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67" name="Google Shape;167;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29"/>
          <p:cNvSpPr txBox="1"/>
          <p:nvPr>
            <p:ph idx="1" type="body"/>
          </p:nvPr>
        </p:nvSpPr>
        <p:spPr>
          <a:xfrm>
            <a:off x="906150" y="2199450"/>
            <a:ext cx="15827700" cy="6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Assets that are needed to complete this task can be obtained here: </a:t>
            </a:r>
            <a:r>
              <a:rPr b="1" lang="en-GB" u="sng"/>
              <a:t>oaknat.uk/comp-digital-video</a:t>
            </a:r>
            <a:endParaRPr b="1" u="sng">
              <a:solidFill>
                <a:srgbClr val="00A099"/>
              </a:solidFill>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14" name="Google Shape;414;p56"/>
          <p:cNvSpPr txBox="1"/>
          <p:nvPr/>
        </p:nvSpPr>
        <p:spPr>
          <a:xfrm>
            <a:off x="917950" y="3154650"/>
            <a:ext cx="115014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 Continued</a:t>
            </a:r>
            <a:endParaRPr b="1" sz="3500">
              <a:solidFill>
                <a:srgbClr val="FFFFFF"/>
              </a:solidFill>
              <a:latin typeface="Montserrat"/>
              <a:ea typeface="Montserrat"/>
              <a:cs typeface="Montserrat"/>
              <a:sym typeface="Montserrat"/>
            </a:endParaRPr>
          </a:p>
        </p:txBody>
      </p:sp>
      <p:sp>
        <p:nvSpPr>
          <p:cNvPr id="415" name="Google Shape;415;p56"/>
          <p:cNvSpPr txBox="1"/>
          <p:nvPr/>
        </p:nvSpPr>
        <p:spPr>
          <a:xfrm>
            <a:off x="917950" y="4375650"/>
            <a:ext cx="11501400" cy="4220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Cut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after the start of the </a:t>
            </a:r>
            <a:r>
              <a:rPr b="1" lang="en-GB" sz="2800">
                <a:solidFill>
                  <a:schemeClr val="dk2"/>
                </a:solidFill>
                <a:latin typeface="Montserrat"/>
                <a:ea typeface="Montserrat"/>
                <a:cs typeface="Montserrat"/>
                <a:sym typeface="Montserrat"/>
              </a:rPr>
              <a:t>Lawn - 2927…</a:t>
            </a:r>
            <a:r>
              <a:rPr lang="en-GB" sz="2800">
                <a:solidFill>
                  <a:schemeClr val="dk2"/>
                </a:solidFill>
                <a:latin typeface="Montserrat"/>
                <a:ea typeface="Montserrat"/>
                <a:cs typeface="Montserrat"/>
                <a:sym typeface="Montserrat"/>
              </a:rPr>
              <a:t> clip, leaving enough room for a fade. </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Delete the second part of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from the timeline.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Fade</a:t>
            </a:r>
            <a:r>
              <a:rPr lang="en-GB" sz="2800">
                <a:solidFill>
                  <a:schemeClr val="dk2"/>
                </a:solidFill>
                <a:latin typeface="Montserrat"/>
                <a:ea typeface="Montserrat"/>
                <a:cs typeface="Montserrat"/>
                <a:sym typeface="Montserrat"/>
              </a:rPr>
              <a:t> onto the end of the </a:t>
            </a:r>
            <a:r>
              <a:rPr b="1" lang="en-GB" sz="2800">
                <a:solidFill>
                  <a:schemeClr val="dk2"/>
                </a:solidFill>
                <a:latin typeface="Montserrat"/>
                <a:ea typeface="Montserrat"/>
                <a:cs typeface="Montserrat"/>
                <a:sym typeface="Montserrat"/>
              </a:rPr>
              <a:t>Lawnmower.mp4</a:t>
            </a:r>
            <a:r>
              <a:rPr lang="en-GB" sz="2800">
                <a:solidFill>
                  <a:schemeClr val="dk2"/>
                </a:solidFill>
                <a:latin typeface="Montserrat"/>
                <a:ea typeface="Montserrat"/>
                <a:cs typeface="Montserrat"/>
                <a:sym typeface="Montserrat"/>
              </a:rPr>
              <a:t> clip in the same way as you did in step 10.</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the </a:t>
            </a:r>
            <a:r>
              <a:rPr b="1" lang="en-GB" sz="2800">
                <a:solidFill>
                  <a:schemeClr val="dk2"/>
                </a:solidFill>
                <a:latin typeface="Montserrat"/>
                <a:ea typeface="Montserrat"/>
                <a:cs typeface="Montserrat"/>
                <a:sym typeface="Montserrat"/>
              </a:rPr>
              <a:t>down </a:t>
            </a:r>
            <a:r>
              <a:rPr lang="en-GB" sz="2800">
                <a:solidFill>
                  <a:schemeClr val="dk2"/>
                </a:solidFill>
                <a:latin typeface="Montserrat"/>
                <a:ea typeface="Montserrat"/>
                <a:cs typeface="Montserrat"/>
                <a:sym typeface="Montserrat"/>
              </a:rPr>
              <a:t>arrow on the end Fade and select </a:t>
            </a:r>
            <a:r>
              <a:rPr b="1" lang="en-GB" sz="2800">
                <a:solidFill>
                  <a:schemeClr val="dk2"/>
                </a:solidFill>
                <a:latin typeface="Montserrat"/>
                <a:ea typeface="Montserrat"/>
                <a:cs typeface="Montserrat"/>
                <a:sym typeface="Montserrat"/>
              </a:rPr>
              <a:t>Reverse Transition</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16" name="Google Shape;416;p5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17" name="Google Shape;417;p5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18" name="Google Shape;418;p56"/>
          <p:cNvPicPr preferRelativeResize="0"/>
          <p:nvPr/>
        </p:nvPicPr>
        <p:blipFill>
          <a:blip r:embed="rId3">
            <a:alphaModFix/>
          </a:blip>
          <a:stretch>
            <a:fillRect/>
          </a:stretch>
        </p:blipFill>
        <p:spPr>
          <a:xfrm>
            <a:off x="12683700" y="4190400"/>
            <a:ext cx="5408800" cy="2530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24" name="Google Shape;424;p57"/>
          <p:cNvSpPr txBox="1"/>
          <p:nvPr/>
        </p:nvSpPr>
        <p:spPr>
          <a:xfrm>
            <a:off x="917950" y="3154650"/>
            <a:ext cx="5749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 Continued</a:t>
            </a:r>
            <a:endParaRPr b="1" sz="3500">
              <a:solidFill>
                <a:srgbClr val="FFFFFF"/>
              </a:solidFill>
              <a:latin typeface="Montserrat"/>
              <a:ea typeface="Montserrat"/>
              <a:cs typeface="Montserrat"/>
              <a:sym typeface="Montserrat"/>
            </a:endParaRPr>
          </a:p>
        </p:txBody>
      </p:sp>
      <p:sp>
        <p:nvSpPr>
          <p:cNvPr id="425" name="Google Shape;425;p57"/>
          <p:cNvSpPr txBox="1"/>
          <p:nvPr/>
        </p:nvSpPr>
        <p:spPr>
          <a:xfrm>
            <a:off x="917950" y="4375650"/>
            <a:ext cx="57498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Your timeline should now look like this: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26" name="Google Shape;426;p5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27" name="Google Shape;427;p5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28" name="Google Shape;428;p57"/>
          <p:cNvPicPr preferRelativeResize="0"/>
          <p:nvPr/>
        </p:nvPicPr>
        <p:blipFill>
          <a:blip r:embed="rId3">
            <a:alphaModFix/>
          </a:blip>
          <a:stretch>
            <a:fillRect/>
          </a:stretch>
        </p:blipFill>
        <p:spPr>
          <a:xfrm>
            <a:off x="7517300" y="3154655"/>
            <a:ext cx="9920735" cy="5683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34" name="Google Shape;434;p58"/>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 Continued</a:t>
            </a:r>
            <a:endParaRPr b="1" sz="3500">
              <a:solidFill>
                <a:srgbClr val="FFFFFF"/>
              </a:solidFill>
              <a:latin typeface="Montserrat"/>
              <a:ea typeface="Montserrat"/>
              <a:cs typeface="Montserrat"/>
              <a:sym typeface="Montserrat"/>
            </a:endParaRPr>
          </a:p>
        </p:txBody>
      </p:sp>
      <p:sp>
        <p:nvSpPr>
          <p:cNvPr id="435" name="Google Shape;435;p58"/>
          <p:cNvSpPr txBox="1"/>
          <p:nvPr/>
        </p:nvSpPr>
        <p:spPr>
          <a:xfrm>
            <a:off x="917950" y="4375650"/>
            <a:ext cx="9983100" cy="395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again and cut the </a:t>
            </a:r>
            <a:r>
              <a:rPr b="1" lang="en-GB" sz="2800">
                <a:solidFill>
                  <a:schemeClr val="dk2"/>
                </a:solidFill>
                <a:latin typeface="Montserrat"/>
                <a:ea typeface="Montserrat"/>
                <a:cs typeface="Montserrat"/>
                <a:sym typeface="Montserrat"/>
              </a:rPr>
              <a:t>Lawn - 2927.mp4</a:t>
            </a:r>
            <a:r>
              <a:rPr lang="en-GB" sz="2800">
                <a:solidFill>
                  <a:schemeClr val="dk2"/>
                </a:solidFill>
                <a:latin typeface="Montserrat"/>
                <a:ea typeface="Montserrat"/>
                <a:cs typeface="Montserrat"/>
                <a:sym typeface="Montserrat"/>
              </a:rPr>
              <a:t> clip so that it ends about two seconds after the first </a:t>
            </a:r>
            <a:r>
              <a:rPr b="1" lang="en-GB" sz="2800">
                <a:solidFill>
                  <a:schemeClr val="dk2"/>
                </a:solidFill>
                <a:latin typeface="Montserrat"/>
                <a:ea typeface="Montserrat"/>
                <a:cs typeface="Montserrat"/>
                <a:sym typeface="Montserrat"/>
              </a:rPr>
              <a:t>media voiceover.mp3</a:t>
            </a:r>
            <a:r>
              <a:rPr lang="en-GB" sz="2800">
                <a:solidFill>
                  <a:schemeClr val="dk2"/>
                </a:solidFill>
                <a:latin typeface="Montserrat"/>
                <a:ea typeface="Montserrat"/>
                <a:cs typeface="Montserrat"/>
                <a:sym typeface="Montserrat"/>
              </a:rPr>
              <a:t> clip finishes. Now, remove the right-hand section of the </a:t>
            </a:r>
            <a:r>
              <a:rPr b="1" lang="en-GB" sz="2800">
                <a:solidFill>
                  <a:schemeClr val="dk2"/>
                </a:solidFill>
                <a:latin typeface="Montserrat"/>
                <a:ea typeface="Montserrat"/>
                <a:cs typeface="Montserrat"/>
                <a:sym typeface="Montserrat"/>
              </a:rPr>
              <a:t>Lawn - 2927.mp4</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Drag the playhead back to the start of your timeline and press the space bar to preview your edit so far.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36" name="Google Shape;436;p5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37" name="Google Shape;437;p5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38" name="Google Shape;438;p58"/>
          <p:cNvPicPr preferRelativeResize="0"/>
          <p:nvPr/>
        </p:nvPicPr>
        <p:blipFill>
          <a:blip r:embed="rId3">
            <a:alphaModFix/>
          </a:blip>
          <a:stretch>
            <a:fillRect/>
          </a:stretch>
        </p:blipFill>
        <p:spPr>
          <a:xfrm>
            <a:off x="11069525" y="3539150"/>
            <a:ext cx="6810375" cy="3952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44" name="Google Shape;444;p59"/>
          <p:cNvSpPr txBox="1"/>
          <p:nvPr/>
        </p:nvSpPr>
        <p:spPr>
          <a:xfrm>
            <a:off x="917950" y="3154650"/>
            <a:ext cx="106977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a:t>
            </a:r>
            <a:endParaRPr b="1" sz="3500">
              <a:solidFill>
                <a:srgbClr val="FFFFFF"/>
              </a:solidFill>
              <a:latin typeface="Montserrat"/>
              <a:ea typeface="Montserrat"/>
              <a:cs typeface="Montserrat"/>
              <a:sym typeface="Montserrat"/>
            </a:endParaRPr>
          </a:p>
        </p:txBody>
      </p:sp>
      <p:sp>
        <p:nvSpPr>
          <p:cNvPr id="445" name="Google Shape;445;p59"/>
          <p:cNvSpPr txBox="1"/>
          <p:nvPr/>
        </p:nvSpPr>
        <p:spPr>
          <a:xfrm>
            <a:off x="917950" y="4375650"/>
            <a:ext cx="106977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Trim the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Align your playhead with the end of the </a:t>
            </a:r>
            <a:r>
              <a:rPr b="1" lang="en-GB" sz="2800">
                <a:solidFill>
                  <a:schemeClr val="dk2"/>
                </a:solidFill>
                <a:latin typeface="Montserrat"/>
                <a:ea typeface="Montserrat"/>
                <a:cs typeface="Montserrat"/>
                <a:sym typeface="Montserrat"/>
              </a:rPr>
              <a:t>Lawn - 2927.mp4</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and cut the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 track just before the position of the playhead.</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Deselect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and right-click on the right-hand piece of the </a:t>
            </a:r>
            <a:r>
              <a:rPr b="1" lang="en-GB" sz="2800">
                <a:solidFill>
                  <a:schemeClr val="dk2"/>
                </a:solidFill>
                <a:latin typeface="Montserrat"/>
                <a:ea typeface="Montserrat"/>
                <a:cs typeface="Montserrat"/>
                <a:sym typeface="Montserrat"/>
              </a:rPr>
              <a:t>Mower Sound</a:t>
            </a:r>
            <a:r>
              <a:rPr lang="en-GB" sz="2800">
                <a:solidFill>
                  <a:schemeClr val="dk2"/>
                </a:solidFill>
                <a:latin typeface="Montserrat"/>
                <a:ea typeface="Montserrat"/>
                <a:cs typeface="Montserrat"/>
                <a:sym typeface="Montserrat"/>
              </a:rPr>
              <a:t> clip and choose </a:t>
            </a:r>
            <a:r>
              <a:rPr b="1" lang="en-GB" sz="2800">
                <a:solidFill>
                  <a:schemeClr val="dk2"/>
                </a:solidFill>
                <a:latin typeface="Montserrat"/>
                <a:ea typeface="Montserrat"/>
                <a:cs typeface="Montserrat"/>
                <a:sym typeface="Montserrat"/>
              </a:rPr>
              <a:t>Remove Clip</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46" name="Google Shape;446;p5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47" name="Google Shape;447;p5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48" name="Google Shape;448;p59"/>
          <p:cNvPicPr preferRelativeResize="0"/>
          <p:nvPr/>
        </p:nvPicPr>
        <p:blipFill>
          <a:blip r:embed="rId3">
            <a:alphaModFix/>
          </a:blip>
          <a:stretch>
            <a:fillRect/>
          </a:stretch>
        </p:blipFill>
        <p:spPr>
          <a:xfrm>
            <a:off x="12012950" y="4166000"/>
            <a:ext cx="6090026" cy="2798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54" name="Google Shape;454;p60"/>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a:t>
            </a:r>
            <a:endParaRPr b="1" sz="3500">
              <a:solidFill>
                <a:srgbClr val="FFFFFF"/>
              </a:solidFill>
              <a:latin typeface="Montserrat"/>
              <a:ea typeface="Montserrat"/>
              <a:cs typeface="Montserrat"/>
              <a:sym typeface="Montserrat"/>
            </a:endParaRPr>
          </a:p>
        </p:txBody>
      </p:sp>
      <p:sp>
        <p:nvSpPr>
          <p:cNvPr id="455" name="Google Shape;455;p60"/>
          <p:cNvSpPr txBox="1"/>
          <p:nvPr/>
        </p:nvSpPr>
        <p:spPr>
          <a:xfrm>
            <a:off x="917950" y="4375650"/>
            <a:ext cx="16452000" cy="4122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45720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Swinging Chair</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Spring - 23353.mp4</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track so that the start of it overlaps the end of the </a:t>
            </a:r>
            <a:r>
              <a:rPr b="1" lang="en-GB" sz="2800">
                <a:solidFill>
                  <a:schemeClr val="dk2"/>
                </a:solidFill>
                <a:latin typeface="Montserrat"/>
                <a:ea typeface="Montserrat"/>
                <a:cs typeface="Montserrat"/>
                <a:sym typeface="Montserrat"/>
              </a:rPr>
              <a:t>Lawn - 2927.mp4</a:t>
            </a:r>
            <a:r>
              <a:rPr lang="en-GB" sz="2800">
                <a:solidFill>
                  <a:schemeClr val="dk2"/>
                </a:solidFill>
                <a:latin typeface="Montserrat"/>
                <a:ea typeface="Montserrat"/>
                <a:cs typeface="Montserrat"/>
                <a:sym typeface="Montserrat"/>
              </a:rPr>
              <a:t>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Click the </a:t>
            </a:r>
            <a:r>
              <a:rPr b="1" lang="en-GB" sz="2800">
                <a:solidFill>
                  <a:schemeClr val="dk2"/>
                </a:solidFill>
                <a:latin typeface="Montserrat"/>
                <a:ea typeface="Montserrat"/>
                <a:cs typeface="Montserrat"/>
                <a:sym typeface="Montserrat"/>
              </a:rPr>
              <a:t>down </a:t>
            </a:r>
            <a:r>
              <a:rPr lang="en-GB" sz="2800">
                <a:solidFill>
                  <a:schemeClr val="dk2"/>
                </a:solidFill>
                <a:latin typeface="Montserrat"/>
                <a:ea typeface="Montserrat"/>
                <a:cs typeface="Montserrat"/>
                <a:sym typeface="Montserrat"/>
              </a:rPr>
              <a:t>arrow on the first Fade and choose </a:t>
            </a:r>
            <a:r>
              <a:rPr b="1" lang="en-GB" sz="2800">
                <a:solidFill>
                  <a:schemeClr val="dk2"/>
                </a:solidFill>
                <a:latin typeface="Montserrat"/>
                <a:ea typeface="Montserrat"/>
                <a:cs typeface="Montserrat"/>
                <a:sym typeface="Montserrat"/>
              </a:rPr>
              <a:t>Copy &gt; Transition</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Press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V</a:t>
            </a:r>
            <a:r>
              <a:rPr lang="en-GB" sz="2800">
                <a:solidFill>
                  <a:schemeClr val="dk2"/>
                </a:solidFill>
                <a:latin typeface="Montserrat"/>
                <a:ea typeface="Montserrat"/>
                <a:cs typeface="Montserrat"/>
                <a:sym typeface="Montserrat"/>
              </a:rPr>
              <a:t> to paste the transition into the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transition to the start of the </a:t>
            </a:r>
            <a:r>
              <a:rPr b="1" lang="en-GB" sz="2800">
                <a:solidFill>
                  <a:schemeClr val="dk2"/>
                </a:solidFill>
                <a:latin typeface="Montserrat"/>
                <a:ea typeface="Montserrat"/>
                <a:cs typeface="Montserrat"/>
                <a:sym typeface="Montserrat"/>
              </a:rPr>
              <a:t>Spring…</a:t>
            </a:r>
            <a:r>
              <a:rPr lang="en-GB" sz="2800">
                <a:solidFill>
                  <a:schemeClr val="dk2"/>
                </a:solidFill>
                <a:latin typeface="Montserrat"/>
                <a:ea typeface="Montserrat"/>
                <a:cs typeface="Montserrat"/>
                <a:sym typeface="Montserrat"/>
              </a:rPr>
              <a:t> clip and make sure that it extends past the end of the </a:t>
            </a:r>
            <a:r>
              <a:rPr b="1" lang="en-GB" sz="2800">
                <a:solidFill>
                  <a:schemeClr val="dk2"/>
                </a:solidFill>
                <a:latin typeface="Montserrat"/>
                <a:ea typeface="Montserrat"/>
                <a:cs typeface="Montserrat"/>
                <a:sym typeface="Montserrat"/>
              </a:rPr>
              <a:t>Lawn…</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56" name="Google Shape;456;p6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57" name="Google Shape;457;p6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63" name="Google Shape;463;p61"/>
          <p:cNvSpPr txBox="1"/>
          <p:nvPr/>
        </p:nvSpPr>
        <p:spPr>
          <a:xfrm>
            <a:off x="917950" y="3154650"/>
            <a:ext cx="10624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13 - Continued</a:t>
            </a:r>
            <a:endParaRPr b="1" sz="3500">
              <a:solidFill>
                <a:srgbClr val="FFFFFF"/>
              </a:solidFill>
              <a:latin typeface="Montserrat"/>
              <a:ea typeface="Montserrat"/>
              <a:cs typeface="Montserrat"/>
              <a:sym typeface="Montserrat"/>
            </a:endParaRPr>
          </a:p>
        </p:txBody>
      </p:sp>
      <p:sp>
        <p:nvSpPr>
          <p:cNvPr id="464" name="Google Shape;464;p61"/>
          <p:cNvSpPr txBox="1"/>
          <p:nvPr/>
        </p:nvSpPr>
        <p:spPr>
          <a:xfrm>
            <a:off x="917950" y="4375650"/>
            <a:ext cx="10624800" cy="4001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second section of the </a:t>
            </a:r>
            <a:r>
              <a:rPr b="1" lang="en-GB" sz="2800">
                <a:solidFill>
                  <a:schemeClr val="dk2"/>
                </a:solidFill>
                <a:latin typeface="Montserrat"/>
                <a:ea typeface="Montserrat"/>
                <a:cs typeface="Montserrat"/>
                <a:sym typeface="Montserrat"/>
              </a:rPr>
              <a:t>media voiceover </a:t>
            </a:r>
            <a:r>
              <a:rPr lang="en-GB" sz="2800">
                <a:solidFill>
                  <a:schemeClr val="dk2"/>
                </a:solidFill>
                <a:latin typeface="Montserrat"/>
                <a:ea typeface="Montserrat"/>
                <a:cs typeface="Montserrat"/>
                <a:sym typeface="Montserrat"/>
              </a:rPr>
              <a:t>clip back so that it lines up with the start of the </a:t>
            </a:r>
            <a:r>
              <a:rPr b="1" lang="en-GB" sz="2800">
                <a:solidFill>
                  <a:schemeClr val="dk2"/>
                </a:solidFill>
                <a:latin typeface="Montserrat"/>
                <a:ea typeface="Montserrat"/>
                <a:cs typeface="Montserrat"/>
                <a:sym typeface="Montserrat"/>
              </a:rPr>
              <a:t>Spring…</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and cut the </a:t>
            </a:r>
            <a:r>
              <a:rPr b="1" lang="en-GB" sz="2800">
                <a:solidFill>
                  <a:schemeClr val="dk2"/>
                </a:solidFill>
                <a:latin typeface="Montserrat"/>
                <a:ea typeface="Montserrat"/>
                <a:cs typeface="Montserrat"/>
                <a:sym typeface="Montserrat"/>
              </a:rPr>
              <a:t>Spring…</a:t>
            </a:r>
            <a:r>
              <a:rPr lang="en-GB" sz="2800">
                <a:solidFill>
                  <a:schemeClr val="dk2"/>
                </a:solidFill>
                <a:latin typeface="Montserrat"/>
                <a:ea typeface="Montserrat"/>
                <a:cs typeface="Montserrat"/>
                <a:sym typeface="Montserrat"/>
              </a:rPr>
              <a:t> clip about a second after the end of the </a:t>
            </a:r>
            <a:r>
              <a:rPr b="1" lang="en-GB" sz="2800">
                <a:solidFill>
                  <a:schemeClr val="dk2"/>
                </a:solidFill>
                <a:latin typeface="Montserrat"/>
                <a:ea typeface="Montserrat"/>
                <a:cs typeface="Montserrat"/>
                <a:sym typeface="Montserrat"/>
              </a:rPr>
              <a:t>media voiceover.mp3</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Deselect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right-click on the right-hand side of the </a:t>
            </a:r>
            <a:r>
              <a:rPr b="1" lang="en-GB" sz="2800">
                <a:solidFill>
                  <a:schemeClr val="dk2"/>
                </a:solidFill>
                <a:latin typeface="Montserrat"/>
                <a:ea typeface="Montserrat"/>
                <a:cs typeface="Montserrat"/>
                <a:sym typeface="Montserrat"/>
              </a:rPr>
              <a:t>Spring...</a:t>
            </a:r>
            <a:r>
              <a:rPr lang="en-GB" sz="2800">
                <a:solidFill>
                  <a:schemeClr val="dk2"/>
                </a:solidFill>
                <a:latin typeface="Montserrat"/>
                <a:ea typeface="Montserrat"/>
                <a:cs typeface="Montserrat"/>
                <a:sym typeface="Montserrat"/>
              </a:rPr>
              <a:t> clip, and choose </a:t>
            </a:r>
            <a:r>
              <a:rPr b="1" lang="en-GB" sz="2800">
                <a:solidFill>
                  <a:schemeClr val="dk2"/>
                </a:solidFill>
                <a:latin typeface="Montserrat"/>
                <a:ea typeface="Montserrat"/>
                <a:cs typeface="Montserrat"/>
                <a:sym typeface="Montserrat"/>
              </a:rPr>
              <a:t>Remove Clip</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65" name="Google Shape;465;p6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66" name="Google Shape;466;p6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67" name="Google Shape;467;p61"/>
          <p:cNvPicPr preferRelativeResize="0"/>
          <p:nvPr/>
        </p:nvPicPr>
        <p:blipFill>
          <a:blip r:embed="rId3">
            <a:alphaModFix/>
          </a:blip>
          <a:stretch>
            <a:fillRect/>
          </a:stretch>
        </p:blipFill>
        <p:spPr>
          <a:xfrm>
            <a:off x="11786150" y="4375650"/>
            <a:ext cx="6397100" cy="2789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73" name="Google Shape;473;p62"/>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a:t>
            </a:r>
            <a:endParaRPr b="1" sz="3500">
              <a:solidFill>
                <a:srgbClr val="FFFFFF"/>
              </a:solidFill>
              <a:latin typeface="Montserrat"/>
              <a:ea typeface="Montserrat"/>
              <a:cs typeface="Montserrat"/>
              <a:sym typeface="Montserrat"/>
            </a:endParaRPr>
          </a:p>
        </p:txBody>
      </p:sp>
      <p:sp>
        <p:nvSpPr>
          <p:cNvPr id="474" name="Google Shape;474;p62"/>
          <p:cNvSpPr txBox="1"/>
          <p:nvPr/>
        </p:nvSpPr>
        <p:spPr>
          <a:xfrm>
            <a:off x="917950" y="4375650"/>
            <a:ext cx="164520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Trees and Clouds</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In the same way as you did for the swinging chair clip, drag the </a:t>
            </a:r>
            <a:r>
              <a:rPr b="1" lang="en-GB" sz="2800">
                <a:solidFill>
                  <a:schemeClr val="dk2"/>
                </a:solidFill>
                <a:latin typeface="Montserrat"/>
                <a:ea typeface="Montserrat"/>
                <a:cs typeface="Montserrat"/>
                <a:sym typeface="Montserrat"/>
              </a:rPr>
              <a:t>Flowering Trees…</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track, lining it up with the end of the</a:t>
            </a:r>
            <a:r>
              <a:rPr b="1" lang="en-GB" sz="2800">
                <a:solidFill>
                  <a:schemeClr val="dk2"/>
                </a:solidFill>
                <a:latin typeface="Montserrat"/>
                <a:ea typeface="Montserrat"/>
                <a:cs typeface="Montserrat"/>
                <a:sym typeface="Montserrat"/>
              </a:rPr>
              <a:t> media voiceover</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Copy the second Fade and paste it onto the end of the </a:t>
            </a:r>
            <a:r>
              <a:rPr b="1" lang="en-GB" sz="2800">
                <a:solidFill>
                  <a:schemeClr val="dk2"/>
                </a:solidFill>
                <a:latin typeface="Montserrat"/>
                <a:ea typeface="Montserrat"/>
                <a:cs typeface="Montserrat"/>
                <a:sym typeface="Montserrat"/>
              </a:rPr>
              <a:t>Spring…</a:t>
            </a:r>
            <a:r>
              <a:rPr lang="en-GB" sz="2800">
                <a:solidFill>
                  <a:schemeClr val="dk2"/>
                </a:solidFill>
                <a:latin typeface="Montserrat"/>
                <a:ea typeface="Montserrat"/>
                <a:cs typeface="Montserrat"/>
                <a:sym typeface="Montserrat"/>
              </a:rPr>
              <a:t> clip, adjusting its size if necessary.</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third section of the </a:t>
            </a:r>
            <a:r>
              <a:rPr b="1" lang="en-GB" sz="2800">
                <a:solidFill>
                  <a:schemeClr val="dk2"/>
                </a:solidFill>
                <a:latin typeface="Montserrat"/>
                <a:ea typeface="Montserrat"/>
                <a:cs typeface="Montserrat"/>
                <a:sym typeface="Montserrat"/>
              </a:rPr>
              <a:t>media voiceover.mp3</a:t>
            </a:r>
            <a:r>
              <a:rPr lang="en-GB" sz="2800">
                <a:solidFill>
                  <a:schemeClr val="dk2"/>
                </a:solidFill>
                <a:latin typeface="Montserrat"/>
                <a:ea typeface="Montserrat"/>
                <a:cs typeface="Montserrat"/>
                <a:sym typeface="Montserrat"/>
              </a:rPr>
              <a:t> clip back to align with the end of the Fade that you just pasted.</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75" name="Google Shape;475;p6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76" name="Google Shape;476;p6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82" name="Google Shape;482;p63"/>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14 - Continued</a:t>
            </a:r>
            <a:endParaRPr b="1" sz="3500">
              <a:solidFill>
                <a:srgbClr val="FFFFFF"/>
              </a:solidFill>
              <a:latin typeface="Montserrat"/>
              <a:ea typeface="Montserrat"/>
              <a:cs typeface="Montserrat"/>
              <a:sym typeface="Montserrat"/>
            </a:endParaRPr>
          </a:p>
        </p:txBody>
      </p:sp>
      <p:sp>
        <p:nvSpPr>
          <p:cNvPr id="483" name="Google Shape;483;p63"/>
          <p:cNvSpPr txBox="1"/>
          <p:nvPr/>
        </p:nvSpPr>
        <p:spPr>
          <a:xfrm>
            <a:off x="917950" y="4375650"/>
            <a:ext cx="7983900" cy="4260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to cut the </a:t>
            </a:r>
            <a:r>
              <a:rPr b="1" lang="en-GB" sz="2800">
                <a:solidFill>
                  <a:schemeClr val="dk2"/>
                </a:solidFill>
                <a:latin typeface="Montserrat"/>
                <a:ea typeface="Montserrat"/>
                <a:cs typeface="Montserrat"/>
                <a:sym typeface="Montserrat"/>
              </a:rPr>
              <a:t>Flowering Trees…</a:t>
            </a:r>
            <a:r>
              <a:rPr lang="en-GB" sz="2800">
                <a:solidFill>
                  <a:schemeClr val="dk2"/>
                </a:solidFill>
                <a:latin typeface="Montserrat"/>
                <a:ea typeface="Montserrat"/>
                <a:cs typeface="Montserrat"/>
                <a:sym typeface="Montserrat"/>
              </a:rPr>
              <a:t> track about a second after the third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ends, and then remove the excess clip in the same way as before.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84" name="Google Shape;484;p6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85" name="Google Shape;485;p6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486" name="Google Shape;486;p63"/>
          <p:cNvPicPr preferRelativeResize="0"/>
          <p:nvPr/>
        </p:nvPicPr>
        <p:blipFill>
          <a:blip r:embed="rId3">
            <a:alphaModFix/>
          </a:blip>
          <a:stretch>
            <a:fillRect/>
          </a:stretch>
        </p:blipFill>
        <p:spPr>
          <a:xfrm>
            <a:off x="9134625" y="4375650"/>
            <a:ext cx="8614199" cy="4260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92" name="Google Shape;492;p64"/>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15</a:t>
            </a:r>
            <a:endParaRPr b="1" sz="3500">
              <a:solidFill>
                <a:srgbClr val="FFFFFF"/>
              </a:solidFill>
              <a:latin typeface="Montserrat"/>
              <a:ea typeface="Montserrat"/>
              <a:cs typeface="Montserrat"/>
              <a:sym typeface="Montserrat"/>
            </a:endParaRPr>
          </a:p>
        </p:txBody>
      </p:sp>
      <p:sp>
        <p:nvSpPr>
          <p:cNvPr id="493" name="Google Shape;493;p64"/>
          <p:cNvSpPr txBox="1"/>
          <p:nvPr/>
        </p:nvSpPr>
        <p:spPr>
          <a:xfrm>
            <a:off x="917950" y="4375650"/>
            <a:ext cx="16452000" cy="4196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Cat in the sun</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Black Cat…</a:t>
            </a:r>
            <a:r>
              <a:rPr lang="en-GB" sz="2800">
                <a:solidFill>
                  <a:schemeClr val="dk2"/>
                </a:solidFill>
                <a:latin typeface="Montserrat"/>
                <a:ea typeface="Montserrat"/>
                <a:cs typeface="Montserrat"/>
                <a:sym typeface="Montserrat"/>
              </a:rPr>
              <a:t> clip onto the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track, lining it up with the end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Copy the first Fade and paste it on the start of the </a:t>
            </a:r>
            <a:r>
              <a:rPr b="1" lang="en-GB" sz="2800">
                <a:solidFill>
                  <a:schemeClr val="dk2"/>
                </a:solidFill>
                <a:latin typeface="Montserrat"/>
                <a:ea typeface="Montserrat"/>
                <a:cs typeface="Montserrat"/>
                <a:sym typeface="Montserrat"/>
              </a:rPr>
              <a:t>Black Cat…</a:t>
            </a:r>
            <a:r>
              <a:rPr lang="en-GB" sz="2800">
                <a:solidFill>
                  <a:schemeClr val="dk2"/>
                </a:solidFill>
                <a:latin typeface="Montserrat"/>
                <a:ea typeface="Montserrat"/>
                <a:cs typeface="Montserrat"/>
                <a:sym typeface="Montserrat"/>
              </a:rPr>
              <a:t> clip, adjusting its length if necessary.</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fourth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back to line up with the end of the Fade that you just pasted.</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94" name="Google Shape;494;p6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495" name="Google Shape;495;p6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01" name="Google Shape;501;p65"/>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15 - Continued</a:t>
            </a:r>
            <a:endParaRPr b="1" sz="3500">
              <a:solidFill>
                <a:srgbClr val="FFFFFF"/>
              </a:solidFill>
              <a:latin typeface="Montserrat"/>
              <a:ea typeface="Montserrat"/>
              <a:cs typeface="Montserrat"/>
              <a:sym typeface="Montserrat"/>
            </a:endParaRPr>
          </a:p>
        </p:txBody>
      </p:sp>
      <p:sp>
        <p:nvSpPr>
          <p:cNvPr id="502" name="Google Shape;502;p65"/>
          <p:cNvSpPr txBox="1"/>
          <p:nvPr/>
        </p:nvSpPr>
        <p:spPr>
          <a:xfrm>
            <a:off x="917950" y="4375650"/>
            <a:ext cx="7983900" cy="4140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to cut the </a:t>
            </a:r>
            <a:r>
              <a:rPr b="1" lang="en-GB" sz="2800">
                <a:solidFill>
                  <a:schemeClr val="dk2"/>
                </a:solidFill>
                <a:latin typeface="Montserrat"/>
                <a:ea typeface="Montserrat"/>
                <a:cs typeface="Montserrat"/>
                <a:sym typeface="Montserrat"/>
              </a:rPr>
              <a:t>Black Cat…</a:t>
            </a:r>
            <a:r>
              <a:rPr lang="en-GB" sz="2800">
                <a:solidFill>
                  <a:schemeClr val="dk2"/>
                </a:solidFill>
                <a:latin typeface="Montserrat"/>
                <a:ea typeface="Montserrat"/>
                <a:cs typeface="Montserrat"/>
                <a:sym typeface="Montserrat"/>
              </a:rPr>
              <a:t> clip a second after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ends, then delete the excess of the </a:t>
            </a:r>
            <a:r>
              <a:rPr b="1" lang="en-GB" sz="2800">
                <a:solidFill>
                  <a:schemeClr val="dk2"/>
                </a:solidFill>
                <a:latin typeface="Montserrat"/>
                <a:ea typeface="Montserrat"/>
                <a:cs typeface="Montserrat"/>
                <a:sym typeface="Montserrat"/>
              </a:rPr>
              <a:t>Black Cat…</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03" name="Google Shape;503;p6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04" name="Google Shape;504;p6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505" name="Google Shape;505;p65"/>
          <p:cNvPicPr preferRelativeResize="0"/>
          <p:nvPr/>
        </p:nvPicPr>
        <p:blipFill>
          <a:blip r:embed="rId3">
            <a:alphaModFix/>
          </a:blip>
          <a:stretch>
            <a:fillRect/>
          </a:stretch>
        </p:blipFill>
        <p:spPr>
          <a:xfrm>
            <a:off x="9721375" y="3791200"/>
            <a:ext cx="7648575" cy="472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
        <p:nvSpPr>
          <p:cNvPr id="174" name="Google Shape;17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75" name="Google Shape;175;p30"/>
          <p:cNvGraphicFramePr/>
          <p:nvPr/>
        </p:nvGraphicFramePr>
        <p:xfrm>
          <a:off x="1021738" y="1934500"/>
          <a:ext cx="3000000" cy="3000000"/>
        </p:xfrm>
        <a:graphic>
          <a:graphicData uri="http://schemas.openxmlformats.org/drawingml/2006/table">
            <a:tbl>
              <a:tblPr>
                <a:noFill/>
                <a:tableStyleId>{E0D188DD-1DC7-48DC-BF0A-6517BB9EDE5F}</a:tableStyleId>
              </a:tblPr>
              <a:tblGrid>
                <a:gridCol w="1937675"/>
                <a:gridCol w="2841925"/>
                <a:gridCol w="1808525"/>
                <a:gridCol w="1653500"/>
                <a:gridCol w="3410325"/>
                <a:gridCol w="1808525"/>
                <a:gridCol w="1575975"/>
              </a:tblGrid>
              <a:tr h="858700">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Project</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Robot Mower</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Scene</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N/A</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Pages</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8700">
                <a:tc gridSpan="7">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r>
              <a:tr h="1373925">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Shot</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Close-up of grass in wind</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gridSpan="3">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Fade in from black</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236525">
                <a:tc gridSpan="3" rowSpan="4">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rowSpan="4" h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gridSpan="3">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Garden sounds in background</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858700">
                <a:tc gridSpan="3" vMerge="1"/>
                <a:tc hMerge="1"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gridSpan="3">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858700">
                <a:tc gridSpan="3" vMerge="1"/>
                <a:tc hMerge="1"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gridSpan="3">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858700">
                <a:tc gridSpan="3" vMerge="1"/>
                <a:tc hMerge="1"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gridSpan="3">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pic>
        <p:nvPicPr>
          <p:cNvPr id="176" name="Google Shape;176;p30"/>
          <p:cNvPicPr preferRelativeResize="0"/>
          <p:nvPr/>
        </p:nvPicPr>
        <p:blipFill>
          <a:blip r:embed="rId3">
            <a:alphaModFix/>
          </a:blip>
          <a:stretch>
            <a:fillRect/>
          </a:stretch>
        </p:blipFill>
        <p:spPr>
          <a:xfrm>
            <a:off x="1143500" y="5025825"/>
            <a:ext cx="6282025" cy="3558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11" name="Google Shape;511;p66"/>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16</a:t>
            </a:r>
            <a:endParaRPr b="1" sz="3500">
              <a:solidFill>
                <a:srgbClr val="FFFFFF"/>
              </a:solidFill>
              <a:latin typeface="Montserrat"/>
              <a:ea typeface="Montserrat"/>
              <a:cs typeface="Montserrat"/>
              <a:sym typeface="Montserrat"/>
            </a:endParaRPr>
          </a:p>
        </p:txBody>
      </p:sp>
      <p:sp>
        <p:nvSpPr>
          <p:cNvPr id="512" name="Google Shape;512;p66"/>
          <p:cNvSpPr txBox="1"/>
          <p:nvPr/>
        </p:nvSpPr>
        <p:spPr>
          <a:xfrm>
            <a:off x="917950" y="4375650"/>
            <a:ext cx="16452000" cy="4050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Mower’s Eye View</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a:t>
            </a:r>
            <a:r>
              <a:rPr b="1" lang="en-GB" sz="2800">
                <a:solidFill>
                  <a:schemeClr val="dk2"/>
                </a:solidFill>
                <a:latin typeface="Montserrat"/>
                <a:ea typeface="Montserrat"/>
                <a:cs typeface="Montserrat"/>
                <a:sym typeface="Montserrat"/>
              </a:rPr>
              <a:t> Walking The… </a:t>
            </a:r>
            <a:r>
              <a:rPr lang="en-GB" sz="2800">
                <a:solidFill>
                  <a:schemeClr val="dk2"/>
                </a:solidFill>
                <a:latin typeface="Montserrat"/>
                <a:ea typeface="Montserrat"/>
                <a:cs typeface="Montserrat"/>
                <a:sym typeface="Montserrat"/>
              </a:rPr>
              <a:t>clip onto the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track, lining it up with the end of the fourth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Copy the second Fade and paste it onto the end of the </a:t>
            </a:r>
            <a:r>
              <a:rPr b="1" lang="en-GB" sz="2800">
                <a:solidFill>
                  <a:schemeClr val="dk2"/>
                </a:solidFill>
                <a:latin typeface="Montserrat"/>
                <a:ea typeface="Montserrat"/>
                <a:cs typeface="Montserrat"/>
                <a:sym typeface="Montserrat"/>
              </a:rPr>
              <a:t>Black Cat...</a:t>
            </a:r>
            <a:r>
              <a:rPr lang="en-GB" sz="2800">
                <a:solidFill>
                  <a:schemeClr val="dk2"/>
                </a:solidFill>
                <a:latin typeface="Montserrat"/>
                <a:ea typeface="Montserrat"/>
                <a:cs typeface="Montserrat"/>
                <a:sym typeface="Montserrat"/>
              </a:rPr>
              <a:t> clip, adjusting its size if necessary.</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fifth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back to align with the end of the Fade that you just added.</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13" name="Google Shape;513;p6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14" name="Google Shape;514;p6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20" name="Google Shape;520;p67"/>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16 - Continued</a:t>
            </a:r>
            <a:endParaRPr b="1" sz="3500">
              <a:solidFill>
                <a:srgbClr val="FFFFFF"/>
              </a:solidFill>
              <a:latin typeface="Montserrat"/>
              <a:ea typeface="Montserrat"/>
              <a:cs typeface="Montserrat"/>
              <a:sym typeface="Montserrat"/>
            </a:endParaRPr>
          </a:p>
        </p:txBody>
      </p:sp>
      <p:sp>
        <p:nvSpPr>
          <p:cNvPr id="521" name="Google Shape;521;p67"/>
          <p:cNvSpPr txBox="1"/>
          <p:nvPr/>
        </p:nvSpPr>
        <p:spPr>
          <a:xfrm>
            <a:off x="917950" y="4375650"/>
            <a:ext cx="7983900" cy="4037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Razor Tool</a:t>
            </a:r>
            <a:r>
              <a:rPr lang="en-GB" sz="2800">
                <a:solidFill>
                  <a:schemeClr val="dk2"/>
                </a:solidFill>
                <a:latin typeface="Montserrat"/>
                <a:ea typeface="Montserrat"/>
                <a:cs typeface="Montserrat"/>
                <a:sym typeface="Montserrat"/>
              </a:rPr>
              <a:t> to cut the </a:t>
            </a:r>
            <a:r>
              <a:rPr b="1" lang="en-GB" sz="2800">
                <a:solidFill>
                  <a:schemeClr val="dk2"/>
                </a:solidFill>
                <a:latin typeface="Montserrat"/>
                <a:ea typeface="Montserrat"/>
                <a:cs typeface="Montserrat"/>
                <a:sym typeface="Montserrat"/>
              </a:rPr>
              <a:t>Walking The...</a:t>
            </a:r>
            <a:r>
              <a:rPr lang="en-GB" sz="2800">
                <a:solidFill>
                  <a:schemeClr val="dk2"/>
                </a:solidFill>
                <a:latin typeface="Montserrat"/>
                <a:ea typeface="Montserrat"/>
                <a:cs typeface="Montserrat"/>
                <a:sym typeface="Montserrat"/>
              </a:rPr>
              <a:t> clip a second after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ends, then delete the excess of the </a:t>
            </a:r>
            <a:r>
              <a:rPr b="1" lang="en-GB" sz="2800">
                <a:solidFill>
                  <a:schemeClr val="dk2"/>
                </a:solidFill>
                <a:latin typeface="Montserrat"/>
                <a:ea typeface="Montserrat"/>
                <a:cs typeface="Montserrat"/>
                <a:sym typeface="Montserrat"/>
              </a:rPr>
              <a:t>Walking The...</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22" name="Google Shape;522;p6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23" name="Google Shape;523;p6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524" name="Google Shape;524;p67"/>
          <p:cNvPicPr preferRelativeResize="0"/>
          <p:nvPr/>
        </p:nvPicPr>
        <p:blipFill>
          <a:blip r:embed="rId3">
            <a:alphaModFix/>
          </a:blip>
          <a:stretch>
            <a:fillRect/>
          </a:stretch>
        </p:blipFill>
        <p:spPr>
          <a:xfrm>
            <a:off x="9663025" y="3669475"/>
            <a:ext cx="7943850" cy="4743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30" name="Google Shape;530;p68"/>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17</a:t>
            </a:r>
            <a:endParaRPr b="1" sz="3500">
              <a:solidFill>
                <a:srgbClr val="FFFFFF"/>
              </a:solidFill>
              <a:latin typeface="Montserrat"/>
              <a:ea typeface="Montserrat"/>
              <a:cs typeface="Montserrat"/>
              <a:sym typeface="Montserrat"/>
            </a:endParaRPr>
          </a:p>
        </p:txBody>
      </p:sp>
      <p:sp>
        <p:nvSpPr>
          <p:cNvPr id="531" name="Google Shape;531;p68"/>
          <p:cNvSpPr txBox="1"/>
          <p:nvPr/>
        </p:nvSpPr>
        <p:spPr>
          <a:xfrm>
            <a:off x="917950" y="4375650"/>
            <a:ext cx="16452000" cy="4122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Robot Image Montage</a:t>
            </a:r>
            <a:r>
              <a:rPr lang="en-GB" sz="2800">
                <a:solidFill>
                  <a:schemeClr val="dk2"/>
                </a:solidFill>
                <a:latin typeface="Montserrat"/>
                <a:ea typeface="Montserrat"/>
                <a:cs typeface="Montserrat"/>
                <a:sym typeface="Montserrat"/>
              </a:rPr>
              <a:t> section.</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a:t>
            </a:r>
            <a:r>
              <a:rPr b="1" lang="en-GB" sz="2800">
                <a:solidFill>
                  <a:schemeClr val="dk2"/>
                </a:solidFill>
                <a:latin typeface="Montserrat"/>
                <a:ea typeface="Montserrat"/>
                <a:cs typeface="Montserrat"/>
                <a:sym typeface="Montserrat"/>
              </a:rPr>
              <a:t>lawn-mower…</a:t>
            </a:r>
            <a:r>
              <a:rPr lang="en-GB" sz="2800">
                <a:solidFill>
                  <a:schemeClr val="dk2"/>
                </a:solidFill>
                <a:latin typeface="Montserrat"/>
                <a:ea typeface="Montserrat"/>
                <a:cs typeface="Montserrat"/>
                <a:sym typeface="Montserrat"/>
              </a:rPr>
              <a:t> image onto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lining it up with the end of the fifth section of the </a:t>
            </a:r>
            <a:r>
              <a:rPr b="1" lang="en-GB" sz="2800">
                <a:solidFill>
                  <a:schemeClr val="dk2"/>
                </a:solidFill>
                <a:latin typeface="Montserrat"/>
                <a:ea typeface="Montserrat"/>
                <a:cs typeface="Montserrat"/>
                <a:sym typeface="Montserrat"/>
              </a:rPr>
              <a:t>media voiceover </a:t>
            </a:r>
            <a:r>
              <a:rPr lang="en-GB" sz="2800">
                <a:solidFill>
                  <a:schemeClr val="dk2"/>
                </a:solidFill>
                <a:latin typeface="Montserrat"/>
                <a:ea typeface="Montserrat"/>
                <a:cs typeface="Montserrat"/>
                <a:sym typeface="Montserrat"/>
              </a:rPr>
              <a:t>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sixth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 to line up with the end of the </a:t>
            </a:r>
            <a:r>
              <a:rPr b="1" lang="en-GB" sz="2800">
                <a:solidFill>
                  <a:schemeClr val="dk2"/>
                </a:solidFill>
                <a:latin typeface="Montserrat"/>
                <a:ea typeface="Montserrat"/>
                <a:cs typeface="Montserrat"/>
                <a:sym typeface="Montserrat"/>
              </a:rPr>
              <a:t>Walking The…</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the first </a:t>
            </a:r>
            <a:r>
              <a:rPr b="1" lang="en-GB" sz="2800">
                <a:solidFill>
                  <a:schemeClr val="dk2"/>
                </a:solidFill>
                <a:latin typeface="Montserrat"/>
                <a:ea typeface="Montserrat"/>
                <a:cs typeface="Montserrat"/>
                <a:sym typeface="Montserrat"/>
              </a:rPr>
              <a:t>robot-mower</a:t>
            </a:r>
            <a:r>
              <a:rPr lang="en-GB" sz="2800">
                <a:solidFill>
                  <a:schemeClr val="dk2"/>
                </a:solidFill>
                <a:latin typeface="Montserrat"/>
                <a:ea typeface="Montserrat"/>
                <a:cs typeface="Montserrat"/>
                <a:sym typeface="Montserrat"/>
              </a:rPr>
              <a:t> image onto the </a:t>
            </a:r>
            <a:r>
              <a:rPr b="1" lang="en-GB" sz="2800">
                <a:solidFill>
                  <a:schemeClr val="dk2"/>
                </a:solidFill>
                <a:latin typeface="Montserrat"/>
                <a:ea typeface="Montserrat"/>
                <a:cs typeface="Montserrat"/>
                <a:sym typeface="Montserrat"/>
              </a:rPr>
              <a:t>Video 1</a:t>
            </a:r>
            <a:r>
              <a:rPr lang="en-GB" sz="2800">
                <a:solidFill>
                  <a:schemeClr val="dk2"/>
                </a:solidFill>
                <a:latin typeface="Montserrat"/>
                <a:ea typeface="Montserrat"/>
                <a:cs typeface="Montserrat"/>
                <a:sym typeface="Montserrat"/>
              </a:rPr>
              <a:t> track and the second </a:t>
            </a:r>
            <a:r>
              <a:rPr b="1" lang="en-GB" sz="2800">
                <a:solidFill>
                  <a:schemeClr val="dk2"/>
                </a:solidFill>
                <a:latin typeface="Montserrat"/>
                <a:ea typeface="Montserrat"/>
                <a:cs typeface="Montserrat"/>
                <a:sym typeface="Montserrat"/>
              </a:rPr>
              <a:t>robot-mower</a:t>
            </a:r>
            <a:r>
              <a:rPr lang="en-GB" sz="2800">
                <a:solidFill>
                  <a:schemeClr val="dk2"/>
                </a:solidFill>
                <a:latin typeface="Montserrat"/>
                <a:ea typeface="Montserrat"/>
                <a:cs typeface="Montserrat"/>
                <a:sym typeface="Montserrat"/>
              </a:rPr>
              <a:t> image onto the end of the </a:t>
            </a:r>
            <a:r>
              <a:rPr b="1" lang="en-GB" sz="2800">
                <a:solidFill>
                  <a:schemeClr val="dk2"/>
                </a:solidFill>
                <a:latin typeface="Montserrat"/>
                <a:ea typeface="Montserrat"/>
                <a:cs typeface="Montserrat"/>
                <a:sym typeface="Montserrat"/>
              </a:rPr>
              <a:t>Video 2 </a:t>
            </a:r>
            <a:r>
              <a:rPr lang="en-GB" sz="2800">
                <a:solidFill>
                  <a:schemeClr val="dk2"/>
                </a:solidFill>
                <a:latin typeface="Montserrat"/>
                <a:ea typeface="Montserrat"/>
                <a:cs typeface="Montserrat"/>
                <a:sym typeface="Montserrat"/>
              </a:rPr>
              <a:t>track.</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32" name="Google Shape;532;p6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33" name="Google Shape;533;p6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39" name="Google Shape;539;p69"/>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17 - Continued</a:t>
            </a:r>
            <a:endParaRPr b="1" sz="3500">
              <a:solidFill>
                <a:srgbClr val="FFFFFF"/>
              </a:solidFill>
              <a:latin typeface="Montserrat"/>
              <a:ea typeface="Montserrat"/>
              <a:cs typeface="Montserrat"/>
              <a:sym typeface="Montserrat"/>
            </a:endParaRPr>
          </a:p>
        </p:txBody>
      </p:sp>
      <p:sp>
        <p:nvSpPr>
          <p:cNvPr id="540" name="Google Shape;540;p69"/>
          <p:cNvSpPr txBox="1"/>
          <p:nvPr/>
        </p:nvSpPr>
        <p:spPr>
          <a:xfrm>
            <a:off x="917950" y="4375650"/>
            <a:ext cx="16452000" cy="3300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Cut all three images on the tracks so that they are each about the same length, overlap each other by about the same amount, and are slightly longer than the sixth section of the </a:t>
            </a:r>
            <a:r>
              <a:rPr b="1" lang="en-GB" sz="2800">
                <a:solidFill>
                  <a:schemeClr val="dk2"/>
                </a:solidFill>
                <a:latin typeface="Montserrat"/>
                <a:ea typeface="Montserrat"/>
                <a:cs typeface="Montserrat"/>
                <a:sym typeface="Montserrat"/>
              </a:rPr>
              <a:t>media voiceover</a:t>
            </a:r>
            <a:r>
              <a:rPr lang="en-GB" sz="2800">
                <a:solidFill>
                  <a:schemeClr val="dk2"/>
                </a:solidFill>
                <a:latin typeface="Montserrat"/>
                <a:ea typeface="Montserrat"/>
                <a:cs typeface="Montserrat"/>
                <a:sym typeface="Montserrat"/>
              </a:rPr>
              <a:t> clip.</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Add Fades to the starts and ends of the pictures on the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track so that the images fade into each other.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41" name="Google Shape;541;p6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42" name="Google Shape;542;p6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48" name="Google Shape;548;p70"/>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17 - Continued</a:t>
            </a:r>
            <a:endParaRPr b="1" sz="3500">
              <a:solidFill>
                <a:srgbClr val="FFFFFF"/>
              </a:solidFill>
              <a:latin typeface="Montserrat"/>
              <a:ea typeface="Montserrat"/>
              <a:cs typeface="Montserrat"/>
              <a:sym typeface="Montserrat"/>
            </a:endParaRPr>
          </a:p>
        </p:txBody>
      </p:sp>
      <p:sp>
        <p:nvSpPr>
          <p:cNvPr id="549" name="Google Shape;549;p70"/>
          <p:cNvSpPr txBox="1"/>
          <p:nvPr/>
        </p:nvSpPr>
        <p:spPr>
          <a:xfrm>
            <a:off x="917950" y="4375650"/>
            <a:ext cx="7983900" cy="4112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Position the playhead at the end of the third image and cut the </a:t>
            </a:r>
            <a:r>
              <a:rPr b="1" lang="en-GB" sz="2800">
                <a:solidFill>
                  <a:schemeClr val="dk2"/>
                </a:solidFill>
                <a:latin typeface="Montserrat"/>
                <a:ea typeface="Montserrat"/>
                <a:cs typeface="Montserrat"/>
                <a:sym typeface="Montserrat"/>
              </a:rPr>
              <a:t>Background Sound</a:t>
            </a:r>
            <a:r>
              <a:rPr lang="en-GB" sz="2800">
                <a:solidFill>
                  <a:schemeClr val="dk2"/>
                </a:solidFill>
                <a:latin typeface="Montserrat"/>
                <a:ea typeface="Montserrat"/>
                <a:cs typeface="Montserrat"/>
                <a:sym typeface="Montserrat"/>
              </a:rPr>
              <a:t> clip at this point, discarding the excess part of the clip.</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50" name="Google Shape;550;p7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51" name="Google Shape;551;p7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552" name="Google Shape;552;p70"/>
          <p:cNvPicPr preferRelativeResize="0"/>
          <p:nvPr/>
        </p:nvPicPr>
        <p:blipFill>
          <a:blip r:embed="rId3">
            <a:alphaModFix/>
          </a:blip>
          <a:stretch>
            <a:fillRect/>
          </a:stretch>
        </p:blipFill>
        <p:spPr>
          <a:xfrm>
            <a:off x="9687375" y="3306350"/>
            <a:ext cx="8162925" cy="5181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58" name="Google Shape;558;p71"/>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18</a:t>
            </a:r>
            <a:endParaRPr b="1" sz="3500">
              <a:solidFill>
                <a:srgbClr val="FFFFFF"/>
              </a:solidFill>
              <a:latin typeface="Montserrat"/>
              <a:ea typeface="Montserrat"/>
              <a:cs typeface="Montserrat"/>
              <a:sym typeface="Montserrat"/>
            </a:endParaRPr>
          </a:p>
        </p:txBody>
      </p:sp>
      <p:sp>
        <p:nvSpPr>
          <p:cNvPr id="559" name="Google Shape;559;p71"/>
          <p:cNvSpPr txBox="1"/>
          <p:nvPr/>
        </p:nvSpPr>
        <p:spPr>
          <a:xfrm>
            <a:off x="917950" y="4375650"/>
            <a:ext cx="16452000" cy="4122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logo</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Scroll to the track above </a:t>
            </a:r>
            <a:r>
              <a:rPr b="1" lang="en-GB" sz="2800">
                <a:solidFill>
                  <a:schemeClr val="dk2"/>
                </a:solidFill>
                <a:latin typeface="Montserrat"/>
                <a:ea typeface="Montserrat"/>
                <a:cs typeface="Montserrat"/>
                <a:sym typeface="Montserrat"/>
              </a:rPr>
              <a:t>Video 2</a:t>
            </a:r>
            <a:r>
              <a:rPr lang="en-GB" sz="2800">
                <a:solidFill>
                  <a:schemeClr val="dk2"/>
                </a:solidFill>
                <a:latin typeface="Montserrat"/>
                <a:ea typeface="Montserrat"/>
                <a:cs typeface="Montserrat"/>
                <a:sym typeface="Montserrat"/>
              </a:rPr>
              <a:t> and rename it </a:t>
            </a:r>
            <a:r>
              <a:rPr b="1" lang="en-GB" sz="2800">
                <a:solidFill>
                  <a:schemeClr val="dk2"/>
                </a:solidFill>
                <a:latin typeface="Montserrat"/>
                <a:ea typeface="Montserrat"/>
                <a:cs typeface="Montserrat"/>
                <a:sym typeface="Montserrat"/>
              </a:rPr>
              <a:t>Logo</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Click the </a:t>
            </a:r>
            <a:r>
              <a:rPr b="1" lang="en-GB" sz="2800">
                <a:solidFill>
                  <a:schemeClr val="dk2"/>
                </a:solidFill>
                <a:latin typeface="Montserrat"/>
                <a:ea typeface="Montserrat"/>
                <a:cs typeface="Montserrat"/>
                <a:sym typeface="Montserrat"/>
              </a:rPr>
              <a:t>Minus</a:t>
            </a:r>
            <a:r>
              <a:rPr lang="en-GB" sz="2800">
                <a:solidFill>
                  <a:schemeClr val="dk2"/>
                </a:solidFill>
                <a:latin typeface="Montserrat"/>
                <a:ea typeface="Montserrat"/>
                <a:cs typeface="Montserrat"/>
                <a:sym typeface="Montserrat"/>
              </a:rPr>
              <a:t> button at the right-hand end of the timeline to zoom out until you can see all of your project on screen.</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Drag your </a:t>
            </a:r>
            <a:r>
              <a:rPr b="1" lang="en-GB" sz="2800">
                <a:solidFill>
                  <a:schemeClr val="dk2"/>
                </a:solidFill>
                <a:latin typeface="Montserrat"/>
                <a:ea typeface="Montserrat"/>
                <a:cs typeface="Montserrat"/>
                <a:sym typeface="Montserrat"/>
              </a:rPr>
              <a:t>PNG logo</a:t>
            </a:r>
            <a:r>
              <a:rPr lang="en-GB" sz="2800">
                <a:solidFill>
                  <a:schemeClr val="dk2"/>
                </a:solidFill>
                <a:latin typeface="Montserrat"/>
                <a:ea typeface="Montserrat"/>
                <a:cs typeface="Montserrat"/>
                <a:sym typeface="Montserrat"/>
              </a:rPr>
              <a:t> file from the </a:t>
            </a:r>
            <a:r>
              <a:rPr b="1" lang="en-GB" sz="2800">
                <a:solidFill>
                  <a:schemeClr val="dk2"/>
                </a:solidFill>
                <a:latin typeface="Montserrat"/>
                <a:ea typeface="Montserrat"/>
                <a:cs typeface="Montserrat"/>
                <a:sym typeface="Montserrat"/>
              </a:rPr>
              <a:t>Project Files</a:t>
            </a:r>
            <a:r>
              <a:rPr lang="en-GB" sz="2800">
                <a:solidFill>
                  <a:schemeClr val="dk2"/>
                </a:solidFill>
                <a:latin typeface="Montserrat"/>
                <a:ea typeface="Montserrat"/>
                <a:cs typeface="Montserrat"/>
                <a:sym typeface="Montserrat"/>
              </a:rPr>
              <a:t> onto the start of the </a:t>
            </a:r>
            <a:r>
              <a:rPr b="1" lang="en-GB" sz="2800">
                <a:solidFill>
                  <a:schemeClr val="dk2"/>
                </a:solidFill>
                <a:latin typeface="Montserrat"/>
                <a:ea typeface="Montserrat"/>
                <a:cs typeface="Montserrat"/>
                <a:sym typeface="Montserrat"/>
              </a:rPr>
              <a:t>Logo</a:t>
            </a:r>
            <a:r>
              <a:rPr lang="en-GB" sz="2800">
                <a:solidFill>
                  <a:schemeClr val="dk2"/>
                </a:solidFill>
                <a:latin typeface="Montserrat"/>
                <a:ea typeface="Montserrat"/>
                <a:cs typeface="Montserrat"/>
                <a:sym typeface="Montserrat"/>
              </a:rPr>
              <a:t> track.</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Hold your mouse pointer over the right-hand side of the logo clip until your mouse pointer changes to an arrow pointing left and right.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60" name="Google Shape;560;p7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61" name="Google Shape;561;p7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67" name="Google Shape;567;p72"/>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18 - Continued</a:t>
            </a:r>
            <a:endParaRPr b="1" sz="3500">
              <a:solidFill>
                <a:srgbClr val="FFFFFF"/>
              </a:solidFill>
              <a:latin typeface="Montserrat"/>
              <a:ea typeface="Montserrat"/>
              <a:cs typeface="Montserrat"/>
              <a:sym typeface="Montserrat"/>
            </a:endParaRPr>
          </a:p>
        </p:txBody>
      </p:sp>
      <p:sp>
        <p:nvSpPr>
          <p:cNvPr id="568" name="Google Shape;568;p72"/>
          <p:cNvSpPr txBox="1"/>
          <p:nvPr/>
        </p:nvSpPr>
        <p:spPr>
          <a:xfrm>
            <a:off x="917950" y="4375650"/>
            <a:ext cx="7983900" cy="4181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and drag the logo clip to the right until it covers the entire length of the video timeline.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Right-click on the logo clip and select </a:t>
            </a:r>
            <a:r>
              <a:rPr b="1" lang="en-GB" sz="2800">
                <a:solidFill>
                  <a:schemeClr val="dk2"/>
                </a:solidFill>
                <a:latin typeface="Montserrat"/>
                <a:ea typeface="Montserrat"/>
                <a:cs typeface="Montserrat"/>
                <a:sym typeface="Montserrat"/>
              </a:rPr>
              <a:t>Transform</a:t>
            </a:r>
            <a:r>
              <a:rPr lang="en-GB" sz="2800">
                <a:solidFill>
                  <a:schemeClr val="dk2"/>
                </a:solidFill>
                <a:latin typeface="Montserrat"/>
                <a:ea typeface="Montserrat"/>
                <a:cs typeface="Montserrat"/>
                <a:sym typeface="Montserrat"/>
              </a:rPr>
              <a:t>. You will see eight blue dots appear around the image in your preview window.</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69" name="Google Shape;569;p7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70" name="Google Shape;570;p7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571" name="Google Shape;571;p72"/>
          <p:cNvPicPr preferRelativeResize="0"/>
          <p:nvPr/>
        </p:nvPicPr>
        <p:blipFill>
          <a:blip r:embed="rId3">
            <a:alphaModFix/>
          </a:blip>
          <a:stretch>
            <a:fillRect/>
          </a:stretch>
        </p:blipFill>
        <p:spPr>
          <a:xfrm>
            <a:off x="9630425" y="3403750"/>
            <a:ext cx="8124857" cy="51530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77" name="Google Shape;577;p73"/>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18 - Continued</a:t>
            </a:r>
            <a:endParaRPr b="1" sz="3500">
              <a:solidFill>
                <a:srgbClr val="FFFFFF"/>
              </a:solidFill>
              <a:latin typeface="Montserrat"/>
              <a:ea typeface="Montserrat"/>
              <a:cs typeface="Montserrat"/>
              <a:sym typeface="Montserrat"/>
            </a:endParaRPr>
          </a:p>
        </p:txBody>
      </p:sp>
      <p:sp>
        <p:nvSpPr>
          <p:cNvPr id="578" name="Google Shape;578;p73"/>
          <p:cNvSpPr txBox="1"/>
          <p:nvPr/>
        </p:nvSpPr>
        <p:spPr>
          <a:xfrm>
            <a:off x="917950" y="4375650"/>
            <a:ext cx="7983900" cy="4203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Use these blue dots to resize and reposition the logo so that it sits neatly in the bottom left-hand corner of the screen. If you hold down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while resizing the image, it will retain its proportions.</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Add a Fade to the end of the logo clip.</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79" name="Google Shape;579;p7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80" name="Google Shape;580;p7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581" name="Google Shape;581;p73"/>
          <p:cNvPicPr preferRelativeResize="0"/>
          <p:nvPr/>
        </p:nvPicPr>
        <p:blipFill>
          <a:blip r:embed="rId3">
            <a:alphaModFix/>
          </a:blip>
          <a:stretch>
            <a:fillRect/>
          </a:stretch>
        </p:blipFill>
        <p:spPr>
          <a:xfrm>
            <a:off x="9293900" y="3864275"/>
            <a:ext cx="8343900" cy="4714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87" name="Google Shape;587;p74"/>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19</a:t>
            </a:r>
            <a:endParaRPr b="1" sz="3500">
              <a:solidFill>
                <a:srgbClr val="FFFFFF"/>
              </a:solidFill>
              <a:latin typeface="Montserrat"/>
              <a:ea typeface="Montserrat"/>
              <a:cs typeface="Montserrat"/>
              <a:sym typeface="Montserrat"/>
            </a:endParaRPr>
          </a:p>
        </p:txBody>
      </p:sp>
      <p:sp>
        <p:nvSpPr>
          <p:cNvPr id="588" name="Google Shape;588;p74"/>
          <p:cNvSpPr txBox="1"/>
          <p:nvPr/>
        </p:nvSpPr>
        <p:spPr>
          <a:xfrm>
            <a:off x="917950" y="4375650"/>
            <a:ext cx="16452000" cy="3753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Adjust </a:t>
            </a:r>
            <a:r>
              <a:rPr b="1" lang="en-GB" sz="2800">
                <a:solidFill>
                  <a:schemeClr val="dk2"/>
                </a:solidFill>
                <a:latin typeface="Montserrat"/>
                <a:ea typeface="Montserrat"/>
                <a:cs typeface="Montserrat"/>
                <a:sym typeface="Montserrat"/>
              </a:rPr>
              <a:t>audio</a:t>
            </a:r>
            <a:r>
              <a:rPr lang="en-GB" sz="2800">
                <a:solidFill>
                  <a:schemeClr val="dk2"/>
                </a:solidFill>
                <a:latin typeface="Montserrat"/>
                <a:ea typeface="Montserrat"/>
                <a:cs typeface="Montserrat"/>
                <a:sym typeface="Montserrat"/>
              </a:rPr>
              <a:t> track levels.</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When previewing your video, you might find that some audio clips are too loud.</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Right-click on the clip that you want to adjust and select </a:t>
            </a:r>
            <a:r>
              <a:rPr b="1" lang="en-GB" sz="2800">
                <a:solidFill>
                  <a:schemeClr val="dk2"/>
                </a:solidFill>
                <a:latin typeface="Montserrat"/>
                <a:ea typeface="Montserrat"/>
                <a:cs typeface="Montserrat"/>
                <a:sym typeface="Montserrat"/>
              </a:rPr>
              <a:t>Volume &gt; Entire Clip &gt; Level 20%</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Preview your video again and adjust the volume again if it is still not right.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89" name="Google Shape;589;p7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90" name="Google Shape;590;p7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96" name="Google Shape;596;p75"/>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19 - Continued</a:t>
            </a:r>
            <a:endParaRPr b="1" sz="3500">
              <a:solidFill>
                <a:srgbClr val="FFFFFF"/>
              </a:solidFill>
              <a:latin typeface="Montserrat"/>
              <a:ea typeface="Montserrat"/>
              <a:cs typeface="Montserrat"/>
              <a:sym typeface="Montserrat"/>
            </a:endParaRPr>
          </a:p>
        </p:txBody>
      </p:sp>
      <p:sp>
        <p:nvSpPr>
          <p:cNvPr id="597" name="Google Shape;597;p75"/>
          <p:cNvSpPr txBox="1"/>
          <p:nvPr/>
        </p:nvSpPr>
        <p:spPr>
          <a:xfrm>
            <a:off x="917950" y="4375650"/>
            <a:ext cx="7983900" cy="4171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You could also apply a fade in and out to the background track in this menu.</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598" name="Google Shape;598;p7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599" name="Google Shape;599;p7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600" name="Google Shape;600;p75"/>
          <p:cNvPicPr preferRelativeResize="0"/>
          <p:nvPr/>
        </p:nvPicPr>
        <p:blipFill>
          <a:blip r:embed="rId3">
            <a:alphaModFix/>
          </a:blip>
          <a:stretch>
            <a:fillRect/>
          </a:stretch>
        </p:blipFill>
        <p:spPr>
          <a:xfrm>
            <a:off x="9888700" y="2840250"/>
            <a:ext cx="7665525" cy="591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182" name="Google Shape;182;p31"/>
          <p:cNvGraphicFramePr/>
          <p:nvPr/>
        </p:nvGraphicFramePr>
        <p:xfrm>
          <a:off x="917950" y="1912163"/>
          <a:ext cx="3000000" cy="3000000"/>
        </p:xfrm>
        <a:graphic>
          <a:graphicData uri="http://schemas.openxmlformats.org/drawingml/2006/table">
            <a:tbl>
              <a:tblPr>
                <a:noFill/>
                <a:tableStyleId>{E0D188DD-1DC7-48DC-BF0A-6517BB9EDE5F}</a:tableStyleId>
              </a:tblPr>
              <a:tblGrid>
                <a:gridCol w="2137275"/>
                <a:gridCol w="5667000"/>
                <a:gridCol w="1619125"/>
                <a:gridCol w="5148875"/>
              </a:tblGrid>
              <a:tr h="1018575">
                <a:tc>
                  <a:txBody>
                    <a:bodyPr/>
                    <a:lstStyle/>
                    <a:p>
                      <a:pPr indent="0" lvl="0" marL="0" rtl="0" algn="r">
                        <a:lnSpc>
                          <a:spcPct val="115000"/>
                        </a:lnSpc>
                        <a:spcBef>
                          <a:spcPts val="0"/>
                        </a:spcBef>
                        <a:spcAft>
                          <a:spcPts val="0"/>
                        </a:spcAft>
                        <a:buNone/>
                      </a:pPr>
                      <a:r>
                        <a:rPr b="1" lang="en-GB" sz="2800">
                          <a:latin typeface="Montserrat"/>
                          <a:ea typeface="Montserrat"/>
                          <a:cs typeface="Montserrat"/>
                          <a:sym typeface="Montserrat"/>
                        </a:rPr>
                        <a:t>Shot</a:t>
                      </a:r>
                      <a:endParaRPr b="1"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Close-up of mower</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Fade from previous</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9725">
                <a:tc gridSpan="2" rowSpan="4">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Sound of manual mower</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9725">
                <a:tc gridSpan="2" vMerge="1"/>
                <a:tc hMerge="1" vMerge="1"/>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Garden sounds in background</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9725">
                <a:tc gridSpan="2" vMerge="1"/>
                <a:tc hMerge="1" vMerge="1"/>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Voiceover: “You could spend…”</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8575">
                <a:tc gridSpan="2" vMerge="1"/>
                <a:tc hMerge="1" vMerge="1"/>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 </a:t>
                      </a:r>
                      <a:endParaRPr sz="2800">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183" name="Google Shape;183;p31"/>
          <p:cNvPicPr preferRelativeResize="0"/>
          <p:nvPr/>
        </p:nvPicPr>
        <p:blipFill>
          <a:blip r:embed="rId3">
            <a:alphaModFix/>
          </a:blip>
          <a:stretch>
            <a:fillRect/>
          </a:stretch>
        </p:blipFill>
        <p:spPr>
          <a:xfrm>
            <a:off x="1049375" y="3589050"/>
            <a:ext cx="7401047" cy="42308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606" name="Google Shape;606;p76"/>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20</a:t>
            </a:r>
            <a:endParaRPr b="1" sz="3500">
              <a:solidFill>
                <a:srgbClr val="FFFFFF"/>
              </a:solidFill>
              <a:latin typeface="Montserrat"/>
              <a:ea typeface="Montserrat"/>
              <a:cs typeface="Montserrat"/>
              <a:sym typeface="Montserrat"/>
            </a:endParaRPr>
          </a:p>
        </p:txBody>
      </p:sp>
      <p:sp>
        <p:nvSpPr>
          <p:cNvPr id="607" name="Google Shape;607;p76"/>
          <p:cNvSpPr txBox="1"/>
          <p:nvPr/>
        </p:nvSpPr>
        <p:spPr>
          <a:xfrm>
            <a:off x="917950" y="4375650"/>
            <a:ext cx="16452000" cy="3928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Export</a:t>
            </a:r>
            <a:r>
              <a:rPr lang="en-GB" sz="2800">
                <a:solidFill>
                  <a:schemeClr val="dk2"/>
                </a:solidFill>
                <a:latin typeface="Montserrat"/>
                <a:ea typeface="Montserrat"/>
                <a:cs typeface="Montserrat"/>
                <a:sym typeface="Montserrat"/>
              </a:rPr>
              <a:t> your completed video.</a:t>
            </a:r>
            <a:endParaRPr sz="2800">
              <a:solidFill>
                <a:schemeClr val="dk2"/>
              </a:solidFill>
              <a:latin typeface="Montserrat"/>
              <a:ea typeface="Montserrat"/>
              <a:cs typeface="Montserrat"/>
              <a:sym typeface="Montserrat"/>
            </a:endParaRPr>
          </a:p>
          <a:p>
            <a:pPr indent="-406400" lvl="0" marL="9144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Press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S</a:t>
            </a:r>
            <a:r>
              <a:rPr lang="en-GB" sz="2800">
                <a:solidFill>
                  <a:schemeClr val="dk2"/>
                </a:solidFill>
                <a:latin typeface="Montserrat"/>
                <a:ea typeface="Montserrat"/>
                <a:cs typeface="Montserrat"/>
                <a:sym typeface="Montserrat"/>
              </a:rPr>
              <a:t> to save your project.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a:t>
            </a:r>
            <a:r>
              <a:rPr b="1" lang="en-GB" sz="2800">
                <a:solidFill>
                  <a:schemeClr val="dk2"/>
                </a:solidFill>
                <a:latin typeface="Montserrat"/>
                <a:ea typeface="Montserrat"/>
                <a:cs typeface="Montserrat"/>
                <a:sym typeface="Montserrat"/>
              </a:rPr>
              <a:t>File &gt; Export Project &gt; Export Video</a:t>
            </a:r>
            <a:r>
              <a:rPr lang="en-GB" sz="2800">
                <a:solidFill>
                  <a:schemeClr val="dk2"/>
                </a:solidFill>
                <a:latin typeface="Montserrat"/>
                <a:ea typeface="Montserrat"/>
                <a:cs typeface="Montserrat"/>
                <a:sym typeface="Montserrat"/>
              </a:rPr>
              <a:t> from the main menu.</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608" name="Google Shape;608;p7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609" name="Google Shape;609;p7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615" name="Google Shape;615;p77"/>
          <p:cNvSpPr txBox="1"/>
          <p:nvPr/>
        </p:nvSpPr>
        <p:spPr>
          <a:xfrm>
            <a:off x="917950" y="3154650"/>
            <a:ext cx="79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20 - Continued</a:t>
            </a:r>
            <a:endParaRPr b="1" sz="3500">
              <a:solidFill>
                <a:srgbClr val="FFFFFF"/>
              </a:solidFill>
              <a:latin typeface="Montserrat"/>
              <a:ea typeface="Montserrat"/>
              <a:cs typeface="Montserrat"/>
              <a:sym typeface="Montserrat"/>
            </a:endParaRPr>
          </a:p>
        </p:txBody>
      </p:sp>
      <p:sp>
        <p:nvSpPr>
          <p:cNvPr id="616" name="Google Shape;616;p77"/>
          <p:cNvSpPr txBox="1"/>
          <p:nvPr/>
        </p:nvSpPr>
        <p:spPr>
          <a:xfrm>
            <a:off x="917950" y="4375650"/>
            <a:ext cx="7983900" cy="4553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Ensure that you have the </a:t>
            </a:r>
            <a:r>
              <a:rPr b="1" lang="en-GB" sz="2800">
                <a:solidFill>
                  <a:schemeClr val="dk2"/>
                </a:solidFill>
                <a:latin typeface="Montserrat"/>
                <a:ea typeface="Montserrat"/>
                <a:cs typeface="Montserrat"/>
                <a:sym typeface="Montserrat"/>
              </a:rPr>
              <a:t>HD 720p 30 fps (1280×720)</a:t>
            </a:r>
            <a:r>
              <a:rPr lang="en-GB" sz="2800">
                <a:solidFill>
                  <a:schemeClr val="dk2"/>
                </a:solidFill>
                <a:latin typeface="Montserrat"/>
                <a:ea typeface="Montserrat"/>
                <a:cs typeface="Montserrat"/>
                <a:sym typeface="Montserrat"/>
              </a:rPr>
              <a:t> video profile selected,  you have a sensible name for the file, and the folder path is where it should be.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0"/>
              </a:spcBef>
              <a:spcAft>
                <a:spcPts val="0"/>
              </a:spcAft>
              <a:buNone/>
            </a:pPr>
            <a:r>
              <a:t/>
            </a:r>
            <a:endParaRPr sz="1100">
              <a:latin typeface="Quicksand"/>
              <a:ea typeface="Quicksand"/>
              <a:cs typeface="Quicksand"/>
              <a:sym typeface="Quicksand"/>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617" name="Google Shape;617;p7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618" name="Google Shape;618;p7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pic>
        <p:nvPicPr>
          <p:cNvPr id="619" name="Google Shape;619;p77"/>
          <p:cNvPicPr preferRelativeResize="0"/>
          <p:nvPr/>
        </p:nvPicPr>
        <p:blipFill>
          <a:blip r:embed="rId3">
            <a:alphaModFix/>
          </a:blip>
          <a:stretch>
            <a:fillRect/>
          </a:stretch>
        </p:blipFill>
        <p:spPr>
          <a:xfrm>
            <a:off x="10758050" y="2966700"/>
            <a:ext cx="4972050" cy="5962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625" name="Google Shape;625;p78"/>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20 - Continued</a:t>
            </a:r>
            <a:endParaRPr b="1" sz="3500">
              <a:solidFill>
                <a:srgbClr val="FFFFFF"/>
              </a:solidFill>
              <a:latin typeface="Montserrat"/>
              <a:ea typeface="Montserrat"/>
              <a:cs typeface="Montserrat"/>
              <a:sym typeface="Montserrat"/>
            </a:endParaRPr>
          </a:p>
        </p:txBody>
      </p:sp>
      <p:sp>
        <p:nvSpPr>
          <p:cNvPr id="626" name="Google Shape;626;p78"/>
          <p:cNvSpPr txBox="1"/>
          <p:nvPr/>
        </p:nvSpPr>
        <p:spPr>
          <a:xfrm>
            <a:off x="917950" y="4375650"/>
            <a:ext cx="16452000" cy="41475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Click on </a:t>
            </a:r>
            <a:r>
              <a:rPr b="1" lang="en-GB" sz="2800">
                <a:solidFill>
                  <a:schemeClr val="dk2"/>
                </a:solidFill>
                <a:latin typeface="Montserrat"/>
                <a:ea typeface="Montserrat"/>
                <a:cs typeface="Montserrat"/>
                <a:sym typeface="Montserrat"/>
              </a:rPr>
              <a:t>Export Video</a:t>
            </a:r>
            <a:r>
              <a:rPr lang="en-GB" sz="2800">
                <a:solidFill>
                  <a:schemeClr val="dk2"/>
                </a:solidFill>
                <a:latin typeface="Montserrat"/>
                <a:ea typeface="Montserrat"/>
                <a:cs typeface="Montserrat"/>
                <a:sym typeface="Montserrat"/>
              </a:rPr>
              <a:t> to begin the process. Depending on the power of your computer, this might take some time.</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When the process reaches 100%, click on </a:t>
            </a:r>
            <a:r>
              <a:rPr b="1" lang="en-GB" sz="2800">
                <a:solidFill>
                  <a:schemeClr val="dk2"/>
                </a:solidFill>
                <a:latin typeface="Montserrat"/>
                <a:ea typeface="Montserrat"/>
                <a:cs typeface="Montserrat"/>
                <a:sym typeface="Montserrat"/>
              </a:rPr>
              <a:t>Done</a:t>
            </a:r>
            <a:r>
              <a:rPr lang="en-GB" sz="2800">
                <a:solidFill>
                  <a:schemeClr val="dk2"/>
                </a:solidFill>
                <a:latin typeface="Montserrat"/>
                <a:ea typeface="Montserrat"/>
                <a:cs typeface="Montserrat"/>
                <a:sym typeface="Montserrat"/>
              </a:rPr>
              <a:t> and then locate the exported MP4 file and play it back with your computer’s default video application, eg Windows Media Player, VLC media player, QuickTime.</a:t>
            </a:r>
            <a:endParaRPr b="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2800">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627" name="Google Shape;627;p7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video by completing the steps below</a:t>
            </a:r>
            <a:endParaRPr sz="2800"/>
          </a:p>
        </p:txBody>
      </p:sp>
      <p:sp>
        <p:nvSpPr>
          <p:cNvPr id="628" name="Google Shape;628;p7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Missing Words</a:t>
            </a:r>
            <a:endParaRPr>
              <a:solidFill>
                <a:schemeClr val="dk2"/>
              </a:solidFill>
            </a:endParaRPr>
          </a:p>
        </p:txBody>
      </p:sp>
      <p:sp>
        <p:nvSpPr>
          <p:cNvPr id="634" name="Google Shape;634;p7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635" name="Google Shape;635;p79"/>
          <p:cNvSpPr txBox="1"/>
          <p:nvPr>
            <p:ph idx="1" type="body"/>
          </p:nvPr>
        </p:nvSpPr>
        <p:spPr>
          <a:xfrm>
            <a:off x="917950" y="2088700"/>
            <a:ext cx="15892200" cy="6113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800"/>
              <a:t>Complete each sentence in the following slides by filling in the missing word. These are all new terms or key vocabulary that has been introduced in today’s lesson. Write down your answers to compare to the correct answers at the end! There are Eleven questions in total.</a:t>
            </a:r>
            <a:endParaRPr sz="2800"/>
          </a:p>
          <a:p>
            <a:pPr indent="0" lvl="0" marL="0" rtl="0" algn="l">
              <a:lnSpc>
                <a:spcPct val="115000"/>
              </a:lnSpc>
              <a:spcBef>
                <a:spcPts val="0"/>
              </a:spcBef>
              <a:spcAft>
                <a:spcPts val="0"/>
              </a:spcAft>
              <a:buNone/>
            </a:pPr>
            <a:r>
              <a:t/>
            </a:r>
            <a:endParaRPr sz="2800"/>
          </a:p>
          <a:p>
            <a:pPr indent="-406400" lvl="0" marL="457200" rtl="0" algn="l">
              <a:lnSpc>
                <a:spcPct val="115000"/>
              </a:lnSpc>
              <a:spcBef>
                <a:spcPts val="0"/>
              </a:spcBef>
              <a:spcAft>
                <a:spcPts val="0"/>
              </a:spcAft>
              <a:buSzPts val="2800"/>
              <a:buAutoNum type="arabicPeriod"/>
            </a:pPr>
            <a:r>
              <a:rPr lang="en-GB" sz="2800"/>
              <a:t>There are a number of standard _______  _______ that are used in video production.</a:t>
            </a:r>
            <a:endParaRPr sz="2800"/>
          </a:p>
          <a:p>
            <a:pPr indent="0" lvl="0" marL="457200" rtl="0" algn="l">
              <a:lnSpc>
                <a:spcPct val="115000"/>
              </a:lnSpc>
              <a:spcBef>
                <a:spcPts val="0"/>
              </a:spcBef>
              <a:spcAft>
                <a:spcPts val="0"/>
              </a:spcAft>
              <a:buNone/>
            </a:pPr>
            <a:r>
              <a:t/>
            </a:r>
            <a:endParaRPr sz="2800"/>
          </a:p>
          <a:p>
            <a:pPr indent="-406400" lvl="0" marL="457200" rtl="0" algn="l">
              <a:lnSpc>
                <a:spcPct val="115000"/>
              </a:lnSpc>
              <a:spcBef>
                <a:spcPts val="0"/>
              </a:spcBef>
              <a:spcAft>
                <a:spcPts val="0"/>
              </a:spcAft>
              <a:buSzPts val="2800"/>
              <a:buAutoNum type="arabicPeriod"/>
            </a:pPr>
            <a:r>
              <a:rPr lang="en-GB" sz="2800"/>
              <a:t>A _______ shot is one where the subject is tightly framed and takes up most of the </a:t>
            </a:r>
            <a:endParaRPr sz="2800"/>
          </a:p>
          <a:p>
            <a:pPr indent="0" lvl="0" marL="457200" rtl="0" algn="l">
              <a:lnSpc>
                <a:spcPct val="115000"/>
              </a:lnSpc>
              <a:spcBef>
                <a:spcPts val="0"/>
              </a:spcBef>
              <a:spcAft>
                <a:spcPts val="0"/>
              </a:spcAft>
              <a:buNone/>
            </a:pPr>
            <a:r>
              <a:rPr lang="en-GB" sz="2800"/>
              <a:t>screen.</a:t>
            </a:r>
            <a:endParaRPr sz="2800"/>
          </a:p>
          <a:p>
            <a:pPr indent="0" lvl="0" marL="457200" rtl="0" algn="l">
              <a:lnSpc>
                <a:spcPct val="115000"/>
              </a:lnSpc>
              <a:spcBef>
                <a:spcPts val="0"/>
              </a:spcBef>
              <a:spcAft>
                <a:spcPts val="0"/>
              </a:spcAft>
              <a:buNone/>
            </a:pPr>
            <a:r>
              <a:t/>
            </a:r>
            <a:endParaRPr sz="2800"/>
          </a:p>
          <a:p>
            <a:pPr indent="-406400" lvl="0" marL="457200" rtl="0" algn="l">
              <a:lnSpc>
                <a:spcPct val="115000"/>
              </a:lnSpc>
              <a:spcBef>
                <a:spcPts val="0"/>
              </a:spcBef>
              <a:spcAft>
                <a:spcPts val="0"/>
              </a:spcAft>
              <a:buSzPts val="2800"/>
              <a:buAutoNum type="arabicPeriod"/>
            </a:pPr>
            <a:r>
              <a:rPr lang="en-GB" sz="2800"/>
              <a:t>A _______ _______ is sometimes known as a ‘wide shot’.</a:t>
            </a:r>
            <a:endParaRPr sz="2800"/>
          </a:p>
          <a:p>
            <a:pPr indent="0" lvl="0" marL="457200" rtl="0" algn="l">
              <a:lnSpc>
                <a:spcPct val="115000"/>
              </a:lnSpc>
              <a:spcBef>
                <a:spcPts val="0"/>
              </a:spcBef>
              <a:spcAft>
                <a:spcPts val="0"/>
              </a:spcAft>
              <a:buNone/>
            </a:pPr>
            <a:r>
              <a:t/>
            </a:r>
            <a:endParaRPr sz="2800"/>
          </a:p>
          <a:p>
            <a:pPr indent="-406400" lvl="0" marL="457200" rtl="0" algn="l">
              <a:lnSpc>
                <a:spcPct val="115000"/>
              </a:lnSpc>
              <a:spcBef>
                <a:spcPts val="0"/>
              </a:spcBef>
              <a:spcAft>
                <a:spcPts val="0"/>
              </a:spcAft>
              <a:buSzPts val="2800"/>
              <a:buAutoNum type="arabicPeriod"/>
            </a:pPr>
            <a:r>
              <a:rPr lang="en-GB" sz="2800"/>
              <a:t>A _______ _______ shot can be used to make the subject look weak or vulnerable.</a:t>
            </a:r>
            <a:endParaRPr sz="2800"/>
          </a:p>
          <a:p>
            <a:pPr indent="0" lvl="0" marL="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3500"/>
          </a:p>
          <a:p>
            <a:pPr indent="0" lvl="0" marL="0" rtl="0" algn="l">
              <a:spcBef>
                <a:spcPts val="0"/>
              </a:spcBef>
              <a:spcAft>
                <a:spcPts val="2000"/>
              </a:spcAft>
              <a:buNone/>
            </a:pPr>
            <a:r>
              <a:t/>
            </a:r>
            <a:endParaRPr sz="35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Missing Words</a:t>
            </a:r>
            <a:endParaRPr>
              <a:solidFill>
                <a:schemeClr val="dk2"/>
              </a:solidFill>
            </a:endParaRPr>
          </a:p>
        </p:txBody>
      </p:sp>
      <p:sp>
        <p:nvSpPr>
          <p:cNvPr id="641" name="Google Shape;641;p8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642" name="Google Shape;642;p80"/>
          <p:cNvSpPr txBox="1"/>
          <p:nvPr>
            <p:ph idx="1" type="body"/>
          </p:nvPr>
        </p:nvSpPr>
        <p:spPr>
          <a:xfrm>
            <a:off x="917950" y="2088700"/>
            <a:ext cx="15892200" cy="6113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800"/>
              <a:t>5. To perform a _______ _______ well, you will need to use a camera tripod.</a:t>
            </a:r>
            <a:endParaRPr sz="2800"/>
          </a:p>
          <a:p>
            <a:pPr indent="0" lvl="0" marL="457200" rtl="0" algn="l">
              <a:lnSpc>
                <a:spcPct val="115000"/>
              </a:lnSpc>
              <a:spcBef>
                <a:spcPts val="0"/>
              </a:spcBef>
              <a:spcAft>
                <a:spcPts val="0"/>
              </a:spcAft>
              <a:buNone/>
            </a:pPr>
            <a:r>
              <a:rPr lang="en-GB" sz="2800"/>
              <a:t> </a:t>
            </a:r>
            <a:endParaRPr sz="2800"/>
          </a:p>
          <a:p>
            <a:pPr indent="0" lvl="0" marL="0" rtl="0" algn="l">
              <a:lnSpc>
                <a:spcPct val="115000"/>
              </a:lnSpc>
              <a:spcBef>
                <a:spcPts val="0"/>
              </a:spcBef>
              <a:spcAft>
                <a:spcPts val="0"/>
              </a:spcAft>
              <a:buNone/>
            </a:pPr>
            <a:r>
              <a:rPr lang="en-GB" sz="2800"/>
              <a:t>6. The human eye can process, on average, 12 _______ _______ _______ .</a:t>
            </a:r>
            <a:endParaRPr sz="2800"/>
          </a:p>
          <a:p>
            <a:pPr indent="0" lvl="0" marL="457200" rtl="0" algn="l">
              <a:lnSpc>
                <a:spcPct val="115000"/>
              </a:lnSpc>
              <a:spcBef>
                <a:spcPts val="0"/>
              </a:spcBef>
              <a:spcAft>
                <a:spcPts val="0"/>
              </a:spcAft>
              <a:buNone/>
            </a:pPr>
            <a:r>
              <a:rPr lang="en-GB" sz="2800"/>
              <a:t> </a:t>
            </a:r>
            <a:endParaRPr sz="2800"/>
          </a:p>
          <a:p>
            <a:pPr indent="0" lvl="0" marL="0" rtl="0" algn="l">
              <a:lnSpc>
                <a:spcPct val="115000"/>
              </a:lnSpc>
              <a:spcBef>
                <a:spcPts val="0"/>
              </a:spcBef>
              <a:spcAft>
                <a:spcPts val="0"/>
              </a:spcAft>
              <a:buNone/>
            </a:pPr>
            <a:r>
              <a:rPr lang="en-GB" sz="2800"/>
              <a:t>7. ____________ is always a trade-off between file size and video quality.</a:t>
            </a:r>
            <a:endParaRPr sz="2800"/>
          </a:p>
          <a:p>
            <a:pPr indent="0" lvl="0" marL="457200" rtl="0" algn="l">
              <a:lnSpc>
                <a:spcPct val="115000"/>
              </a:lnSpc>
              <a:spcBef>
                <a:spcPts val="0"/>
              </a:spcBef>
              <a:spcAft>
                <a:spcPts val="0"/>
              </a:spcAft>
              <a:buNone/>
            </a:pPr>
            <a:r>
              <a:rPr lang="en-GB" sz="2800"/>
              <a:t> </a:t>
            </a:r>
            <a:endParaRPr sz="2800"/>
          </a:p>
          <a:p>
            <a:pPr indent="0" lvl="0" marL="0" rtl="0" algn="l">
              <a:lnSpc>
                <a:spcPct val="115000"/>
              </a:lnSpc>
              <a:spcBef>
                <a:spcPts val="0"/>
              </a:spcBef>
              <a:spcAft>
                <a:spcPts val="0"/>
              </a:spcAft>
              <a:buNone/>
            </a:pPr>
            <a:r>
              <a:rPr lang="en-GB" sz="2800"/>
              <a:t>8. The encoding information for video or audio data is known as the _______.</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rPr lang="en-GB" sz="2800"/>
              <a:t>9. Separating a video clip into smaller sections is known as _______.</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rPr lang="en-GB" sz="2800"/>
              <a:t>10. The type of transition that you used in your video project is called a _______.</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rPr lang="en-GB" sz="2800"/>
              <a:t>11. The process of saving your video edit to a playable video file is known as ________.</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45720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t/>
            </a:r>
            <a:endParaRPr sz="3500"/>
          </a:p>
          <a:p>
            <a:pPr indent="0" lvl="0" marL="0" rtl="0" algn="l">
              <a:spcBef>
                <a:spcPts val="0"/>
              </a:spcBef>
              <a:spcAft>
                <a:spcPts val="2000"/>
              </a:spcAft>
              <a:buNone/>
            </a:pPr>
            <a:r>
              <a:t/>
            </a:r>
            <a:endParaRPr sz="35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1"/>
          <p:cNvSpPr txBox="1"/>
          <p:nvPr>
            <p:ph type="title"/>
          </p:nvPr>
        </p:nvSpPr>
        <p:spPr>
          <a:xfrm>
            <a:off x="917950" y="890050"/>
            <a:ext cx="110379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Missing Words - Answers</a:t>
            </a:r>
            <a:endParaRPr>
              <a:solidFill>
                <a:schemeClr val="dk2"/>
              </a:solidFill>
            </a:endParaRPr>
          </a:p>
        </p:txBody>
      </p:sp>
      <p:sp>
        <p:nvSpPr>
          <p:cNvPr id="648" name="Google Shape;648;p81"/>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lnSpc>
                <a:spcPct val="125454"/>
              </a:lnSpc>
              <a:spcBef>
                <a:spcPts val="0"/>
              </a:spcBef>
              <a:spcAft>
                <a:spcPts val="0"/>
              </a:spcAft>
              <a:buNone/>
            </a:pPr>
            <a:r>
              <a:rPr lang="en-GB" sz="3500"/>
              <a:t>1.Camera angles</a:t>
            </a:r>
            <a:endParaRPr sz="3500"/>
          </a:p>
          <a:p>
            <a:pPr indent="0" lvl="0" marL="0" rtl="0" algn="l">
              <a:lnSpc>
                <a:spcPct val="125454"/>
              </a:lnSpc>
              <a:spcBef>
                <a:spcPts val="0"/>
              </a:spcBef>
              <a:spcAft>
                <a:spcPts val="0"/>
              </a:spcAft>
              <a:buNone/>
            </a:pPr>
            <a:r>
              <a:rPr lang="en-GB" sz="3500"/>
              <a:t>2.Close-up</a:t>
            </a:r>
            <a:endParaRPr sz="3500"/>
          </a:p>
          <a:p>
            <a:pPr indent="0" lvl="0" marL="0" rtl="0" algn="l">
              <a:lnSpc>
                <a:spcPct val="125454"/>
              </a:lnSpc>
              <a:spcBef>
                <a:spcPts val="0"/>
              </a:spcBef>
              <a:spcAft>
                <a:spcPts val="0"/>
              </a:spcAft>
              <a:buNone/>
            </a:pPr>
            <a:r>
              <a:rPr lang="en-GB" sz="3500"/>
              <a:t>3.Long shot</a:t>
            </a:r>
            <a:endParaRPr sz="3500"/>
          </a:p>
          <a:p>
            <a:pPr indent="0" lvl="0" marL="0" rtl="0" algn="l">
              <a:lnSpc>
                <a:spcPct val="125454"/>
              </a:lnSpc>
              <a:spcBef>
                <a:spcPts val="0"/>
              </a:spcBef>
              <a:spcAft>
                <a:spcPts val="0"/>
              </a:spcAft>
              <a:buNone/>
            </a:pPr>
            <a:r>
              <a:rPr lang="en-GB" sz="3500"/>
              <a:t>4.High-angle</a:t>
            </a:r>
            <a:endParaRPr sz="3500"/>
          </a:p>
          <a:p>
            <a:pPr indent="0" lvl="0" marL="0" rtl="0" algn="l">
              <a:lnSpc>
                <a:spcPct val="125454"/>
              </a:lnSpc>
              <a:spcBef>
                <a:spcPts val="0"/>
              </a:spcBef>
              <a:spcAft>
                <a:spcPts val="0"/>
              </a:spcAft>
              <a:buNone/>
            </a:pPr>
            <a:r>
              <a:rPr lang="en-GB" sz="3500"/>
              <a:t>5.Pan shot</a:t>
            </a:r>
            <a:endParaRPr sz="3500"/>
          </a:p>
          <a:p>
            <a:pPr indent="0" lvl="0" marL="0" rtl="0" algn="l">
              <a:lnSpc>
                <a:spcPct val="125454"/>
              </a:lnSpc>
              <a:spcBef>
                <a:spcPts val="0"/>
              </a:spcBef>
              <a:spcAft>
                <a:spcPts val="0"/>
              </a:spcAft>
              <a:buNone/>
            </a:pPr>
            <a:r>
              <a:rPr lang="en-GB" sz="3500"/>
              <a:t>6.Frames per second</a:t>
            </a:r>
            <a:endParaRPr sz="3500"/>
          </a:p>
          <a:p>
            <a:pPr indent="0" lvl="0" marL="457200" rtl="0" algn="l">
              <a:spcBef>
                <a:spcPts val="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649" name="Google Shape;649;p8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650" name="Google Shape;650;p81"/>
          <p:cNvSpPr txBox="1"/>
          <p:nvPr>
            <p:ph idx="1" type="body"/>
          </p:nvPr>
        </p:nvSpPr>
        <p:spPr>
          <a:xfrm>
            <a:off x="9376150" y="2876300"/>
            <a:ext cx="7902000" cy="5962200"/>
          </a:xfrm>
          <a:prstGeom prst="rect">
            <a:avLst/>
          </a:prstGeom>
        </p:spPr>
        <p:txBody>
          <a:bodyPr anchorCtr="0" anchor="t" bIns="0" lIns="0" spcFirstLastPara="1" rIns="0" wrap="square" tIns="0">
            <a:noAutofit/>
          </a:bodyPr>
          <a:lstStyle/>
          <a:p>
            <a:pPr indent="0" lvl="0" marL="0" rtl="0" algn="l">
              <a:lnSpc>
                <a:spcPct val="125454"/>
              </a:lnSpc>
              <a:spcBef>
                <a:spcPts val="0"/>
              </a:spcBef>
              <a:spcAft>
                <a:spcPts val="0"/>
              </a:spcAft>
              <a:buNone/>
            </a:pPr>
            <a:r>
              <a:rPr lang="en-GB" sz="3500"/>
              <a:t>7.Compression</a:t>
            </a:r>
            <a:endParaRPr sz="3500"/>
          </a:p>
          <a:p>
            <a:pPr indent="0" lvl="0" marL="0" rtl="0" algn="l">
              <a:lnSpc>
                <a:spcPct val="125454"/>
              </a:lnSpc>
              <a:spcBef>
                <a:spcPts val="0"/>
              </a:spcBef>
              <a:spcAft>
                <a:spcPts val="0"/>
              </a:spcAft>
              <a:buNone/>
            </a:pPr>
            <a:r>
              <a:rPr lang="en-GB" sz="3500"/>
              <a:t>8.Codec</a:t>
            </a:r>
            <a:endParaRPr sz="3500"/>
          </a:p>
          <a:p>
            <a:pPr indent="0" lvl="0" marL="0" rtl="0" algn="l">
              <a:lnSpc>
                <a:spcPct val="125454"/>
              </a:lnSpc>
              <a:spcBef>
                <a:spcPts val="0"/>
              </a:spcBef>
              <a:spcAft>
                <a:spcPts val="0"/>
              </a:spcAft>
              <a:buNone/>
            </a:pPr>
            <a:r>
              <a:rPr lang="en-GB" sz="3500"/>
              <a:t>9.Cutting/Cut</a:t>
            </a:r>
            <a:endParaRPr sz="3500"/>
          </a:p>
          <a:p>
            <a:pPr indent="0" lvl="0" marL="0" rtl="0" algn="l">
              <a:lnSpc>
                <a:spcPct val="125454"/>
              </a:lnSpc>
              <a:spcBef>
                <a:spcPts val="0"/>
              </a:spcBef>
              <a:spcAft>
                <a:spcPts val="0"/>
              </a:spcAft>
              <a:buNone/>
            </a:pPr>
            <a:r>
              <a:rPr lang="en-GB" sz="3500"/>
              <a:t>10.Fade</a:t>
            </a:r>
            <a:endParaRPr sz="3500"/>
          </a:p>
          <a:p>
            <a:pPr indent="0" lvl="0" marL="0" rtl="0" algn="l">
              <a:lnSpc>
                <a:spcPct val="125454"/>
              </a:lnSpc>
              <a:spcBef>
                <a:spcPts val="0"/>
              </a:spcBef>
              <a:spcAft>
                <a:spcPts val="0"/>
              </a:spcAft>
              <a:buNone/>
            </a:pPr>
            <a:r>
              <a:rPr lang="en-GB" sz="3500"/>
              <a:t>11.Exporting</a:t>
            </a:r>
            <a:endParaRPr sz="3500"/>
          </a:p>
          <a:p>
            <a:pPr indent="0" lvl="0" marL="0" rtl="0" algn="l">
              <a:spcBef>
                <a:spcPts val="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189" name="Google Shape;189;p32"/>
          <p:cNvGraphicFramePr/>
          <p:nvPr/>
        </p:nvGraphicFramePr>
        <p:xfrm>
          <a:off x="764650" y="2021675"/>
          <a:ext cx="3000000" cy="3000000"/>
        </p:xfrm>
        <a:graphic>
          <a:graphicData uri="http://schemas.openxmlformats.org/drawingml/2006/table">
            <a:tbl>
              <a:tblPr>
                <a:noFill/>
                <a:tableStyleId>{E0D188DD-1DC7-48DC-BF0A-6517BB9EDE5F}</a:tableStyleId>
              </a:tblPr>
              <a:tblGrid>
                <a:gridCol w="2137275"/>
                <a:gridCol w="5666975"/>
                <a:gridCol w="1619125"/>
                <a:gridCol w="5148875"/>
              </a:tblGrid>
              <a:tr h="1099475">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Shot</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Man mowing grass</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Fade from previous</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59200">
                <a:tc gridSpan="2" rowSpan="4">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Sound of manual mower</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59200">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Garden sounds in background</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9475">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Voiceover continued</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9475">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190" name="Google Shape;190;p32"/>
          <p:cNvPicPr preferRelativeResize="0"/>
          <p:nvPr/>
        </p:nvPicPr>
        <p:blipFill>
          <a:blip r:embed="rId3">
            <a:alphaModFix/>
          </a:blip>
          <a:stretch>
            <a:fillRect/>
          </a:stretch>
        </p:blipFill>
        <p:spPr>
          <a:xfrm>
            <a:off x="917950" y="3772550"/>
            <a:ext cx="7434625" cy="4221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196" name="Google Shape;196;p33"/>
          <p:cNvGraphicFramePr/>
          <p:nvPr/>
        </p:nvGraphicFramePr>
        <p:xfrm>
          <a:off x="720825" y="2024250"/>
          <a:ext cx="3000000" cy="3000000"/>
        </p:xfrm>
        <a:graphic>
          <a:graphicData uri="http://schemas.openxmlformats.org/drawingml/2006/table">
            <a:tbl>
              <a:tblPr>
                <a:noFill/>
                <a:tableStyleId>{E0D188DD-1DC7-48DC-BF0A-6517BB9EDE5F}</a:tableStyleId>
              </a:tblPr>
              <a:tblGrid>
                <a:gridCol w="2153350"/>
                <a:gridCol w="5807475"/>
                <a:gridCol w="1598700"/>
                <a:gridCol w="5122300"/>
              </a:tblGrid>
              <a:tr h="977200">
                <a:tc>
                  <a:txBody>
                    <a:bodyPr/>
                    <a:lstStyle/>
                    <a:p>
                      <a:pPr indent="0" lvl="0" marL="0" rtl="0" algn="r">
                        <a:lnSpc>
                          <a:spcPct val="115000"/>
                        </a:lnSpc>
                        <a:spcBef>
                          <a:spcPts val="0"/>
                        </a:spcBef>
                        <a:spcAft>
                          <a:spcPts val="0"/>
                        </a:spcAft>
                        <a:buNone/>
                      </a:pPr>
                      <a:r>
                        <a:rPr b="1" lang="en-GB" sz="2800">
                          <a:solidFill>
                            <a:schemeClr val="dk2"/>
                          </a:solidFill>
                          <a:latin typeface="Montserrat"/>
                          <a:ea typeface="Montserrat"/>
                          <a:cs typeface="Montserrat"/>
                          <a:sym typeface="Montserrat"/>
                        </a:rPr>
                        <a:t>Shot</a:t>
                      </a:r>
                      <a:endParaRPr b="1"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Swinging chair</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Fade from previous</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63525">
                <a:tc gridSpan="2" rowSpan="4">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Garden sounds in background</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49825">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Voiceover: “But wouldn’t you rather...”</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7200">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7200">
                <a:tc gridSpan="2" vMerge="1"/>
                <a:tc hMerge="1" vMerge="1"/>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197" name="Google Shape;197;p33"/>
          <p:cNvPicPr preferRelativeResize="0"/>
          <p:nvPr/>
        </p:nvPicPr>
        <p:blipFill>
          <a:blip r:embed="rId3">
            <a:alphaModFix/>
          </a:blip>
          <a:stretch>
            <a:fillRect/>
          </a:stretch>
        </p:blipFill>
        <p:spPr>
          <a:xfrm>
            <a:off x="917950" y="3798849"/>
            <a:ext cx="7295225" cy="4079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203" name="Google Shape;203;p34"/>
          <p:cNvGraphicFramePr/>
          <p:nvPr/>
        </p:nvGraphicFramePr>
        <p:xfrm>
          <a:off x="808425" y="1905800"/>
          <a:ext cx="3000000" cy="3000000"/>
        </p:xfrm>
        <a:graphic>
          <a:graphicData uri="http://schemas.openxmlformats.org/drawingml/2006/table">
            <a:tbl>
              <a:tblPr>
                <a:noFill/>
                <a:tableStyleId>{E0D188DD-1DC7-48DC-BF0A-6517BB9EDE5F}</a:tableStyleId>
              </a:tblPr>
              <a:tblGrid>
                <a:gridCol w="2155150"/>
                <a:gridCol w="5746975"/>
                <a:gridCol w="1632675"/>
                <a:gridCol w="5159250"/>
              </a:tblGrid>
              <a:tr h="1118175">
                <a:tc>
                  <a:txBody>
                    <a:bodyPr/>
                    <a:lstStyle/>
                    <a:p>
                      <a:pPr indent="0" lvl="0" marL="0" rtl="0" algn="r">
                        <a:lnSpc>
                          <a:spcPct val="115000"/>
                        </a:lnSpc>
                        <a:spcBef>
                          <a:spcPts val="0"/>
                        </a:spcBef>
                        <a:spcAft>
                          <a:spcPts val="0"/>
                        </a:spcAft>
                        <a:buNone/>
                      </a:pPr>
                      <a:r>
                        <a:rPr b="1" lang="en-GB" sz="2800">
                          <a:solidFill>
                            <a:srgbClr val="434343"/>
                          </a:solidFill>
                          <a:latin typeface="Montserrat"/>
                          <a:ea typeface="Montserrat"/>
                          <a:cs typeface="Montserrat"/>
                          <a:sym typeface="Montserrat"/>
                        </a:rPr>
                        <a:t>Shot</a:t>
                      </a:r>
                      <a:endParaRPr b="1"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Trees and clouds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from previous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89075">
                <a:tc gridSpan="2" rowSpan="4">
                  <a:txBody>
                    <a:bodyPr/>
                    <a:lstStyle/>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Garden sounds in background</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890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Voiceover: “Just sitting back…”</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81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817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04" name="Google Shape;204;p34"/>
          <p:cNvPicPr preferRelativeResize="0"/>
          <p:nvPr/>
        </p:nvPicPr>
        <p:blipFill>
          <a:blip r:embed="rId3">
            <a:alphaModFix/>
          </a:blip>
          <a:stretch>
            <a:fillRect/>
          </a:stretch>
        </p:blipFill>
        <p:spPr>
          <a:xfrm>
            <a:off x="997488" y="3844750"/>
            <a:ext cx="7742924" cy="432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Digital Video</a:t>
            </a:r>
            <a:endParaRPr>
              <a:solidFill>
                <a:schemeClr val="dk2"/>
              </a:solidFill>
            </a:endParaRPr>
          </a:p>
        </p:txBody>
      </p:sp>
      <p:graphicFrame>
        <p:nvGraphicFramePr>
          <p:cNvPr id="210" name="Google Shape;210;p35"/>
          <p:cNvGraphicFramePr/>
          <p:nvPr/>
        </p:nvGraphicFramePr>
        <p:xfrm>
          <a:off x="743600" y="1827500"/>
          <a:ext cx="3000000" cy="3000000"/>
        </p:xfrm>
        <a:graphic>
          <a:graphicData uri="http://schemas.openxmlformats.org/drawingml/2006/table">
            <a:tbl>
              <a:tblPr>
                <a:noFill/>
                <a:tableStyleId>{E0D188DD-1DC7-48DC-BF0A-6517BB9EDE5F}</a:tableStyleId>
              </a:tblPr>
              <a:tblGrid>
                <a:gridCol w="2095175"/>
                <a:gridCol w="5587175"/>
                <a:gridCol w="1587250"/>
                <a:gridCol w="5047475"/>
              </a:tblGrid>
              <a:tr h="1106300">
                <a:tc>
                  <a:txBody>
                    <a:bodyPr/>
                    <a:lstStyle/>
                    <a:p>
                      <a:pPr indent="0" lvl="0" marL="0" rtl="0" algn="r">
                        <a:lnSpc>
                          <a:spcPct val="115000"/>
                        </a:lnSpc>
                        <a:spcBef>
                          <a:spcPts val="0"/>
                        </a:spcBef>
                        <a:spcAft>
                          <a:spcPts val="0"/>
                        </a:spcAft>
                        <a:buNone/>
                      </a:pPr>
                      <a:r>
                        <a:rPr b="1" lang="en-GB" sz="2800">
                          <a:solidFill>
                            <a:srgbClr val="434343"/>
                          </a:solidFill>
                          <a:latin typeface="Montserrat"/>
                          <a:ea typeface="Montserrat"/>
                          <a:cs typeface="Montserrat"/>
                          <a:sym typeface="Montserrat"/>
                        </a:rPr>
                        <a:t>Shot</a:t>
                      </a:r>
                      <a:endParaRPr b="1"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Cat in the sun</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Fade from previous</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0125">
                <a:tc gridSpan="2" rowSpan="4">
                  <a:txBody>
                    <a:bodyPr/>
                    <a:lstStyle/>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h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Garden sounds in background</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0125">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Voiceover: “Basking in the…”</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06300">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06300">
                <a:tc gridSpan="2" vMerge="1"/>
                <a:tc hMerge="1" vMerge="1"/>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211" name="Google Shape;211;p35"/>
          <p:cNvPicPr preferRelativeResize="0"/>
          <p:nvPr/>
        </p:nvPicPr>
        <p:blipFill>
          <a:blip r:embed="rId3">
            <a:alphaModFix/>
          </a:blip>
          <a:stretch>
            <a:fillRect/>
          </a:stretch>
        </p:blipFill>
        <p:spPr>
          <a:xfrm>
            <a:off x="1041850" y="3948453"/>
            <a:ext cx="7411800" cy="4151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