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E63B6D1-CA23-4055-8996-9305C5B314FC}">
  <a:tblStyle styleId="{6E63B6D1-CA23-4055-8996-9305C5B314F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800" y="205375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A3142"/>
                </a:solidFill>
              </a:rPr>
              <a:t>Stratified sampling</a:t>
            </a:r>
            <a:endParaRPr sz="2800"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30400" y="444500"/>
            <a:ext cx="3951000" cy="11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Miss Parnham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Stratified sampling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 numbers of workers in a biscuit factory are shown in the table.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If a stratified sample of 30 is taken, complete the table to show the sample size of each group.</a:t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There are 400 pupils in a school.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stratified sample is taken.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sample size for year 11 is 15, what are the sample sizes for the other year groups?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total sample size?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42" name="Google Shape;42;p7"/>
          <p:cNvGraphicFramePr/>
          <p:nvPr/>
        </p:nvGraphicFramePr>
        <p:xfrm>
          <a:off x="468400" y="16836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046300"/>
                <a:gridCol w="998150"/>
                <a:gridCol w="690200"/>
                <a:gridCol w="10897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Assembly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Line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Admin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Warehouse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Population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size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230</a:t>
                      </a:r>
                      <a:endParaRPr b="0" i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b="0" i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endParaRPr b="0" i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Sample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size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Google Shape;43;p7"/>
          <p:cNvGraphicFramePr/>
          <p:nvPr/>
        </p:nvGraphicFramePr>
        <p:xfrm>
          <a:off x="4895414" y="25717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344850"/>
                <a:gridCol w="468000"/>
                <a:gridCol w="468000"/>
                <a:gridCol w="468000"/>
                <a:gridCol w="468000"/>
                <a:gridCol w="46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group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population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sample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Stratified sampling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Eva is carrying out a survey at her school using a stratified sample of 50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She has calculated the size of each of the samples to the nearest integer.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has Eva overlooked?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improvement would you make?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1" name="Google Shape;51;p8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table has information about students at a language school.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Dora takes a stratified sample of 40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number from each group that should be in her sample.</a:t>
            </a:r>
            <a:endParaRPr/>
          </a:p>
        </p:txBody>
      </p:sp>
      <p:graphicFrame>
        <p:nvGraphicFramePr>
          <p:cNvPr id="52" name="Google Shape;52;p8"/>
          <p:cNvGraphicFramePr/>
          <p:nvPr/>
        </p:nvGraphicFramePr>
        <p:xfrm>
          <a:off x="458971" y="22717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344850"/>
                <a:gridCol w="468000"/>
                <a:gridCol w="468000"/>
                <a:gridCol w="468000"/>
                <a:gridCol w="468000"/>
                <a:gridCol w="46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group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Population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84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Sample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3" name="Google Shape;53;p8"/>
          <p:cNvGraphicFramePr/>
          <p:nvPr/>
        </p:nvGraphicFramePr>
        <p:xfrm>
          <a:off x="4953990" y="16302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193025"/>
                <a:gridCol w="792000"/>
                <a:gridCol w="858200"/>
                <a:gridCol w="725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French</a:t>
                      </a:r>
                      <a:endParaRPr/>
                    </a:p>
                  </a:txBody>
                  <a:tcPr marT="45725" marB="45725" marR="45725" marL="457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Spanish</a:t>
                      </a:r>
                      <a:endParaRPr/>
                    </a:p>
                  </a:txBody>
                  <a:tcPr marT="45725" marB="45725" marR="45725" marL="457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Italian</a:t>
                      </a:r>
                      <a:endParaRPr/>
                    </a:p>
                  </a:txBody>
                  <a:tcPr marT="45725" marB="45725" marR="45725" marL="457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population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sample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Stratified sampling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 numbers of workers in a biscuit factory are shown in the table.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If a stratified sample of 30 is taken, complete the table to show the sample size of each group.</a:t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8" name="Google Shape;68;p10"/>
          <p:cNvSpPr txBox="1"/>
          <p:nvPr/>
        </p:nvSpPr>
        <p:spPr>
          <a:xfrm>
            <a:off x="4830450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There are 400 pupils in a school.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stratified sample is taken.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sample size for year 11 is 15, what are the sample sizes for the other year groups?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total sample size?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9" name="Google Shape;69;p10"/>
          <p:cNvGraphicFramePr/>
          <p:nvPr/>
        </p:nvGraphicFramePr>
        <p:xfrm>
          <a:off x="468400" y="16836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046300"/>
                <a:gridCol w="998150"/>
                <a:gridCol w="690200"/>
                <a:gridCol w="10897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Assembly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Line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Admin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Warehouse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Population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size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230</a:t>
                      </a:r>
                      <a:endParaRPr b="0" i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</a:t>
                      </a:r>
                      <a:endParaRPr b="0" i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endParaRPr b="0" i="0"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Sample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size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1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0"/>
          <p:cNvGraphicFramePr/>
          <p:nvPr/>
        </p:nvGraphicFramePr>
        <p:xfrm>
          <a:off x="4895414" y="257175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344850"/>
                <a:gridCol w="468000"/>
                <a:gridCol w="468000"/>
                <a:gridCol w="468000"/>
                <a:gridCol w="468000"/>
                <a:gridCol w="46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group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population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sample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F3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0"/>
          <p:cNvSpPr txBox="1"/>
          <p:nvPr/>
        </p:nvSpPr>
        <p:spPr>
          <a:xfrm>
            <a:off x="7874183" y="3934174"/>
            <a:ext cx="41710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Stratified sampling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Eva is carrying out a survey at her school using a stratified sample of 50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She has calculated the size of each of the samples to the nearest integer.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has Eva overlooked?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improvement would you make?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9" name="Google Shape;79;p11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table has information about students at a language school.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Dora takes a stratified sample of 40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number from each group that should be in her sample.</a:t>
            </a:r>
            <a:endParaRPr/>
          </a:p>
        </p:txBody>
      </p:sp>
      <p:graphicFrame>
        <p:nvGraphicFramePr>
          <p:cNvPr id="80" name="Google Shape;80;p11"/>
          <p:cNvGraphicFramePr/>
          <p:nvPr/>
        </p:nvGraphicFramePr>
        <p:xfrm>
          <a:off x="458971" y="21800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344850"/>
                <a:gridCol w="468000"/>
                <a:gridCol w="468000"/>
                <a:gridCol w="468000"/>
                <a:gridCol w="468000"/>
                <a:gridCol w="468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group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Population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84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Sample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D6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1" name="Google Shape;81;p11"/>
          <p:cNvGraphicFramePr/>
          <p:nvPr/>
        </p:nvGraphicFramePr>
        <p:xfrm>
          <a:off x="4953990" y="16302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{6E63B6D1-CA23-4055-8996-9305C5B314FC}</a:tableStyleId>
              </a:tblPr>
              <a:tblGrid>
                <a:gridCol w="1193025"/>
                <a:gridCol w="792000"/>
                <a:gridCol w="858200"/>
                <a:gridCol w="725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French</a:t>
                      </a:r>
                      <a:endParaRPr/>
                    </a:p>
                  </a:txBody>
                  <a:tcPr marT="45725" marB="45725" marR="45725" marL="457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Spanish</a:t>
                      </a:r>
                      <a:endParaRPr/>
                    </a:p>
                  </a:txBody>
                  <a:tcPr marT="45725" marB="45725" marR="45725" marL="457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Italian</a:t>
                      </a:r>
                      <a:endParaRPr/>
                    </a:p>
                  </a:txBody>
                  <a:tcPr marT="45725" marB="45725" marR="45725" marL="45725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population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in sample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AD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2" name="Google Shape;82;p11"/>
          <p:cNvSpPr txBox="1"/>
          <p:nvPr/>
        </p:nvSpPr>
        <p:spPr>
          <a:xfrm>
            <a:off x="1729954" y="3229781"/>
            <a:ext cx="606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12.28</a:t>
            </a:r>
            <a:endParaRPr/>
          </a:p>
        </p:txBody>
      </p:sp>
      <p:sp>
        <p:nvSpPr>
          <p:cNvPr id="83" name="Google Shape;83;p11"/>
          <p:cNvSpPr txBox="1"/>
          <p:nvPr/>
        </p:nvSpPr>
        <p:spPr>
          <a:xfrm>
            <a:off x="2208754" y="3229746"/>
            <a:ext cx="572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11.42</a:t>
            </a:r>
            <a:endParaRPr/>
          </a:p>
        </p:txBody>
      </p:sp>
      <p:sp>
        <p:nvSpPr>
          <p:cNvPr id="84" name="Google Shape;84;p11"/>
          <p:cNvSpPr txBox="1"/>
          <p:nvPr/>
        </p:nvSpPr>
        <p:spPr>
          <a:xfrm>
            <a:off x="2708713" y="3229759"/>
            <a:ext cx="497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9.31</a:t>
            </a:r>
            <a:endParaRPr/>
          </a:p>
        </p:txBody>
      </p:sp>
      <p:sp>
        <p:nvSpPr>
          <p:cNvPr id="85" name="Google Shape;85;p11"/>
          <p:cNvSpPr txBox="1"/>
          <p:nvPr/>
        </p:nvSpPr>
        <p:spPr>
          <a:xfrm>
            <a:off x="3166968" y="3229759"/>
            <a:ext cx="564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8.06</a:t>
            </a:r>
            <a:endParaRPr/>
          </a:p>
        </p:txBody>
      </p:sp>
      <p:sp>
        <p:nvSpPr>
          <p:cNvPr id="86" name="Google Shape;86;p11"/>
          <p:cNvSpPr txBox="1"/>
          <p:nvPr/>
        </p:nvSpPr>
        <p:spPr>
          <a:xfrm>
            <a:off x="3635943" y="3229764"/>
            <a:ext cx="54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8.93</a:t>
            </a:r>
            <a:endParaRPr/>
          </a:p>
        </p:txBody>
      </p:sp>
      <p:cxnSp>
        <p:nvCxnSpPr>
          <p:cNvPr id="87" name="Google Shape;87;p11"/>
          <p:cNvCxnSpPr/>
          <p:nvPr/>
        </p:nvCxnSpPr>
        <p:spPr>
          <a:xfrm flipH="1" rot="10800000">
            <a:off x="2397700" y="3006760"/>
            <a:ext cx="194700" cy="189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" name="Google Shape;88;p11"/>
          <p:cNvSpPr txBox="1"/>
          <p:nvPr/>
        </p:nvSpPr>
        <p:spPr>
          <a:xfrm>
            <a:off x="2462164" y="3052154"/>
            <a:ext cx="351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89" name="Google Shape;89;p11"/>
          <p:cNvSpPr txBox="1"/>
          <p:nvPr/>
        </p:nvSpPr>
        <p:spPr>
          <a:xfrm>
            <a:off x="382420" y="3571512"/>
            <a:ext cx="435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Rounding means the samples sum to 49</a:t>
            </a:r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492209" y="3957944"/>
            <a:ext cx="4005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Look at accurate answers and round up the number with the greatest decimal part below 0.5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