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5"/>
    <p:sldMasterId id="2147483692" r:id="rId6"/>
    <p:sldMasterId id="214748369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5143500" cx="9144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135305-4AE4-4758-9784-B65C9CBFA4A9}">
  <a:tblStyle styleId="{DF135305-4AE4-4758-9784-B65C9CBFA4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regular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3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2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5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4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e27f1d3bc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e27f1d3bc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0b7b0ae75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0b7b0ae75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0b7b0ae75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0b7b0ae75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90b7b0ae75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90b7b0ae75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0b7b0ae75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90b7b0ae75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9a23281d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9a23281d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e27f1d3bc_0_2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e27f1d3bc_0_2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e27f1d3bc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8e27f1d3bc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e27f1d3bc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e27f1d3bc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ff911fb5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ff911fb5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ff911fb5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ff911fb5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e27f1d3bc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e27f1d3bc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0b7b0ae7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0b7b0ae7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b1f90bbe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b1f90bbe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0b7b0ae7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0b7b0ae7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0b7b0ae75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0b7b0ae75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3" name="Google Shape;153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5" name="Google Shape;165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6" name="Google Shape;166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9" name="Google Shape;179;p3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0" name="Google Shape;180;p3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3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p3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4" name="Google Shape;204;p3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05" name="Google Shape;205;p3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6" name="Google Shape;206;p3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07" name="Google Shape;207;p3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1" name="Google Shape;211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2" name="Google Shape;212;p3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3" name="Google Shape;213;p3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4" name="Google Shape;214;p3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5" name="Google Shape;215;p3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4" name="Google Shape;224;p4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5" name="Google Shape;225;p4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6" name="Google Shape;226;p4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7" name="Google Shape;227;p4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9" name="Google Shape;229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2" name="Google Shape;232;p4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3" name="Google Shape;233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36" name="Google Shape;236;p4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237" name="Google Shape;237;p4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p4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7" name="Google Shape;247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8" name="Google Shape;24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type="ctrTitle"/>
          </p:nvPr>
        </p:nvSpPr>
        <p:spPr>
          <a:xfrm>
            <a:off x="328950" y="1099725"/>
            <a:ext cx="8457900" cy="20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Say what you do on a specific day vs as part of a daily routine (Part 2/2)</a:t>
            </a:r>
            <a:endParaRPr>
              <a:solidFill>
                <a:srgbClr val="4B324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300"/>
              <a:buChar char="-"/>
            </a:pPr>
            <a:r>
              <a:rPr lang="en-GB" sz="2300">
                <a:solidFill>
                  <a:srgbClr val="4B3241"/>
                </a:solidFill>
              </a:rPr>
              <a:t>Present tense (future meaning)</a:t>
            </a:r>
            <a:endParaRPr sz="2300">
              <a:solidFill>
                <a:srgbClr val="4B324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300"/>
              <a:buChar char="-"/>
            </a:pPr>
            <a:r>
              <a:rPr lang="en-GB" sz="2300">
                <a:solidFill>
                  <a:srgbClr val="4B3241"/>
                </a:solidFill>
              </a:rPr>
              <a:t>Questions (intonation, inversion, qu’est-ce que)</a:t>
            </a:r>
            <a:endParaRPr sz="23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B3241"/>
                </a:solidFill>
              </a:rPr>
              <a:t>Downloadable Resource</a:t>
            </a:r>
            <a:endParaRPr sz="2600">
              <a:solidFill>
                <a:srgbClr val="4B3241"/>
              </a:solidFill>
            </a:endParaRPr>
          </a:p>
        </p:txBody>
      </p:sp>
      <p:sp>
        <p:nvSpPr>
          <p:cNvPr id="254" name="Google Shape;254;p47"/>
          <p:cNvSpPr txBox="1"/>
          <p:nvPr>
            <p:ph idx="1" type="subTitle"/>
          </p:nvPr>
        </p:nvSpPr>
        <p:spPr>
          <a:xfrm>
            <a:off x="459000" y="296950"/>
            <a:ext cx="8226000" cy="3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5" name="Google Shape;255;p4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6" name="Google Shape;256;p47"/>
          <p:cNvSpPr/>
          <p:nvPr/>
        </p:nvSpPr>
        <p:spPr>
          <a:xfrm>
            <a:off x="8630950" y="4403150"/>
            <a:ext cx="513000" cy="74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/>
        </p:nvSpPr>
        <p:spPr>
          <a:xfrm>
            <a:off x="4895675" y="1785125"/>
            <a:ext cx="4061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What are you eating?</a:t>
            </a:r>
            <a:endParaRPr b="1"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56"/>
          <p:cNvSpPr txBox="1"/>
          <p:nvPr/>
        </p:nvSpPr>
        <p:spPr>
          <a:xfrm>
            <a:off x="607300" y="182225"/>
            <a:ext cx="4831200" cy="9180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Asking Questions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(Qu’est-ce que)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56"/>
          <p:cNvSpPr/>
          <p:nvPr/>
        </p:nvSpPr>
        <p:spPr>
          <a:xfrm>
            <a:off x="458975" y="1769075"/>
            <a:ext cx="44367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tu manges?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56"/>
          <p:cNvSpPr txBox="1"/>
          <p:nvPr/>
        </p:nvSpPr>
        <p:spPr>
          <a:xfrm>
            <a:off x="458975" y="2375543"/>
            <a:ext cx="13491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56"/>
          <p:cNvSpPr txBox="1"/>
          <p:nvPr/>
        </p:nvSpPr>
        <p:spPr>
          <a:xfrm>
            <a:off x="2029525" y="2375550"/>
            <a:ext cx="20913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56"/>
          <p:cNvSpPr txBox="1"/>
          <p:nvPr/>
        </p:nvSpPr>
        <p:spPr>
          <a:xfrm>
            <a:off x="4410000" y="2375550"/>
            <a:ext cx="15846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56"/>
          <p:cNvSpPr txBox="1"/>
          <p:nvPr/>
        </p:nvSpPr>
        <p:spPr>
          <a:xfrm>
            <a:off x="6283775" y="2392325"/>
            <a:ext cx="9447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56"/>
          <p:cNvSpPr txBox="1"/>
          <p:nvPr/>
        </p:nvSpPr>
        <p:spPr>
          <a:xfrm>
            <a:off x="1105125" y="2912425"/>
            <a:ext cx="24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= qu’est-ce que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56"/>
          <p:cNvSpPr txBox="1"/>
          <p:nvPr/>
        </p:nvSpPr>
        <p:spPr>
          <a:xfrm>
            <a:off x="5403875" y="2999525"/>
            <a:ext cx="3045300" cy="15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For more on present tense questions with </a:t>
            </a:r>
            <a:r>
              <a:rPr b="1" i="1" lang="en-GB" sz="1800">
                <a:latin typeface="Montserrat"/>
                <a:ea typeface="Montserrat"/>
                <a:cs typeface="Montserrat"/>
                <a:sym typeface="Montserrat"/>
              </a:rPr>
              <a:t>qu’est-ce que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, please see Unit 4 Lesson 7 ‘Say what people do in general’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/>
          <p:nvPr/>
        </p:nvSpPr>
        <p:spPr>
          <a:xfrm>
            <a:off x="458975" y="445018"/>
            <a:ext cx="13491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57"/>
          <p:cNvSpPr txBox="1"/>
          <p:nvPr/>
        </p:nvSpPr>
        <p:spPr>
          <a:xfrm>
            <a:off x="1871100" y="445025"/>
            <a:ext cx="20913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57"/>
          <p:cNvSpPr txBox="1"/>
          <p:nvPr/>
        </p:nvSpPr>
        <p:spPr>
          <a:xfrm>
            <a:off x="4048200" y="445025"/>
            <a:ext cx="15846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57"/>
          <p:cNvSpPr txBox="1"/>
          <p:nvPr/>
        </p:nvSpPr>
        <p:spPr>
          <a:xfrm>
            <a:off x="7395000" y="445025"/>
            <a:ext cx="1584600" cy="7503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le+ weekday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57"/>
          <p:cNvSpPr txBox="1"/>
          <p:nvPr/>
        </p:nvSpPr>
        <p:spPr>
          <a:xfrm>
            <a:off x="535175" y="1511825"/>
            <a:ext cx="9447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57"/>
          <p:cNvSpPr txBox="1"/>
          <p:nvPr/>
        </p:nvSpPr>
        <p:spPr>
          <a:xfrm>
            <a:off x="1490100" y="1511825"/>
            <a:ext cx="20913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57"/>
          <p:cNvSpPr txBox="1"/>
          <p:nvPr/>
        </p:nvSpPr>
        <p:spPr>
          <a:xfrm>
            <a:off x="3514800" y="1511825"/>
            <a:ext cx="6762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57"/>
          <p:cNvSpPr txBox="1"/>
          <p:nvPr/>
        </p:nvSpPr>
        <p:spPr>
          <a:xfrm>
            <a:off x="4880400" y="1511825"/>
            <a:ext cx="15846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 lundi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57"/>
          <p:cNvSpPr txBox="1"/>
          <p:nvPr/>
        </p:nvSpPr>
        <p:spPr>
          <a:xfrm>
            <a:off x="535175" y="2197625"/>
            <a:ext cx="53148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do on Mondays?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57"/>
          <p:cNvSpPr txBox="1"/>
          <p:nvPr/>
        </p:nvSpPr>
        <p:spPr>
          <a:xfrm>
            <a:off x="458975" y="2883425"/>
            <a:ext cx="9447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1413900" y="2883425"/>
            <a:ext cx="20913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qu’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3438600" y="2883425"/>
            <a:ext cx="6762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5261400" y="2883425"/>
            <a:ext cx="17784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 samedi?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535175" y="3569225"/>
            <a:ext cx="53148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play on Saturdays?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57"/>
          <p:cNvSpPr txBox="1"/>
          <p:nvPr/>
        </p:nvSpPr>
        <p:spPr>
          <a:xfrm>
            <a:off x="5724600" y="445025"/>
            <a:ext cx="15846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57"/>
          <p:cNvSpPr txBox="1"/>
          <p:nvPr/>
        </p:nvSpPr>
        <p:spPr>
          <a:xfrm>
            <a:off x="4200600" y="1511825"/>
            <a:ext cx="6762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fais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57"/>
          <p:cNvSpPr txBox="1"/>
          <p:nvPr/>
        </p:nvSpPr>
        <p:spPr>
          <a:xfrm>
            <a:off x="4124400" y="2883425"/>
            <a:ext cx="11370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joues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8"/>
          <p:cNvSpPr txBox="1"/>
          <p:nvPr/>
        </p:nvSpPr>
        <p:spPr>
          <a:xfrm>
            <a:off x="458975" y="445018"/>
            <a:ext cx="13491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58"/>
          <p:cNvSpPr txBox="1"/>
          <p:nvPr/>
        </p:nvSpPr>
        <p:spPr>
          <a:xfrm>
            <a:off x="1871100" y="445025"/>
            <a:ext cx="20913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58"/>
          <p:cNvSpPr txBox="1"/>
          <p:nvPr/>
        </p:nvSpPr>
        <p:spPr>
          <a:xfrm>
            <a:off x="4048200" y="445025"/>
            <a:ext cx="15846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58"/>
          <p:cNvSpPr txBox="1"/>
          <p:nvPr/>
        </p:nvSpPr>
        <p:spPr>
          <a:xfrm>
            <a:off x="7395000" y="445025"/>
            <a:ext cx="1584600" cy="7503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le+ weekday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58"/>
          <p:cNvSpPr txBox="1"/>
          <p:nvPr/>
        </p:nvSpPr>
        <p:spPr>
          <a:xfrm>
            <a:off x="535175" y="1511825"/>
            <a:ext cx="9447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58"/>
          <p:cNvSpPr txBox="1"/>
          <p:nvPr/>
        </p:nvSpPr>
        <p:spPr>
          <a:xfrm>
            <a:off x="1490100" y="1511825"/>
            <a:ext cx="20913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58"/>
          <p:cNvSpPr txBox="1"/>
          <p:nvPr/>
        </p:nvSpPr>
        <p:spPr>
          <a:xfrm>
            <a:off x="3514800" y="1511825"/>
            <a:ext cx="6762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58"/>
          <p:cNvSpPr txBox="1"/>
          <p:nvPr/>
        </p:nvSpPr>
        <p:spPr>
          <a:xfrm>
            <a:off x="4880400" y="1511825"/>
            <a:ext cx="15846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 lundi?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535175" y="2197625"/>
            <a:ext cx="53148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do on Monday?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58"/>
          <p:cNvSpPr txBox="1"/>
          <p:nvPr/>
        </p:nvSpPr>
        <p:spPr>
          <a:xfrm>
            <a:off x="535175" y="3376425"/>
            <a:ext cx="68598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you doing on Monday? (Future)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58"/>
          <p:cNvSpPr txBox="1"/>
          <p:nvPr/>
        </p:nvSpPr>
        <p:spPr>
          <a:xfrm>
            <a:off x="5724600" y="445025"/>
            <a:ext cx="15846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58"/>
          <p:cNvSpPr txBox="1"/>
          <p:nvPr/>
        </p:nvSpPr>
        <p:spPr>
          <a:xfrm>
            <a:off x="4200600" y="1511825"/>
            <a:ext cx="6762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fais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58"/>
          <p:cNvSpPr/>
          <p:nvPr/>
        </p:nvSpPr>
        <p:spPr>
          <a:xfrm rot="-2700000">
            <a:off x="4909049" y="1560812"/>
            <a:ext cx="458205" cy="405172"/>
          </a:xfrm>
          <a:prstGeom prst="plus">
            <a:avLst>
              <a:gd fmla="val 41571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7" name="Google Shape;387;p58"/>
          <p:cNvSpPr/>
          <p:nvPr/>
        </p:nvSpPr>
        <p:spPr>
          <a:xfrm rot="-2700000">
            <a:off x="7385349" y="438637"/>
            <a:ext cx="458205" cy="405172"/>
          </a:xfrm>
          <a:prstGeom prst="plus">
            <a:avLst>
              <a:gd fmla="val 41571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8" name="Google Shape;388;p58"/>
          <p:cNvSpPr/>
          <p:nvPr/>
        </p:nvSpPr>
        <p:spPr>
          <a:xfrm rot="5400000">
            <a:off x="2814575" y="2760425"/>
            <a:ext cx="756000" cy="3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4" name="Google Shape;394;p59"/>
          <p:cNvSpPr txBox="1"/>
          <p:nvPr>
            <p:ph type="title"/>
          </p:nvPr>
        </p:nvSpPr>
        <p:spPr>
          <a:xfrm>
            <a:off x="192275" y="445025"/>
            <a:ext cx="7058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about f</a:t>
            </a:r>
            <a:r>
              <a:rPr lang="en-GB">
                <a:solidFill>
                  <a:schemeClr val="dk2"/>
                </a:solidFill>
              </a:rPr>
              <a:t>uture events: Qu’est-ce que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5" name="Google Shape;395;p59"/>
          <p:cNvSpPr txBox="1"/>
          <p:nvPr>
            <p:ph idx="1" type="body"/>
          </p:nvPr>
        </p:nvSpPr>
        <p:spPr>
          <a:xfrm>
            <a:off x="428238" y="3634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96" name="Google Shape;396;p59"/>
          <p:cNvSpPr txBox="1"/>
          <p:nvPr>
            <p:ph idx="1" type="body"/>
          </p:nvPr>
        </p:nvSpPr>
        <p:spPr>
          <a:xfrm>
            <a:off x="219850" y="1212850"/>
            <a:ext cx="2254200" cy="75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Qu’est-ce que tu fais dans cinq minutes</a:t>
            </a:r>
            <a:r>
              <a:rPr b="1" lang="en-GB" sz="2000"/>
              <a:t>?</a:t>
            </a:r>
            <a:endParaRPr b="1" sz="2000"/>
          </a:p>
        </p:txBody>
      </p:sp>
      <p:cxnSp>
        <p:nvCxnSpPr>
          <p:cNvPr id="397" name="Google Shape;397;p59"/>
          <p:cNvCxnSpPr/>
          <p:nvPr/>
        </p:nvCxnSpPr>
        <p:spPr>
          <a:xfrm flipH="1">
            <a:off x="2922700" y="12128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98" name="Google Shape;398;p59"/>
          <p:cNvSpPr txBox="1"/>
          <p:nvPr>
            <p:ph idx="1" type="body"/>
          </p:nvPr>
        </p:nvSpPr>
        <p:spPr>
          <a:xfrm>
            <a:off x="3109200" y="1212850"/>
            <a:ext cx="2678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Qu’est-ce que tu fais dans une heure?</a:t>
            </a:r>
            <a:endParaRPr b="1" sz="2000"/>
          </a:p>
        </p:txBody>
      </p:sp>
      <p:cxnSp>
        <p:nvCxnSpPr>
          <p:cNvPr id="399" name="Google Shape;399;p59"/>
          <p:cNvCxnSpPr/>
          <p:nvPr/>
        </p:nvCxnSpPr>
        <p:spPr>
          <a:xfrm flipH="1">
            <a:off x="5959700" y="12128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00" name="Google Shape;400;p59"/>
          <p:cNvSpPr txBox="1"/>
          <p:nvPr>
            <p:ph idx="1" type="body"/>
          </p:nvPr>
        </p:nvSpPr>
        <p:spPr>
          <a:xfrm>
            <a:off x="6180100" y="1212850"/>
            <a:ext cx="2892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Qu’est-ce que tu fais cet </a:t>
            </a:r>
            <a:r>
              <a:rPr b="1" lang="en-GB" sz="2000"/>
              <a:t>après</a:t>
            </a:r>
            <a:r>
              <a:rPr b="1" lang="en-GB" sz="2000"/>
              <a:t>-midi?</a:t>
            </a:r>
            <a:r>
              <a:rPr lang="en-GB" sz="2000"/>
              <a:t> </a:t>
            </a:r>
            <a:r>
              <a:rPr b="1" lang="en-GB" sz="2000"/>
              <a:t> </a:t>
            </a:r>
            <a:endParaRPr b="1" sz="2000"/>
          </a:p>
        </p:txBody>
      </p:sp>
      <p:pic>
        <p:nvPicPr>
          <p:cNvPr id="401" name="Google Shape;40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747" y="133275"/>
            <a:ext cx="812249" cy="813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9"/>
          <p:cNvSpPr txBox="1"/>
          <p:nvPr>
            <p:ph idx="1" type="body"/>
          </p:nvPr>
        </p:nvSpPr>
        <p:spPr>
          <a:xfrm>
            <a:off x="219850" y="2889250"/>
            <a:ext cx="2254200" cy="75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What are you doing</a:t>
            </a:r>
            <a:r>
              <a:rPr b="1" lang="en-GB" sz="2000"/>
              <a:t> </a:t>
            </a:r>
            <a:r>
              <a:rPr b="1" lang="en-GB" sz="2000"/>
              <a:t>in 5 minutes</a:t>
            </a:r>
            <a:r>
              <a:rPr b="1" lang="en-GB" sz="2000"/>
              <a:t>?</a:t>
            </a:r>
            <a:endParaRPr b="1" sz="2000"/>
          </a:p>
        </p:txBody>
      </p:sp>
      <p:sp>
        <p:nvSpPr>
          <p:cNvPr id="403" name="Google Shape;403;p59"/>
          <p:cNvSpPr txBox="1"/>
          <p:nvPr>
            <p:ph idx="1" type="body"/>
          </p:nvPr>
        </p:nvSpPr>
        <p:spPr>
          <a:xfrm>
            <a:off x="3115450" y="2965450"/>
            <a:ext cx="2486700" cy="75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What are you doing </a:t>
            </a:r>
            <a:r>
              <a:rPr b="1" lang="en-GB" sz="2000"/>
              <a:t>in an hour</a:t>
            </a:r>
            <a:r>
              <a:rPr b="1" lang="en-GB" sz="2000"/>
              <a:t>?</a:t>
            </a:r>
            <a:endParaRPr b="1" sz="2000"/>
          </a:p>
        </p:txBody>
      </p:sp>
      <p:sp>
        <p:nvSpPr>
          <p:cNvPr id="404" name="Google Shape;404;p59"/>
          <p:cNvSpPr txBox="1"/>
          <p:nvPr>
            <p:ph idx="1" type="body"/>
          </p:nvPr>
        </p:nvSpPr>
        <p:spPr>
          <a:xfrm>
            <a:off x="6163450" y="2965450"/>
            <a:ext cx="2678700" cy="75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What are you doing </a:t>
            </a:r>
            <a:r>
              <a:rPr b="1" lang="en-GB" sz="2000"/>
              <a:t>this afternoon</a:t>
            </a:r>
            <a:r>
              <a:rPr b="1" lang="en-GB" sz="2000"/>
              <a:t>?</a:t>
            </a:r>
            <a:endParaRPr b="1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0" name="Google Shape;410;p60"/>
          <p:cNvSpPr txBox="1"/>
          <p:nvPr>
            <p:ph type="title"/>
          </p:nvPr>
        </p:nvSpPr>
        <p:spPr>
          <a:xfrm>
            <a:off x="192275" y="445025"/>
            <a:ext cx="7058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about future events: Que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1" name="Google Shape;411;p60"/>
          <p:cNvSpPr txBox="1"/>
          <p:nvPr>
            <p:ph idx="1" type="body"/>
          </p:nvPr>
        </p:nvSpPr>
        <p:spPr>
          <a:xfrm>
            <a:off x="428238" y="3634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12" name="Google Shape;412;p60"/>
          <p:cNvSpPr txBox="1"/>
          <p:nvPr>
            <p:ph idx="1" type="body"/>
          </p:nvPr>
        </p:nvSpPr>
        <p:spPr>
          <a:xfrm>
            <a:off x="219850" y="1212850"/>
            <a:ext cx="2254200" cy="75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Q</a:t>
            </a:r>
            <a:r>
              <a:rPr b="1" lang="en-GB" sz="2000"/>
              <a:t>ue fais-tu dans cinq minutes?</a:t>
            </a:r>
            <a:endParaRPr b="1" sz="2000"/>
          </a:p>
        </p:txBody>
      </p:sp>
      <p:cxnSp>
        <p:nvCxnSpPr>
          <p:cNvPr id="413" name="Google Shape;413;p60"/>
          <p:cNvCxnSpPr/>
          <p:nvPr/>
        </p:nvCxnSpPr>
        <p:spPr>
          <a:xfrm flipH="1">
            <a:off x="2922700" y="12128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14" name="Google Shape;414;p60"/>
          <p:cNvSpPr txBox="1"/>
          <p:nvPr>
            <p:ph idx="1" type="body"/>
          </p:nvPr>
        </p:nvSpPr>
        <p:spPr>
          <a:xfrm>
            <a:off x="3109200" y="1212850"/>
            <a:ext cx="2678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Q</a:t>
            </a:r>
            <a:r>
              <a:rPr b="1" lang="en-GB" sz="2000"/>
              <a:t>ue fais-tu dans une heure?</a:t>
            </a:r>
            <a:endParaRPr b="1" sz="2000"/>
          </a:p>
        </p:txBody>
      </p:sp>
      <p:cxnSp>
        <p:nvCxnSpPr>
          <p:cNvPr id="415" name="Google Shape;415;p60"/>
          <p:cNvCxnSpPr/>
          <p:nvPr/>
        </p:nvCxnSpPr>
        <p:spPr>
          <a:xfrm flipH="1">
            <a:off x="5959700" y="12128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16" name="Google Shape;416;p60"/>
          <p:cNvSpPr txBox="1"/>
          <p:nvPr>
            <p:ph idx="1" type="body"/>
          </p:nvPr>
        </p:nvSpPr>
        <p:spPr>
          <a:xfrm>
            <a:off x="6180100" y="1212850"/>
            <a:ext cx="2892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Q</a:t>
            </a:r>
            <a:r>
              <a:rPr b="1" lang="en-GB" sz="2000"/>
              <a:t>ue fais-tu cet après-midi?</a:t>
            </a:r>
            <a:r>
              <a:rPr lang="en-GB" sz="2000"/>
              <a:t> </a:t>
            </a:r>
            <a:r>
              <a:rPr b="1" lang="en-GB" sz="2000"/>
              <a:t> </a:t>
            </a:r>
            <a:endParaRPr b="1" sz="2000"/>
          </a:p>
        </p:txBody>
      </p:sp>
      <p:pic>
        <p:nvPicPr>
          <p:cNvPr id="417" name="Google Shape;41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747" y="133275"/>
            <a:ext cx="812249" cy="813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0"/>
          <p:cNvSpPr txBox="1"/>
          <p:nvPr>
            <p:ph idx="1" type="body"/>
          </p:nvPr>
        </p:nvSpPr>
        <p:spPr>
          <a:xfrm>
            <a:off x="219850" y="2889250"/>
            <a:ext cx="2254200" cy="75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What are you doing in 5 minutes?</a:t>
            </a:r>
            <a:endParaRPr b="1" sz="2000"/>
          </a:p>
        </p:txBody>
      </p:sp>
      <p:sp>
        <p:nvSpPr>
          <p:cNvPr id="419" name="Google Shape;419;p60"/>
          <p:cNvSpPr txBox="1"/>
          <p:nvPr>
            <p:ph idx="1" type="body"/>
          </p:nvPr>
        </p:nvSpPr>
        <p:spPr>
          <a:xfrm>
            <a:off x="3115450" y="2965450"/>
            <a:ext cx="2486700" cy="75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What are you doing in an hour?</a:t>
            </a:r>
            <a:endParaRPr b="1" sz="2000"/>
          </a:p>
        </p:txBody>
      </p:sp>
      <p:sp>
        <p:nvSpPr>
          <p:cNvPr id="420" name="Google Shape;420;p60"/>
          <p:cNvSpPr txBox="1"/>
          <p:nvPr>
            <p:ph idx="1" type="body"/>
          </p:nvPr>
        </p:nvSpPr>
        <p:spPr>
          <a:xfrm>
            <a:off x="6163450" y="2965450"/>
            <a:ext cx="2678700" cy="75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What are you doing this afternoon?</a:t>
            </a:r>
            <a:endParaRPr b="1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/>
          <p:nvPr>
            <p:ph type="title"/>
          </p:nvPr>
        </p:nvSpPr>
        <p:spPr>
          <a:xfrm>
            <a:off x="230400" y="186088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</a:rPr>
              <a:t>Say what you are going to do on a specific </a:t>
            </a:r>
            <a:br>
              <a:rPr lang="en-GB" sz="2700">
                <a:solidFill>
                  <a:schemeClr val="dk2"/>
                </a:solidFill>
              </a:rPr>
            </a:br>
            <a:r>
              <a:rPr lang="en-GB" sz="2700">
                <a:solidFill>
                  <a:schemeClr val="dk2"/>
                </a:solidFill>
              </a:rPr>
              <a:t>day vs daily routine (Part 2/2)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chemeClr val="dk2"/>
              </a:solidFill>
            </a:endParaRPr>
          </a:p>
        </p:txBody>
      </p:sp>
      <p:graphicFrame>
        <p:nvGraphicFramePr>
          <p:cNvPr id="426" name="Google Shape;426;p61"/>
          <p:cNvGraphicFramePr/>
          <p:nvPr/>
        </p:nvGraphicFramePr>
        <p:xfrm>
          <a:off x="458975" y="131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{DF135305-4AE4-4758-9784-B65C9CBFA4A9}</a:tableStyleId>
              </a:tblPr>
              <a:tblGrid>
                <a:gridCol w="4005150"/>
                <a:gridCol w="3543950"/>
              </a:tblGrid>
              <a:tr h="714775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Qu’est-ce que tu fais dans une heure?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Write Qu.1 as an inversion question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Que manges-tu lundi?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Write Qu. 3 as a </a:t>
                      </a:r>
                      <a:r>
                        <a:rPr b="1" i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qu’est-ce que</a:t>
                      </a: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question</a:t>
                      </a:r>
                      <a:endParaRPr b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7" name="Google Shape;427;p61"/>
          <p:cNvSpPr txBox="1"/>
          <p:nvPr/>
        </p:nvSpPr>
        <p:spPr>
          <a:xfrm>
            <a:off x="4572005" y="1467225"/>
            <a:ext cx="34608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you doing in an hour?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61"/>
          <p:cNvSpPr txBox="1"/>
          <p:nvPr/>
        </p:nvSpPr>
        <p:spPr>
          <a:xfrm>
            <a:off x="4572006" y="2152200"/>
            <a:ext cx="33543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 fais-tu dans une heure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61"/>
          <p:cNvSpPr txBox="1"/>
          <p:nvPr/>
        </p:nvSpPr>
        <p:spPr>
          <a:xfrm>
            <a:off x="4549056" y="2913375"/>
            <a:ext cx="33543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you eating on Monday?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61"/>
          <p:cNvSpPr txBox="1"/>
          <p:nvPr/>
        </p:nvSpPr>
        <p:spPr>
          <a:xfrm>
            <a:off x="4581605" y="3510925"/>
            <a:ext cx="33543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tu manges lundi?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2"/>
          <p:cNvSpPr txBox="1"/>
          <p:nvPr>
            <p:ph type="title"/>
          </p:nvPr>
        </p:nvSpPr>
        <p:spPr>
          <a:xfrm>
            <a:off x="490250" y="-202675"/>
            <a:ext cx="5818200" cy="40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</a:t>
            </a:r>
            <a:r>
              <a:rPr b="1"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r>
              <a:rPr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r>
              <a:rPr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r>
              <a:rPr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tagging </a:t>
            </a:r>
            <a:r>
              <a:rPr b="1"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/>
          <p:nvPr>
            <p:ph type="title"/>
          </p:nvPr>
        </p:nvSpPr>
        <p:spPr>
          <a:xfrm>
            <a:off x="304800" y="313525"/>
            <a:ext cx="7267800" cy="1629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Say what you do on a specific day vs as part of a daily routine (Part 2/2)</a:t>
            </a:r>
            <a:endParaRPr b="0" sz="2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ur understanding of the near future tense.</a:t>
            </a:r>
            <a:endParaRPr sz="2600"/>
          </a:p>
        </p:txBody>
      </p:sp>
      <p:sp>
        <p:nvSpPr>
          <p:cNvPr id="262" name="Google Shape;262;p48"/>
          <p:cNvSpPr txBox="1"/>
          <p:nvPr>
            <p:ph idx="1" type="body"/>
          </p:nvPr>
        </p:nvSpPr>
        <p:spPr>
          <a:xfrm>
            <a:off x="611375" y="1361950"/>
            <a:ext cx="80184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Phonics focus - </a:t>
            </a:r>
            <a:r>
              <a:rPr lang="en-GB" sz="1800"/>
              <a:t>[tion</a:t>
            </a:r>
            <a:r>
              <a:rPr lang="en-GB"/>
              <a:t>]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Revisiting new vocabulary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Grammar focus: present tense with future meaning (time adverbials)</a:t>
            </a:r>
            <a:endParaRPr i="1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Grammar practice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Grammar focus: asking questions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Grammar practice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Listening activity</a:t>
            </a:r>
            <a:endParaRPr i="1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Writing activity: translation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Speaking activity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Summarising learning</a:t>
            </a:r>
            <a:endParaRPr sz="1400"/>
          </a:p>
          <a:p>
            <a:pPr indent="0" lvl="0" marL="0" rtl="0" algn="l">
              <a:spcBef>
                <a:spcPts val="2000"/>
              </a:spcBef>
              <a:spcAft>
                <a:spcPts val="100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67" name="Google Shape;267;p49"/>
          <p:cNvSpPr/>
          <p:nvPr/>
        </p:nvSpPr>
        <p:spPr>
          <a:xfrm>
            <a:off x="2217338" y="1418613"/>
            <a:ext cx="41400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8" name="Google Shape;26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9"/>
          <p:cNvSpPr txBox="1"/>
          <p:nvPr/>
        </p:nvSpPr>
        <p:spPr>
          <a:xfrm>
            <a:off x="3127425" y="342938"/>
            <a:ext cx="25143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tion 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9"/>
          <p:cNvSpPr txBox="1"/>
          <p:nvPr/>
        </p:nvSpPr>
        <p:spPr>
          <a:xfrm>
            <a:off x="2361787" y="2793425"/>
            <a:ext cx="4140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atten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tion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warning sign with someone slipping" id="271" name="Google Shape;27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9739" y="1632317"/>
            <a:ext cx="1138324" cy="100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action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50"/>
          <p:cNvSpPr txBox="1"/>
          <p:nvPr/>
        </p:nvSpPr>
        <p:spPr>
          <a:xfrm flipH="1">
            <a:off x="6011625" y="1232863"/>
            <a:ext cx="2586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international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50"/>
          <p:cNvSpPr txBox="1"/>
          <p:nvPr/>
        </p:nvSpPr>
        <p:spPr>
          <a:xfrm>
            <a:off x="3365525" y="2968475"/>
            <a:ext cx="22227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population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9" name="Google Shape;2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0"/>
          <p:cNvSpPr txBox="1"/>
          <p:nvPr/>
        </p:nvSpPr>
        <p:spPr>
          <a:xfrm>
            <a:off x="3127425" y="342938"/>
            <a:ext cx="25143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tion 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6" name="Google Shape;286;p51"/>
          <p:cNvGraphicFramePr/>
          <p:nvPr/>
        </p:nvGraphicFramePr>
        <p:xfrm>
          <a:off x="2019763" y="29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{DF135305-4AE4-4758-9784-B65C9CBFA4A9}</a:tableStyleId>
              </a:tblPr>
              <a:tblGrid>
                <a:gridCol w="2379325"/>
                <a:gridCol w="2272600"/>
              </a:tblGrid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finir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end/finish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nourrir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feed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chat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cat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dimanche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l’heure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time/hour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lundi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mardi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mercredi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jeudi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vendredi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2"/>
          <p:cNvSpPr txBox="1"/>
          <p:nvPr>
            <p:ph type="title"/>
          </p:nvPr>
        </p:nvSpPr>
        <p:spPr>
          <a:xfrm>
            <a:off x="29032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On Monday vs On Mondays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2" name="Google Shape;292;p52"/>
          <p:cNvSpPr txBox="1"/>
          <p:nvPr>
            <p:ph idx="1" type="body"/>
          </p:nvPr>
        </p:nvSpPr>
        <p:spPr>
          <a:xfrm>
            <a:off x="251550" y="1099725"/>
            <a:ext cx="86409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O</a:t>
            </a:r>
            <a:r>
              <a:rPr b="1" lang="en-GB" sz="2000"/>
              <a:t>n</a:t>
            </a:r>
            <a:r>
              <a:rPr lang="en-GB" sz="2000"/>
              <a:t> a </a:t>
            </a:r>
            <a:r>
              <a:rPr b="1" lang="en-GB" sz="2000"/>
              <a:t>specific</a:t>
            </a:r>
            <a:r>
              <a:rPr lang="en-GB" sz="2000"/>
              <a:t> day: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2000"/>
            </a:br>
            <a:r>
              <a:rPr b="1" lang="en-GB" sz="2000"/>
              <a:t>R</a:t>
            </a:r>
            <a:r>
              <a:rPr b="1" lang="en-GB" sz="2000"/>
              <a:t>egularly</a:t>
            </a:r>
            <a:r>
              <a:rPr lang="en-GB" sz="2000"/>
              <a:t> on a certain day: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23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93" name="Google Shape;29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448" y="184423"/>
            <a:ext cx="616000" cy="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2"/>
          <p:cNvSpPr txBox="1"/>
          <p:nvPr/>
        </p:nvSpPr>
        <p:spPr>
          <a:xfrm>
            <a:off x="256300" y="1779675"/>
            <a:ext cx="8636100" cy="5766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Monday, she feeds the dog = 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Lundi, 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elle nourrit le chien 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52"/>
          <p:cNvSpPr txBox="1"/>
          <p:nvPr/>
        </p:nvSpPr>
        <p:spPr>
          <a:xfrm>
            <a:off x="256300" y="3608475"/>
            <a:ext cx="8636100" cy="5766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Mondays, she feeds the dog = 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undi, 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elle nourrit le chien 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 txBox="1"/>
          <p:nvPr>
            <p:ph type="title"/>
          </p:nvPr>
        </p:nvSpPr>
        <p:spPr>
          <a:xfrm>
            <a:off x="29032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On Monday vs On Mondays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1" name="Google Shape;301;p53"/>
          <p:cNvSpPr txBox="1"/>
          <p:nvPr>
            <p:ph idx="1" type="body"/>
          </p:nvPr>
        </p:nvSpPr>
        <p:spPr>
          <a:xfrm>
            <a:off x="251550" y="1029075"/>
            <a:ext cx="86409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On</a:t>
            </a:r>
            <a:r>
              <a:rPr lang="en-GB" sz="2000"/>
              <a:t> a </a:t>
            </a:r>
            <a:r>
              <a:rPr b="1" lang="en-GB" sz="2000"/>
              <a:t>specific</a:t>
            </a:r>
            <a:r>
              <a:rPr lang="en-GB" sz="2000"/>
              <a:t> day: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2000"/>
            </a:b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23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02" name="Google Shape;30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448" y="184423"/>
            <a:ext cx="616000" cy="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3"/>
          <p:cNvSpPr txBox="1"/>
          <p:nvPr/>
        </p:nvSpPr>
        <p:spPr>
          <a:xfrm>
            <a:off x="256300" y="2694075"/>
            <a:ext cx="8636100" cy="5766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Monday, she 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(will)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feed the dog = 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Lundi, 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elle 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nourrit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le chien 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53"/>
          <p:cNvSpPr txBox="1"/>
          <p:nvPr/>
        </p:nvSpPr>
        <p:spPr>
          <a:xfrm>
            <a:off x="256300" y="1779675"/>
            <a:ext cx="8636100" cy="5766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Monday, she feeds the dog = 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Lundi, 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elle nourrit le chien 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53"/>
          <p:cNvSpPr txBox="1"/>
          <p:nvPr/>
        </p:nvSpPr>
        <p:spPr>
          <a:xfrm>
            <a:off x="251550" y="3608475"/>
            <a:ext cx="7596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Sometimes, we can use the present tense with a time indicator to show something will happen in the immediate future.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4"/>
          <p:cNvSpPr/>
          <p:nvPr/>
        </p:nvSpPr>
        <p:spPr>
          <a:xfrm>
            <a:off x="1617235" y="1000696"/>
            <a:ext cx="4866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 manges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54"/>
          <p:cNvSpPr txBox="1"/>
          <p:nvPr/>
        </p:nvSpPr>
        <p:spPr>
          <a:xfrm>
            <a:off x="533337" y="1000685"/>
            <a:ext cx="19539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Statement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54"/>
          <p:cNvSpPr txBox="1"/>
          <p:nvPr/>
        </p:nvSpPr>
        <p:spPr>
          <a:xfrm>
            <a:off x="533325" y="1930104"/>
            <a:ext cx="19539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ntonation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54"/>
          <p:cNvSpPr txBox="1"/>
          <p:nvPr/>
        </p:nvSpPr>
        <p:spPr>
          <a:xfrm>
            <a:off x="5934728" y="1099150"/>
            <a:ext cx="247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eat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54"/>
          <p:cNvSpPr txBox="1"/>
          <p:nvPr/>
        </p:nvSpPr>
        <p:spPr>
          <a:xfrm>
            <a:off x="5930459" y="1870689"/>
            <a:ext cx="247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 you eat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5" name="Google Shape;315;p54"/>
          <p:cNvCxnSpPr/>
          <p:nvPr/>
        </p:nvCxnSpPr>
        <p:spPr>
          <a:xfrm flipH="1" rot="10800000">
            <a:off x="3514211" y="1538960"/>
            <a:ext cx="895800" cy="174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6" name="Google Shape;316;p54"/>
          <p:cNvSpPr/>
          <p:nvPr/>
        </p:nvSpPr>
        <p:spPr>
          <a:xfrm>
            <a:off x="2481663" y="1903983"/>
            <a:ext cx="313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 manges?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7" name="Google Shape;317;p54"/>
          <p:cNvCxnSpPr/>
          <p:nvPr/>
        </p:nvCxnSpPr>
        <p:spPr>
          <a:xfrm flipH="1" rot="10800000">
            <a:off x="6545309" y="2339289"/>
            <a:ext cx="623100" cy="2802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8" name="Google Shape;318;p54"/>
          <p:cNvSpPr txBox="1"/>
          <p:nvPr>
            <p:ph type="title"/>
          </p:nvPr>
        </p:nvSpPr>
        <p:spPr>
          <a:xfrm>
            <a:off x="458975" y="445025"/>
            <a:ext cx="2788200" cy="3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9" name="Google Shape;319;p54"/>
          <p:cNvSpPr txBox="1"/>
          <p:nvPr/>
        </p:nvSpPr>
        <p:spPr>
          <a:xfrm>
            <a:off x="533325" y="2859504"/>
            <a:ext cx="19539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nversion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54"/>
          <p:cNvSpPr txBox="1"/>
          <p:nvPr/>
        </p:nvSpPr>
        <p:spPr>
          <a:xfrm>
            <a:off x="533325" y="3697700"/>
            <a:ext cx="24039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54"/>
          <p:cNvSpPr/>
          <p:nvPr/>
        </p:nvSpPr>
        <p:spPr>
          <a:xfrm>
            <a:off x="2481663" y="2894583"/>
            <a:ext cx="313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Manges-tu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54"/>
          <p:cNvSpPr/>
          <p:nvPr/>
        </p:nvSpPr>
        <p:spPr>
          <a:xfrm>
            <a:off x="2937225" y="3697700"/>
            <a:ext cx="410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que tu manges?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54"/>
          <p:cNvSpPr txBox="1"/>
          <p:nvPr/>
        </p:nvSpPr>
        <p:spPr>
          <a:xfrm>
            <a:off x="6006659" y="2937489"/>
            <a:ext cx="247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 you eat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54"/>
          <p:cNvSpPr txBox="1"/>
          <p:nvPr/>
        </p:nvSpPr>
        <p:spPr>
          <a:xfrm>
            <a:off x="6921059" y="3699489"/>
            <a:ext cx="247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</a:t>
            </a: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you eat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5" name="Google Shape;325;p54"/>
          <p:cNvCxnSpPr/>
          <p:nvPr/>
        </p:nvCxnSpPr>
        <p:spPr>
          <a:xfrm flipH="1" rot="10800000">
            <a:off x="3650559" y="2405289"/>
            <a:ext cx="623100" cy="2802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5"/>
          <p:cNvSpPr txBox="1"/>
          <p:nvPr/>
        </p:nvSpPr>
        <p:spPr>
          <a:xfrm>
            <a:off x="458975" y="364075"/>
            <a:ext cx="3531900" cy="3924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Inversion + que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55"/>
          <p:cNvSpPr/>
          <p:nvPr/>
        </p:nvSpPr>
        <p:spPr>
          <a:xfrm>
            <a:off x="458963" y="1543658"/>
            <a:ext cx="313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Manges-tu?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55"/>
          <p:cNvSpPr txBox="1"/>
          <p:nvPr/>
        </p:nvSpPr>
        <p:spPr>
          <a:xfrm>
            <a:off x="3850109" y="1543639"/>
            <a:ext cx="247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Do you eat</a:t>
            </a:r>
            <a:r>
              <a:rPr b="1"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458963" y="2381858"/>
            <a:ext cx="313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 m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anges-tu?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55"/>
          <p:cNvSpPr txBox="1"/>
          <p:nvPr/>
        </p:nvSpPr>
        <p:spPr>
          <a:xfrm>
            <a:off x="3850097" y="2381850"/>
            <a:ext cx="341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What d</a:t>
            </a:r>
            <a:r>
              <a:rPr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o you eat</a:t>
            </a:r>
            <a:r>
              <a:rPr b="1"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55"/>
          <p:cNvSpPr txBox="1"/>
          <p:nvPr/>
        </p:nvSpPr>
        <p:spPr>
          <a:xfrm>
            <a:off x="5403875" y="2999525"/>
            <a:ext cx="3045300" cy="15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For more on present tense inversion questions please see ‘Unit 3 Lessons 3 &amp; 4: Ask Questions’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