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8EA76BA-A83F-4282-8F4E-EEE1644F98C8}">
  <a:tblStyle styleId="{08EA76BA-A83F-4282-8F4E-EEE1644F98C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86ab730d5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g86ab730d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" name="Google Shape;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GB" sz="1100">
                <a:latin typeface="Montserrat"/>
                <a:ea typeface="Montserrat"/>
                <a:cs typeface="Montserrat"/>
                <a:sym typeface="Montserrat"/>
              </a:rPr>
              <a:t>Again, knowing that a 20% decrease is n - (0.2 x n), or more importantly 0.8n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GB" sz="11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The first one will always be 3 sevenths of the second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31" name="Google Shape;31;p8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5.png"/><Relationship Id="rId7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idx="4294967295" type="ctrTitle"/>
          </p:nvPr>
        </p:nvSpPr>
        <p:spPr>
          <a:xfrm>
            <a:off x="917575" y="3360400"/>
            <a:ext cx="15207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Growth and Decay.</a:t>
            </a:r>
            <a:br>
              <a:rPr lang="en-GB">
                <a:solidFill>
                  <a:srgbClr val="4B3241"/>
                </a:solidFill>
              </a:rPr>
            </a:br>
            <a:r>
              <a:rPr lang="en-GB">
                <a:solidFill>
                  <a:srgbClr val="4B3241"/>
                </a:solidFill>
              </a:rPr>
              <a:t>Downloadable Resource - Percentage change.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917575" y="900475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2800">
                <a:solidFill>
                  <a:srgbClr val="4B3241"/>
                </a:solidFill>
              </a:rPr>
              <a:t>Mathematics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40" name="Google Shape;40;p10"/>
          <p:cNvSpPr txBox="1"/>
          <p:nvPr>
            <p:ph idx="4294967295" type="subTitle"/>
          </p:nvPr>
        </p:nvSpPr>
        <p:spPr>
          <a:xfrm>
            <a:off x="796900" y="8347925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Mr. Thomas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11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6" name="Google Shape;46;p11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descr="Shoe" id="47" name="Google Shape;4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24512" y="2164067"/>
            <a:ext cx="1393708" cy="13937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irt" id="48" name="Google Shape;48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26519" y="2107870"/>
            <a:ext cx="1393708" cy="13937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kirt" id="49" name="Google Shape;49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277396" y="2107870"/>
            <a:ext cx="1393708" cy="13937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nts" id="50" name="Google Shape;50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806020" y="2066926"/>
            <a:ext cx="1393708" cy="13937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ng sleeve shirt" id="51" name="Google Shape;51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261360" y="2087223"/>
            <a:ext cx="1393708" cy="139370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2" name="Google Shape;52;p11"/>
          <p:cNvGraphicFramePr/>
          <p:nvPr/>
        </p:nvGraphicFramePr>
        <p:xfrm>
          <a:off x="977405" y="352849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{08EA76BA-A83F-4282-8F4E-EEE1644F98C8}</a:tableStyleId>
              </a:tblPr>
              <a:tblGrid>
                <a:gridCol w="2655350"/>
                <a:gridCol w="2655350"/>
                <a:gridCol w="2655350"/>
                <a:gridCol w="2655350"/>
                <a:gridCol w="2655350"/>
                <a:gridCol w="2655350"/>
              </a:tblGrid>
              <a:tr h="907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Cost for the shop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£4.10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£3.10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£14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£7.25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£8.20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07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Cost for the customer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£6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£4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£20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£10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3" name="Google Shape;53;p11"/>
          <p:cNvSpPr/>
          <p:nvPr/>
        </p:nvSpPr>
        <p:spPr>
          <a:xfrm rot="5223035">
            <a:off x="9457795" y="6980344"/>
            <a:ext cx="668740" cy="1677575"/>
          </a:xfrm>
          <a:prstGeom prst="flowChartOffpageConnector">
            <a:avLst/>
          </a:prstGeom>
          <a:solidFill>
            <a:srgbClr val="FFC000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11"/>
          <p:cNvSpPr txBox="1"/>
          <p:nvPr/>
        </p:nvSpPr>
        <p:spPr>
          <a:xfrm rot="-186477">
            <a:off x="9173470" y="7484268"/>
            <a:ext cx="1598685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5% off</a:t>
            </a:r>
            <a:endParaRPr/>
          </a:p>
        </p:txBody>
      </p:sp>
      <p:sp>
        <p:nvSpPr>
          <p:cNvPr id="55" name="Google Shape;55;p11"/>
          <p:cNvSpPr/>
          <p:nvPr/>
        </p:nvSpPr>
        <p:spPr>
          <a:xfrm rot="5223035">
            <a:off x="9781673" y="5686401"/>
            <a:ext cx="668740" cy="1677575"/>
          </a:xfrm>
          <a:prstGeom prst="flowChartOffpageConnector">
            <a:avLst/>
          </a:prstGeom>
          <a:solidFill>
            <a:srgbClr val="FFC000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1"/>
          <p:cNvSpPr txBox="1"/>
          <p:nvPr/>
        </p:nvSpPr>
        <p:spPr>
          <a:xfrm rot="-186477">
            <a:off x="9470052" y="6217621"/>
            <a:ext cx="1598685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25% off</a:t>
            </a:r>
            <a:endParaRPr/>
          </a:p>
        </p:txBody>
      </p:sp>
      <p:sp>
        <p:nvSpPr>
          <p:cNvPr id="57" name="Google Shape;57;p11"/>
          <p:cNvSpPr/>
          <p:nvPr/>
        </p:nvSpPr>
        <p:spPr>
          <a:xfrm rot="5223035">
            <a:off x="11870229" y="6540088"/>
            <a:ext cx="668740" cy="1677575"/>
          </a:xfrm>
          <a:prstGeom prst="flowChartOffpageConnector">
            <a:avLst/>
          </a:prstGeom>
          <a:solidFill>
            <a:srgbClr val="FFC000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1"/>
          <p:cNvSpPr txBox="1"/>
          <p:nvPr/>
        </p:nvSpPr>
        <p:spPr>
          <a:xfrm rot="-186477">
            <a:off x="11640496" y="7071308"/>
            <a:ext cx="1598685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15% off</a:t>
            </a:r>
            <a:endParaRPr/>
          </a:p>
        </p:txBody>
      </p:sp>
      <p:sp>
        <p:nvSpPr>
          <p:cNvPr id="59" name="Google Shape;59;p11"/>
          <p:cNvSpPr/>
          <p:nvPr/>
        </p:nvSpPr>
        <p:spPr>
          <a:xfrm rot="5223035">
            <a:off x="13499158" y="5625554"/>
            <a:ext cx="668740" cy="1677575"/>
          </a:xfrm>
          <a:prstGeom prst="flowChartOffpageConnector">
            <a:avLst/>
          </a:prstGeom>
          <a:solidFill>
            <a:srgbClr val="FFC000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1"/>
          <p:cNvSpPr txBox="1"/>
          <p:nvPr/>
        </p:nvSpPr>
        <p:spPr>
          <a:xfrm rot="-186477">
            <a:off x="13173889" y="6143126"/>
            <a:ext cx="1598685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30% off</a:t>
            </a:r>
            <a:endParaRPr/>
          </a:p>
        </p:txBody>
      </p:sp>
      <p:sp>
        <p:nvSpPr>
          <p:cNvPr id="61" name="Google Shape;61;p11"/>
          <p:cNvSpPr/>
          <p:nvPr/>
        </p:nvSpPr>
        <p:spPr>
          <a:xfrm rot="5223035">
            <a:off x="14214337" y="6980344"/>
            <a:ext cx="668740" cy="1677575"/>
          </a:xfrm>
          <a:prstGeom prst="flowChartOffpageConnector">
            <a:avLst/>
          </a:prstGeom>
          <a:solidFill>
            <a:srgbClr val="FFC000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1"/>
          <p:cNvSpPr txBox="1"/>
          <p:nvPr/>
        </p:nvSpPr>
        <p:spPr>
          <a:xfrm rot="-186477">
            <a:off x="13889067" y="7484268"/>
            <a:ext cx="1598685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20% off</a:t>
            </a:r>
            <a:endParaRPr/>
          </a:p>
        </p:txBody>
      </p:sp>
      <p:sp>
        <p:nvSpPr>
          <p:cNvPr id="63" name="Google Shape;63;p11"/>
          <p:cNvSpPr txBox="1"/>
          <p:nvPr/>
        </p:nvSpPr>
        <p:spPr>
          <a:xfrm>
            <a:off x="936836" y="5783566"/>
            <a:ext cx="7686744" cy="3190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Attach each of these labels to the clothes so that: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arenR"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 shop owner makes a profit on every item.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arenR"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The shop owner makes the most profit if someone buys 1 of everything.</a:t>
            </a:r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Google Shape;69;p12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0" name="Google Shape;70;p12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1" name="Google Shape;71;p12"/>
          <p:cNvSpPr txBox="1"/>
          <p:nvPr/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72" name="Google Shape;72;p12"/>
          <p:cNvSpPr txBox="1"/>
          <p:nvPr/>
        </p:nvSpPr>
        <p:spPr>
          <a:xfrm>
            <a:off x="917950" y="1704550"/>
            <a:ext cx="1283462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Let’s explore decimal multipliers further for percentage increase and decrease…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13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8" name="Google Shape;78;p13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9" name="Google Shape;79;p13"/>
          <p:cNvSpPr txBox="1"/>
          <p:nvPr/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80" name="Google Shape;80;p13"/>
          <p:cNvSpPr txBox="1"/>
          <p:nvPr/>
        </p:nvSpPr>
        <p:spPr>
          <a:xfrm>
            <a:off x="917950" y="1934275"/>
            <a:ext cx="934161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Increase £100 by 30%</a:t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917950" y="5143500"/>
            <a:ext cx="934161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Increase £54.23 by 53.9%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8028432" y="1934275"/>
            <a:ext cx="934161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Decrease £93.20 by 21%</a:t>
            </a:r>
            <a:endParaRPr/>
          </a:p>
        </p:txBody>
      </p:sp>
      <p:sp>
        <p:nvSpPr>
          <p:cNvPr id="83" name="Google Shape;83;p13"/>
          <p:cNvSpPr txBox="1"/>
          <p:nvPr/>
        </p:nvSpPr>
        <p:spPr>
          <a:xfrm>
            <a:off x="8028432" y="5143499"/>
            <a:ext cx="934161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Decrease £107.20 by 92.9%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p14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9" name="Google Shape;89;p14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90" name="Google Shape;90;p14"/>
          <p:cNvSpPr txBox="1"/>
          <p:nvPr/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917950" y="1934275"/>
            <a:ext cx="13931906" cy="6319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Increase £1,600 by 40%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Increase £1,235 by 95.2%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Increase £345.67 by 31.65%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Decrease £12.30 by 10%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Decrease £89.54 by 23.5%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Decrease £849.99 by 95.12%</a:t>
            </a:r>
            <a:endParaRPr/>
          </a:p>
          <a:p>
            <a:pPr indent="-31115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increasing £100 by 10% and then decreasing it by 10%. What do you notice has happened, relative to the initial £100?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Google Shape;96;p15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97" name="Google Shape;97;p15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98" name="Google Shape;98;p15"/>
          <p:cNvSpPr/>
          <p:nvPr/>
        </p:nvSpPr>
        <p:spPr>
          <a:xfrm>
            <a:off x="1665026" y="2538484"/>
            <a:ext cx="5268036" cy="1596788"/>
          </a:xfrm>
          <a:prstGeom prst="roundRect">
            <a:avLst>
              <a:gd fmla="val 50000" name="adj"/>
            </a:avLst>
          </a:prstGeom>
          <a:solidFill>
            <a:srgbClr val="DFF1DA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Increasing ______ by 40%</a:t>
            </a:r>
            <a:endParaRPr/>
          </a:p>
        </p:txBody>
      </p:sp>
      <p:sp>
        <p:nvSpPr>
          <p:cNvPr id="99" name="Google Shape;99;p15"/>
          <p:cNvSpPr txBox="1"/>
          <p:nvPr/>
        </p:nvSpPr>
        <p:spPr>
          <a:xfrm>
            <a:off x="6933062" y="2902686"/>
            <a:ext cx="682388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is the same as</a:t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10345002" y="2538484"/>
            <a:ext cx="5268036" cy="1596788"/>
          </a:xfrm>
          <a:prstGeom prst="roundRect">
            <a:avLst>
              <a:gd fmla="val 50000" name="adj"/>
            </a:avLst>
          </a:prstGeom>
          <a:solidFill>
            <a:srgbClr val="DFF1DA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Decreasing ______ by 40%</a:t>
            </a:r>
            <a:endParaRPr/>
          </a:p>
        </p:txBody>
      </p:sp>
      <p:sp>
        <p:nvSpPr>
          <p:cNvPr id="101" name="Google Shape;101;p15"/>
          <p:cNvSpPr txBox="1"/>
          <p:nvPr/>
        </p:nvSpPr>
        <p:spPr>
          <a:xfrm>
            <a:off x="1091821" y="4954136"/>
            <a:ext cx="15626686" cy="1685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How many ways can you fill these to make a true statement?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Organise your answers and compare them. What do you notice?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6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8" name="Google Shape;108;p16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9" name="Google Shape;109;p16"/>
          <p:cNvSpPr/>
          <p:nvPr/>
        </p:nvSpPr>
        <p:spPr>
          <a:xfrm>
            <a:off x="1665026" y="2538484"/>
            <a:ext cx="5268036" cy="1596788"/>
          </a:xfrm>
          <a:prstGeom prst="roundRect">
            <a:avLst>
              <a:gd fmla="val 50000" name="adj"/>
            </a:avLst>
          </a:prstGeom>
          <a:solidFill>
            <a:srgbClr val="DFF1DA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Increasing ______ by 40%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6933062" y="2902686"/>
            <a:ext cx="682388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is the same as</a:t>
            </a: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10345002" y="2538484"/>
            <a:ext cx="5268036" cy="1596788"/>
          </a:xfrm>
          <a:prstGeom prst="roundRect">
            <a:avLst>
              <a:gd fmla="val 50000" name="adj"/>
            </a:avLst>
          </a:prstGeom>
          <a:solidFill>
            <a:srgbClr val="DFF1DA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Decreasing ______ by 40%</a:t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1091821" y="4954136"/>
            <a:ext cx="15626686" cy="1685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How many ways can you fill these to make a true statement?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Organise your answers and compare them. What do you notice?</a:t>
            </a: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 – SUPPORT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