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B9C93A-59DF-476D-A127-12FA407870F3}">
  <a:tblStyle styleId="{C7B9C93A-59DF-476D-A127-12FA407870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6dbacccf7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86dbacccf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Lesson 1 starting screen. Add the Unit title, Lesson title and stage (Early Development, Building Understanding or Applying Learning)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Text sharing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Poetry reading &amp; writing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Rhythm &amp; rhyme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2 word level understanding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Instructional 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This is language comprehension (listening to and understanding text)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Pupils </a:t>
            </a:r>
            <a:r>
              <a:rPr lang="en-GB">
                <a:solidFill>
                  <a:srgbClr val="00B050"/>
                </a:solidFill>
              </a:rPr>
              <a:t>who are emerging into the Building Understanding level </a:t>
            </a:r>
            <a:r>
              <a:rPr lang="en-GB"/>
              <a:t>should be given opportunities to: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follow single key word instructions eg, ‘stand up’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indicate correctly pictures of </a:t>
            </a:r>
            <a:r>
              <a:rPr lang="en-GB">
                <a:solidFill>
                  <a:srgbClr val="00B050"/>
                </a:solidFill>
              </a:rPr>
              <a:t>familiar</a:t>
            </a:r>
            <a:r>
              <a:rPr lang="en-GB"/>
              <a:t> characters and </a:t>
            </a:r>
            <a:r>
              <a:rPr lang="en-GB">
                <a:solidFill>
                  <a:srgbClr val="00B050"/>
                </a:solidFill>
              </a:rPr>
              <a:t>known</a:t>
            </a:r>
            <a:r>
              <a:rPr lang="en-GB"/>
              <a:t> objects in response to ‘Where is …?’in a familiar story read by an adult. </a:t>
            </a:r>
            <a:r>
              <a:rPr lang="en-GB">
                <a:solidFill>
                  <a:srgbClr val="00B050"/>
                </a:solidFill>
              </a:rPr>
              <a:t>Responses may be sign/ symbol/ single word or combination.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show anticipation about what is going to happen e.g. by turning page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join in with some actions or repeat some </a:t>
            </a:r>
            <a:r>
              <a:rPr lang="en-GB">
                <a:solidFill>
                  <a:srgbClr val="00B050"/>
                </a:solidFill>
              </a:rPr>
              <a:t>familiar</a:t>
            </a:r>
            <a:r>
              <a:rPr lang="en-GB"/>
              <a:t> words, rhymes and phrases when prompted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Communicate ‘yes’ and ‘no’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Pupils who are established at the Building Understanding level</a:t>
            </a:r>
            <a:r>
              <a:rPr lang="en-GB"/>
              <a:t> should be given opportunities to: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demonstrate </a:t>
            </a:r>
            <a:r>
              <a:rPr lang="en-GB">
                <a:solidFill>
                  <a:srgbClr val="00B050"/>
                </a:solidFill>
              </a:rPr>
              <a:t>single word </a:t>
            </a:r>
            <a:r>
              <a:rPr lang="en-GB"/>
              <a:t>understanding of familiar rhyme or story read by an adult by answering ‘Who?’, ‘Where?’, ’What?’ questions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join in with predictable phrases or refrains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follow simple 2 key word instructions eg give the </a:t>
            </a:r>
            <a:r>
              <a:rPr lang="en-GB" u="sng">
                <a:solidFill>
                  <a:srgbClr val="00B050"/>
                </a:solidFill>
              </a:rPr>
              <a:t>spoon</a:t>
            </a:r>
            <a:r>
              <a:rPr lang="en-GB">
                <a:solidFill>
                  <a:srgbClr val="00B050"/>
                </a:solidFill>
              </a:rPr>
              <a:t> to </a:t>
            </a:r>
            <a:r>
              <a:rPr lang="en-GB" u="sng">
                <a:solidFill>
                  <a:srgbClr val="00B050"/>
                </a:solidFill>
              </a:rPr>
              <a:t>Bob</a:t>
            </a:r>
            <a:endParaRPr u="sng"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differentiate by colour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respond to questions about immediate events eg. ‘Where’s the dog?’ (with dog nearby)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67cac51e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67cac51e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67cac51e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67cac51e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9ba8327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9ba8327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67cac51e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67cac51e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67cac51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67cac51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9ba8327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9ba8327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67cac51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67cac51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67cac516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67cac516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"/>
              <a:buNone/>
              <a:defRPr b="0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20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200"/>
              </a:spcAft>
              <a:buClr>
                <a:schemeClr val="dk1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"/>
              <a:buNone/>
              <a:defRPr b="0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4" name="Google Shape;34;p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6" name="Google Shape;36;p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accen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  <a:defRPr sz="1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41" name="Google Shape;4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480525" y="1803925"/>
            <a:ext cx="78591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3000">
                <a:solidFill>
                  <a:srgbClr val="4B3241"/>
                </a:solidFill>
              </a:rPr>
              <a:t>Reading descriptions: ‘Scrooge’ from Dickens’ “A Christmas Carol” 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381975" y="339950"/>
            <a:ext cx="7457100" cy="7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Communication and Language: Celebrations and Festivals - Building Understanding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6" name="Google Shape;76;p13"/>
          <p:cNvSpPr txBox="1"/>
          <p:nvPr>
            <p:ph idx="4294967295" type="subTitle"/>
          </p:nvPr>
        </p:nvSpPr>
        <p:spPr>
          <a:xfrm>
            <a:off x="381975" y="41731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Rae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One - Match!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chemeClr val="dk2"/>
                </a:solidFill>
              </a:rPr>
              <a:t>Use the below images and templates to create a matching game. </a:t>
            </a:r>
            <a:endParaRPr b="0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chemeClr val="dk2"/>
                </a:solidFill>
              </a:rPr>
              <a:t>Why not use the symbols that your child already knows for the three key feelings/emotions in the story, or draw them out on scraps of paper. </a:t>
            </a:r>
            <a:endParaRPr b="0"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one: Match!</a:t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8" name="Google Shape;88;p15"/>
          <p:cNvPicPr preferRelativeResize="0"/>
          <p:nvPr/>
        </p:nvPicPr>
        <p:blipFill rotWithShape="1">
          <a:blip r:embed="rId3">
            <a:alphaModFix/>
          </a:blip>
          <a:srcRect b="54767" l="26304" r="2215" t="1236"/>
          <a:stretch/>
        </p:blipFill>
        <p:spPr>
          <a:xfrm>
            <a:off x="853825" y="1861087"/>
            <a:ext cx="1913600" cy="2258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 rotWithShape="1">
          <a:blip r:embed="rId4">
            <a:alphaModFix/>
          </a:blip>
          <a:srcRect b="56519" l="34295" r="27526" t="3655"/>
          <a:stretch/>
        </p:blipFill>
        <p:spPr>
          <a:xfrm>
            <a:off x="3362987" y="2273712"/>
            <a:ext cx="2094200" cy="1845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 rotWithShape="1">
          <a:blip r:embed="rId5">
            <a:alphaModFix/>
          </a:blip>
          <a:srcRect b="56844" l="19052" r="39823" t="6486"/>
          <a:stretch/>
        </p:blipFill>
        <p:spPr>
          <a:xfrm>
            <a:off x="6052750" y="2202899"/>
            <a:ext cx="2094224" cy="198726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438050" y="43426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Montserrat"/>
                <a:ea typeface="Montserrat"/>
                <a:cs typeface="Montserrat"/>
                <a:sym typeface="Montserrat"/>
              </a:rPr>
              <a:t>All illustrations are original content created for Oak National Academy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 - Sequence the Story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chemeClr val="dk2"/>
                </a:solidFill>
              </a:rPr>
              <a:t>Use the below templates to create your own sequencing activity.  </a:t>
            </a:r>
            <a:endParaRPr b="0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chemeClr val="dk2"/>
                </a:solidFill>
              </a:rPr>
              <a:t>Choose the resource that best matches the needs of the child.</a:t>
            </a:r>
            <a:endParaRPr b="0"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two: Sequence the story / retell through pictures and key words / symbols</a:t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3" name="Google Shape;103;p17"/>
          <p:cNvPicPr preferRelativeResize="0"/>
          <p:nvPr/>
        </p:nvPicPr>
        <p:blipFill rotWithShape="1">
          <a:blip r:embed="rId3">
            <a:alphaModFix/>
          </a:blip>
          <a:srcRect b="54767" l="26304" r="2215" t="1236"/>
          <a:stretch/>
        </p:blipFill>
        <p:spPr>
          <a:xfrm>
            <a:off x="853825" y="1861087"/>
            <a:ext cx="1913600" cy="2258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 rotWithShape="1">
          <a:blip r:embed="rId4">
            <a:alphaModFix/>
          </a:blip>
          <a:srcRect b="56519" l="34295" r="27526" t="3655"/>
          <a:stretch/>
        </p:blipFill>
        <p:spPr>
          <a:xfrm>
            <a:off x="3362987" y="2273712"/>
            <a:ext cx="2094200" cy="1845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5">
            <a:alphaModFix/>
          </a:blip>
          <a:srcRect b="56844" l="19052" r="39823" t="6486"/>
          <a:stretch/>
        </p:blipFill>
        <p:spPr>
          <a:xfrm>
            <a:off x="6052750" y="2202899"/>
            <a:ext cx="2094224" cy="198726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438050" y="43426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Montserrat"/>
                <a:ea typeface="Montserrat"/>
                <a:cs typeface="Montserrat"/>
                <a:sym typeface="Montserrat"/>
              </a:rPr>
              <a:t>All illustrations are original content created for Oak National Academy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 - Sequence the Story </a:t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3" name="Google Shape;113;p18"/>
          <p:cNvSpPr txBox="1"/>
          <p:nvPr/>
        </p:nvSpPr>
        <p:spPr>
          <a:xfrm>
            <a:off x="877775" y="2294550"/>
            <a:ext cx="1709400" cy="1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Paste image or symbol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3555388" y="2294550"/>
            <a:ext cx="1709400" cy="1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Paste image or symbol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6233013" y="2294550"/>
            <a:ext cx="1709400" cy="1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Paste image or symbol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 - Sequence the Story</a:t>
            </a:r>
            <a:r>
              <a:rPr lang="en-GB" sz="2600"/>
              <a:t> </a:t>
            </a:r>
            <a:endParaRPr sz="2600"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 - Sequence the Story </a:t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8" name="Google Shape;128;p20"/>
          <p:cNvSpPr txBox="1"/>
          <p:nvPr/>
        </p:nvSpPr>
        <p:spPr>
          <a:xfrm>
            <a:off x="923975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3555388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264138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458850" y="444500"/>
            <a:ext cx="8226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rgbClr val="000000"/>
                </a:solidFill>
              </a:rPr>
              <a:t>Activity Two - Sequence the Story </a:t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136" name="Google Shape;136;p21"/>
          <p:cNvGraphicFramePr/>
          <p:nvPr/>
        </p:nvGraphicFramePr>
        <p:xfrm>
          <a:off x="438038" y="1560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{C7B9C93A-59DF-476D-A127-12FA407870F3}</a:tableStyleId>
              </a:tblPr>
              <a:tblGrid>
                <a:gridCol w="2648025"/>
                <a:gridCol w="2648025"/>
                <a:gridCol w="2648025"/>
              </a:tblGrid>
              <a:tr h="285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7" name="Google Shape;137;p21"/>
          <p:cNvSpPr txBox="1"/>
          <p:nvPr/>
        </p:nvSpPr>
        <p:spPr>
          <a:xfrm>
            <a:off x="923975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3555388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6264138" y="3606000"/>
            <a:ext cx="1709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0" name="Google Shape;140;p21"/>
          <p:cNvCxnSpPr>
            <a:stCxn id="137" idx="3"/>
            <a:endCxn id="138" idx="1"/>
          </p:cNvCxnSpPr>
          <p:nvPr/>
        </p:nvCxnSpPr>
        <p:spPr>
          <a:xfrm>
            <a:off x="2633375" y="4012800"/>
            <a:ext cx="921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21"/>
          <p:cNvCxnSpPr/>
          <p:nvPr/>
        </p:nvCxnSpPr>
        <p:spPr>
          <a:xfrm>
            <a:off x="5264800" y="4012800"/>
            <a:ext cx="921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00823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