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italic.fntdata"/><Relationship Id="rId25" Type="http://schemas.openxmlformats.org/officeDocument/2006/relationships/font" Target="fonts/MontserratMedium-bold.fntdata"/><Relationship Id="rId27"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8be1fede6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8be1fede6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8ed5f46c1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g8ed5f46c1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8bdfeca904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8bdfeca904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ed5f46c14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8ed5f46c14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be3ca11b0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8be3ca11b0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c958a5b8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c958a5b8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ed5f46c1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ed5f46c1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be3ca11b0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8be3ca11b0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Recording of lesson to go here. Full screen on slides.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ed5f46c14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8ed5f46c14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p:txBody>
      </p:sp>
      <p:sp>
        <p:nvSpPr>
          <p:cNvPr id="12" name="Google Shape;12;p2"/>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1000"/>
              </a:spcBef>
              <a:spcAft>
                <a:spcPts val="0"/>
              </a:spcAft>
              <a:buSzPts val="1400"/>
              <a:buNone/>
              <a:defRPr/>
            </a:lvl3pPr>
            <a:lvl4pPr lvl="3" algn="l">
              <a:lnSpc>
                <a:spcPct val="130000"/>
              </a:lnSpc>
              <a:spcBef>
                <a:spcPts val="1000"/>
              </a:spcBef>
              <a:spcAft>
                <a:spcPts val="0"/>
              </a:spcAft>
              <a:buSzPts val="1400"/>
              <a:buNone/>
              <a:defRPr/>
            </a:lvl4pPr>
            <a:lvl5pPr lvl="4" algn="l">
              <a:lnSpc>
                <a:spcPct val="130000"/>
              </a:lnSpc>
              <a:spcBef>
                <a:spcPts val="1000"/>
              </a:spcBef>
              <a:spcAft>
                <a:spcPts val="0"/>
              </a:spcAft>
              <a:buSzPts val="1200"/>
              <a:buNone/>
              <a:defRPr/>
            </a:lvl5pPr>
            <a:lvl6pPr lvl="5" algn="l">
              <a:lnSpc>
                <a:spcPct val="130000"/>
              </a:lnSpc>
              <a:spcBef>
                <a:spcPts val="1000"/>
              </a:spcBef>
              <a:spcAft>
                <a:spcPts val="0"/>
              </a:spcAft>
              <a:buSzPts val="1200"/>
              <a:buNone/>
              <a:defRPr/>
            </a:lvl6pPr>
            <a:lvl7pPr lvl="6" algn="l">
              <a:lnSpc>
                <a:spcPct val="130000"/>
              </a:lnSpc>
              <a:spcBef>
                <a:spcPts val="1000"/>
              </a:spcBef>
              <a:spcAft>
                <a:spcPts val="0"/>
              </a:spcAft>
              <a:buSzPts val="1000"/>
              <a:buNone/>
              <a:defRPr/>
            </a:lvl7pPr>
            <a:lvl8pPr lvl="7" algn="l">
              <a:lnSpc>
                <a:spcPct val="130000"/>
              </a:lnSpc>
              <a:spcBef>
                <a:spcPts val="1000"/>
              </a:spcBef>
              <a:spcAft>
                <a:spcPts val="0"/>
              </a:spcAft>
              <a:buSzPts val="1000"/>
              <a:buNone/>
              <a:defRPr/>
            </a:lvl8pPr>
            <a:lvl9pPr lvl="8" algn="l">
              <a:lnSpc>
                <a:spcPct val="130000"/>
              </a:lnSpc>
              <a:spcBef>
                <a:spcPts val="1000"/>
              </a:spcBef>
              <a:spcAft>
                <a:spcPts val="1000"/>
              </a:spcAft>
              <a:buSzPts val="800"/>
              <a:buNone/>
              <a:defRPr/>
            </a:lvl9pPr>
          </a:lstStyle>
          <a:p/>
        </p:txBody>
      </p:sp>
      <p:pic>
        <p:nvPicPr>
          <p:cNvPr id="14" name="Google Shape;14;p2"/>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15" name="Google Shape;15;p2"/>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19" name="Google Shape;19;p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 name="Shape 20"/>
        <p:cNvGrpSpPr/>
        <p:nvPr/>
      </p:nvGrpSpPr>
      <p:grpSpPr>
        <a:xfrm>
          <a:off x="0" y="0"/>
          <a:ext cx="0" cy="0"/>
          <a:chOff x="0" y="0"/>
          <a:chExt cx="0" cy="0"/>
        </a:xfrm>
      </p:grpSpPr>
      <p:sp>
        <p:nvSpPr>
          <p:cNvPr id="21" name="Google Shape;21;p4"/>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2" name="Google Shape;22;p4"/>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sz="1200"/>
            </a:lvl5pPr>
            <a:lvl6pPr indent="-304800" lvl="5" marL="2743200" algn="l">
              <a:lnSpc>
                <a:spcPct val="130000"/>
              </a:lnSpc>
              <a:spcBef>
                <a:spcPts val="600"/>
              </a:spcBef>
              <a:spcAft>
                <a:spcPts val="0"/>
              </a:spcAft>
              <a:buSzPts val="1200"/>
              <a:buChar char="–"/>
              <a:defRPr sz="1200"/>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23" name="Google Shape;23;p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24" name="Shape 24"/>
        <p:cNvGrpSpPr/>
        <p:nvPr/>
      </p:nvGrpSpPr>
      <p:grpSpPr>
        <a:xfrm>
          <a:off x="0" y="0"/>
          <a:ext cx="0" cy="0"/>
          <a:chOff x="0" y="0"/>
          <a:chExt cx="0" cy="0"/>
        </a:xfrm>
      </p:grpSpPr>
      <p:sp>
        <p:nvSpPr>
          <p:cNvPr id="25" name="Google Shape;25;p5"/>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 name="Google Shape;26;p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27" name="Google Shape;27;p5"/>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28" name="Shape 28"/>
        <p:cNvGrpSpPr/>
        <p:nvPr/>
      </p:nvGrpSpPr>
      <p:grpSpPr>
        <a:xfrm>
          <a:off x="0" y="0"/>
          <a:ext cx="0" cy="0"/>
          <a:chOff x="0" y="0"/>
          <a:chExt cx="0" cy="0"/>
        </a:xfrm>
      </p:grpSpPr>
      <p:sp>
        <p:nvSpPr>
          <p:cNvPr id="29" name="Google Shape;29;p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1" name="Google Shape;31;p6"/>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32" name="Google Shape;32;p6"/>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33" name="Google Shape;33;p6"/>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
        <p:nvSpPr>
          <p:cNvPr id="34" name="Google Shape;34;p6"/>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35" name="Google Shape;35;p6"/>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
        <p:nvSpPr>
          <p:cNvPr id="36" name="Google Shape;36;p6"/>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37" name="Google Shape;37;p6"/>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accent2"/>
        </a:solidFill>
      </p:bgPr>
    </p:bg>
    <p:spTree>
      <p:nvGrpSpPr>
        <p:cNvPr id="38" name="Shape 38"/>
        <p:cNvGrpSpPr/>
        <p:nvPr/>
      </p:nvGrpSpPr>
      <p:grpSpPr>
        <a:xfrm>
          <a:off x="0" y="0"/>
          <a:ext cx="0" cy="0"/>
          <a:chOff x="0" y="0"/>
          <a:chExt cx="0" cy="0"/>
        </a:xfrm>
      </p:grpSpPr>
      <p:sp>
        <p:nvSpPr>
          <p:cNvPr id="39" name="Google Shape;39;p7"/>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7200"/>
              <a:buFont typeface="Montserrat SemiBold"/>
              <a:buNone/>
              <a:defRPr b="0" i="1" sz="3600">
                <a:solidFill>
                  <a:srgbClr val="4B3241"/>
                </a:solidFill>
                <a:latin typeface="Montserrat SemiBold"/>
                <a:ea typeface="Montserrat SemiBold"/>
                <a:cs typeface="Montserrat SemiBold"/>
                <a:sym typeface="Montserrat SemiBold"/>
              </a:defRPr>
            </a:lvl1pPr>
            <a:lvl2pPr lvl="1"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2pPr>
            <a:lvl3pPr lvl="2"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3pPr>
            <a:lvl4pPr lvl="3"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4pPr>
            <a:lvl5pPr lvl="4"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5pPr>
            <a:lvl6pPr lvl="5"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6pPr>
            <a:lvl7pPr lvl="6"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7pPr>
            <a:lvl8pPr lvl="7"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8pPr>
            <a:lvl9pPr lvl="8"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9pPr>
          </a:lstStyle>
          <a:p/>
        </p:txBody>
      </p:sp>
      <p:sp>
        <p:nvSpPr>
          <p:cNvPr id="40" name="Google Shape;40;p7"/>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algn="l">
              <a:lnSpc>
                <a:spcPct val="140000"/>
              </a:lnSpc>
              <a:spcBef>
                <a:spcPts val="1000"/>
              </a:spcBef>
              <a:spcAft>
                <a:spcPts val="0"/>
              </a:spcAft>
              <a:buSzPts val="3200"/>
              <a:buNone/>
              <a:defRPr sz="1400">
                <a:solidFill>
                  <a:srgbClr val="4B324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4B3241"/>
                </a:solidFill>
              </a:defRPr>
            </a:lvl2pPr>
            <a:lvl3pPr lvl="2" algn="l">
              <a:lnSpc>
                <a:spcPct val="130000"/>
              </a:lnSpc>
              <a:spcBef>
                <a:spcPts val="1000"/>
              </a:spcBef>
              <a:spcAft>
                <a:spcPts val="0"/>
              </a:spcAft>
              <a:buSzPts val="2800"/>
              <a:buNone/>
              <a:defRPr>
                <a:solidFill>
                  <a:srgbClr val="4B3241"/>
                </a:solidFill>
              </a:defRPr>
            </a:lvl3pPr>
            <a:lvl4pPr lvl="3" algn="l">
              <a:lnSpc>
                <a:spcPct val="130000"/>
              </a:lnSpc>
              <a:spcBef>
                <a:spcPts val="1000"/>
              </a:spcBef>
              <a:spcAft>
                <a:spcPts val="0"/>
              </a:spcAft>
              <a:buSzPts val="2800"/>
              <a:buNone/>
              <a:defRPr>
                <a:solidFill>
                  <a:srgbClr val="4B3241"/>
                </a:solidFill>
              </a:defRPr>
            </a:lvl4pPr>
            <a:lvl5pPr lvl="4" algn="l">
              <a:lnSpc>
                <a:spcPct val="130000"/>
              </a:lnSpc>
              <a:spcBef>
                <a:spcPts val="1000"/>
              </a:spcBef>
              <a:spcAft>
                <a:spcPts val="0"/>
              </a:spcAft>
              <a:buSzPts val="2800"/>
              <a:buNone/>
              <a:defRPr>
                <a:solidFill>
                  <a:srgbClr val="4B3241"/>
                </a:solidFill>
              </a:defRPr>
            </a:lvl5pPr>
            <a:lvl6pPr lvl="5" algn="l">
              <a:lnSpc>
                <a:spcPct val="130000"/>
              </a:lnSpc>
              <a:spcBef>
                <a:spcPts val="1000"/>
              </a:spcBef>
              <a:spcAft>
                <a:spcPts val="0"/>
              </a:spcAft>
              <a:buSzPts val="2800"/>
              <a:buNone/>
              <a:defRPr>
                <a:solidFill>
                  <a:srgbClr val="4B3241"/>
                </a:solidFill>
              </a:defRPr>
            </a:lvl6pPr>
            <a:lvl7pPr lvl="6" algn="l">
              <a:lnSpc>
                <a:spcPct val="130000"/>
              </a:lnSpc>
              <a:spcBef>
                <a:spcPts val="1000"/>
              </a:spcBef>
              <a:spcAft>
                <a:spcPts val="0"/>
              </a:spcAft>
              <a:buSzPts val="2800"/>
              <a:buNone/>
              <a:defRPr>
                <a:solidFill>
                  <a:srgbClr val="4B3241"/>
                </a:solidFill>
              </a:defRPr>
            </a:lvl7pPr>
            <a:lvl8pPr lvl="7" algn="l">
              <a:lnSpc>
                <a:spcPct val="130000"/>
              </a:lnSpc>
              <a:spcBef>
                <a:spcPts val="1000"/>
              </a:spcBef>
              <a:spcAft>
                <a:spcPts val="0"/>
              </a:spcAft>
              <a:buSzPts val="2800"/>
              <a:buNone/>
              <a:defRPr>
                <a:solidFill>
                  <a:srgbClr val="4B3241"/>
                </a:solidFill>
              </a:defRPr>
            </a:lvl8pPr>
            <a:lvl9pPr lvl="8" algn="l">
              <a:lnSpc>
                <a:spcPct val="130000"/>
              </a:lnSpc>
              <a:spcBef>
                <a:spcPts val="1000"/>
              </a:spcBef>
              <a:spcAft>
                <a:spcPts val="1000"/>
              </a:spcAft>
              <a:buSzPts val="2800"/>
              <a:buNone/>
              <a:defRPr>
                <a:solidFill>
                  <a:srgbClr val="4B3241"/>
                </a:solidFill>
              </a:defRPr>
            </a:lvl9pPr>
          </a:lstStyle>
          <a:p/>
        </p:txBody>
      </p:sp>
      <p:pic>
        <p:nvPicPr>
          <p:cNvPr id="41" name="Google Shape;41;p7"/>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42" name="Shape 42"/>
        <p:cNvGrpSpPr/>
        <p:nvPr/>
      </p:nvGrpSpPr>
      <p:grpSpPr>
        <a:xfrm>
          <a:off x="0" y="0"/>
          <a:ext cx="0" cy="0"/>
          <a:chOff x="0" y="0"/>
          <a:chExt cx="0" cy="0"/>
        </a:xfrm>
      </p:grpSpPr>
      <p:sp>
        <p:nvSpPr>
          <p:cNvPr id="43" name="Google Shape;43;p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8"/>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5" name="Google Shape;45;p8"/>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46" name="Google Shape;46;p8"/>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7" name="Google Shape;47;p8"/>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48" name="Google Shape;48;p8"/>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9" name="Google Shape;49;p8"/>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50" name="Google Shape;50;p8"/>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51" name="Google Shape;51;p8"/>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52" name="Google Shape;52;p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0"/>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800"/>
              <a:buNone/>
              <a:defRPr sz="8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63" name="Google Shape;63;p11"/>
          <p:cNvSpPr txBox="1"/>
          <p:nvPr>
            <p:ph idx="4294967295" type="ctrTitle"/>
          </p:nvPr>
        </p:nvSpPr>
        <p:spPr>
          <a:xfrm>
            <a:off x="458975" y="1438150"/>
            <a:ext cx="8226000" cy="18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000"/>
              <a:buNone/>
            </a:pPr>
            <a:r>
              <a:rPr lang="en-GB" sz="3000">
                <a:solidFill>
                  <a:srgbClr val="4B3241"/>
                </a:solidFill>
              </a:rPr>
              <a:t>Writing &amp; Performing: </a:t>
            </a:r>
            <a:endParaRPr sz="3000">
              <a:solidFill>
                <a:srgbClr val="4B3241"/>
              </a:solidFill>
            </a:endParaRPr>
          </a:p>
          <a:p>
            <a:pPr indent="0" lvl="0" marL="0" rtl="0" algn="l">
              <a:lnSpc>
                <a:spcPct val="115000"/>
              </a:lnSpc>
              <a:spcBef>
                <a:spcPts val="0"/>
              </a:spcBef>
              <a:spcAft>
                <a:spcPts val="0"/>
              </a:spcAft>
              <a:buSzPts val="3000"/>
              <a:buNone/>
            </a:pPr>
            <a:r>
              <a:rPr lang="en-GB" sz="3000">
                <a:solidFill>
                  <a:srgbClr val="4B3241"/>
                </a:solidFill>
              </a:rPr>
              <a:t>A simple colour poem</a:t>
            </a:r>
            <a:endParaRPr sz="3000">
              <a:solidFill>
                <a:srgbClr val="4B3241"/>
              </a:solidFill>
            </a:endParaRPr>
          </a:p>
        </p:txBody>
      </p:sp>
      <p:sp>
        <p:nvSpPr>
          <p:cNvPr id="64" name="Google Shape;64;p11"/>
          <p:cNvSpPr txBox="1"/>
          <p:nvPr>
            <p:ph idx="4294967295" type="subTitle"/>
          </p:nvPr>
        </p:nvSpPr>
        <p:spPr>
          <a:xfrm>
            <a:off x="458975" y="4450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sz="1800">
                <a:solidFill>
                  <a:srgbClr val="4B3241"/>
                </a:solidFill>
              </a:rPr>
              <a:t>Communication and Language: Seasons - Building Understanding</a:t>
            </a:r>
            <a:endParaRPr sz="1800">
              <a:solidFill>
                <a:srgbClr val="4B3241"/>
              </a:solidFill>
            </a:endParaRPr>
          </a:p>
          <a:p>
            <a:pPr indent="0" lvl="0" marL="0" rtl="0" algn="l">
              <a:lnSpc>
                <a:spcPct val="115000"/>
              </a:lnSpc>
              <a:spcBef>
                <a:spcPts val="0"/>
              </a:spcBef>
              <a:spcAft>
                <a:spcPts val="0"/>
              </a:spcAft>
              <a:buSzPts val="1800"/>
              <a:buNone/>
            </a:pPr>
            <a:r>
              <a:t/>
            </a:r>
            <a:endParaRPr>
              <a:solidFill>
                <a:srgbClr val="4B3241"/>
              </a:solidFill>
            </a:endParaRPr>
          </a:p>
        </p:txBody>
      </p:sp>
      <p:sp>
        <p:nvSpPr>
          <p:cNvPr id="65" name="Google Shape;65;p11"/>
          <p:cNvSpPr txBox="1"/>
          <p:nvPr>
            <p:ph idx="4294967295" type="subTitle"/>
          </p:nvPr>
        </p:nvSpPr>
        <p:spPr>
          <a:xfrm>
            <a:off x="381975" y="41731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b="1" lang="en-GB" sz="1400">
                <a:solidFill>
                  <a:srgbClr val="4B3241"/>
                </a:solidFill>
              </a:rPr>
              <a:t>Alison</a:t>
            </a:r>
            <a:endParaRPr b="1" sz="1400">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idx="2" type="subTitle"/>
          </p:nvPr>
        </p:nvSpPr>
        <p:spPr>
          <a:xfrm>
            <a:off x="392559" y="1352625"/>
            <a:ext cx="2677200" cy="453300"/>
          </a:xfrm>
          <a:prstGeom prst="rect">
            <a:avLst/>
          </a:prstGeom>
          <a:solidFill>
            <a:srgbClr val="000000"/>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t>Make it easier</a:t>
            </a:r>
            <a:endParaRPr/>
          </a:p>
        </p:txBody>
      </p:sp>
      <p:sp>
        <p:nvSpPr>
          <p:cNvPr id="144" name="Google Shape;144;p20"/>
          <p:cNvSpPr txBox="1"/>
          <p:nvPr>
            <p:ph idx="4" type="subTitle"/>
          </p:nvPr>
        </p:nvSpPr>
        <p:spPr>
          <a:xfrm>
            <a:off x="3231525" y="1352625"/>
            <a:ext cx="2585400" cy="453300"/>
          </a:xfrm>
          <a:prstGeom prst="rect">
            <a:avLst/>
          </a:prstGeom>
          <a:solidFill>
            <a:srgbClr val="000000"/>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t>Make it harder</a:t>
            </a:r>
            <a:endParaRPr/>
          </a:p>
        </p:txBody>
      </p:sp>
      <p:sp>
        <p:nvSpPr>
          <p:cNvPr id="145" name="Google Shape;145;p20"/>
          <p:cNvSpPr txBox="1"/>
          <p:nvPr>
            <p:ph idx="6" type="subTitle"/>
          </p:nvPr>
        </p:nvSpPr>
        <p:spPr>
          <a:xfrm>
            <a:off x="6041225" y="1352625"/>
            <a:ext cx="2585400" cy="453300"/>
          </a:xfrm>
          <a:prstGeom prst="rect">
            <a:avLst/>
          </a:prstGeom>
          <a:solidFill>
            <a:srgbClr val="000000"/>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t>More ideas</a:t>
            </a:r>
            <a:endParaRPr/>
          </a:p>
        </p:txBody>
      </p:sp>
      <p:sp>
        <p:nvSpPr>
          <p:cNvPr id="146" name="Google Shape;146;p2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147" name="Google Shape;147;p20"/>
          <p:cNvSpPr txBox="1"/>
          <p:nvPr>
            <p:ph idx="3" type="body"/>
          </p:nvPr>
        </p:nvSpPr>
        <p:spPr>
          <a:xfrm>
            <a:off x="382775" y="1882651"/>
            <a:ext cx="2585400" cy="25659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600"/>
              </a:spcBef>
              <a:spcAft>
                <a:spcPts val="0"/>
              </a:spcAft>
              <a:buSzPts val="1200"/>
              <a:buNone/>
            </a:pPr>
            <a:r>
              <a:rPr lang="en-GB" sz="1400"/>
              <a:t>After you child has ordered the objects, you can read the poem to them. </a:t>
            </a:r>
            <a:endParaRPr sz="1400"/>
          </a:p>
          <a:p>
            <a:pPr indent="0" lvl="0" marL="0" rtl="0" algn="l">
              <a:lnSpc>
                <a:spcPct val="115000"/>
              </a:lnSpc>
              <a:spcBef>
                <a:spcPts val="600"/>
              </a:spcBef>
              <a:spcAft>
                <a:spcPts val="600"/>
              </a:spcAft>
              <a:buSzPts val="1200"/>
              <a:buNone/>
            </a:pPr>
            <a:r>
              <a:rPr lang="en-GB" sz="1400"/>
              <a:t>Keep it simple and only use 2 or 3 objects. </a:t>
            </a:r>
            <a:endParaRPr sz="1400"/>
          </a:p>
        </p:txBody>
      </p:sp>
      <p:sp>
        <p:nvSpPr>
          <p:cNvPr id="148" name="Google Shape;148;p20"/>
          <p:cNvSpPr txBox="1"/>
          <p:nvPr>
            <p:ph idx="7" type="body"/>
          </p:nvPr>
        </p:nvSpPr>
        <p:spPr>
          <a:xfrm>
            <a:off x="6023425" y="1882525"/>
            <a:ext cx="2585400" cy="25659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spcBef>
                <a:spcPts val="0"/>
              </a:spcBef>
              <a:spcAft>
                <a:spcPts val="0"/>
              </a:spcAft>
              <a:buSzPts val="1200"/>
              <a:buNone/>
            </a:pPr>
            <a:r>
              <a:rPr lang="en-GB" sz="1400"/>
              <a:t>Make a book of colour poems using different items from around the home. </a:t>
            </a:r>
            <a:endParaRPr sz="1400"/>
          </a:p>
          <a:p>
            <a:pPr indent="0" lvl="0" marL="0" rtl="0" algn="l">
              <a:spcBef>
                <a:spcPts val="0"/>
              </a:spcBef>
              <a:spcAft>
                <a:spcPts val="0"/>
              </a:spcAft>
              <a:buSzPts val="1200"/>
              <a:buNone/>
            </a:pPr>
            <a:r>
              <a:rPr lang="en-GB" sz="1400"/>
              <a:t>You could order your poems in </a:t>
            </a:r>
            <a:r>
              <a:rPr lang="en-GB" sz="1400"/>
              <a:t>categories</a:t>
            </a:r>
            <a:r>
              <a:rPr lang="en-GB" sz="1400"/>
              <a:t>:</a:t>
            </a:r>
            <a:endParaRPr sz="1400"/>
          </a:p>
          <a:p>
            <a:pPr indent="-317500" lvl="0" marL="457200" rtl="0" algn="l">
              <a:spcBef>
                <a:spcPts val="0"/>
              </a:spcBef>
              <a:spcAft>
                <a:spcPts val="0"/>
              </a:spcAft>
              <a:buSzPts val="1400"/>
              <a:buChar char="●"/>
            </a:pPr>
            <a:r>
              <a:rPr lang="en-GB" sz="1400"/>
              <a:t>Clothing</a:t>
            </a:r>
            <a:endParaRPr sz="1400"/>
          </a:p>
          <a:p>
            <a:pPr indent="-317500" lvl="0" marL="457200" rtl="0" algn="l">
              <a:spcBef>
                <a:spcPts val="0"/>
              </a:spcBef>
              <a:spcAft>
                <a:spcPts val="0"/>
              </a:spcAft>
              <a:buSzPts val="1400"/>
              <a:buChar char="●"/>
            </a:pPr>
            <a:r>
              <a:rPr lang="en-GB" sz="1400"/>
              <a:t>Food</a:t>
            </a:r>
            <a:endParaRPr sz="1400"/>
          </a:p>
          <a:p>
            <a:pPr indent="-317500" lvl="0" marL="457200" rtl="0" algn="l">
              <a:spcBef>
                <a:spcPts val="0"/>
              </a:spcBef>
              <a:spcAft>
                <a:spcPts val="0"/>
              </a:spcAft>
              <a:buSzPts val="1400"/>
              <a:buChar char="●"/>
            </a:pPr>
            <a:r>
              <a:rPr lang="en-GB" sz="1400"/>
              <a:t>Drink</a:t>
            </a:r>
            <a:endParaRPr sz="1400"/>
          </a:p>
          <a:p>
            <a:pPr indent="-317500" lvl="0" marL="457200" rtl="0" algn="l">
              <a:spcBef>
                <a:spcPts val="0"/>
              </a:spcBef>
              <a:spcAft>
                <a:spcPts val="0"/>
              </a:spcAft>
              <a:buSzPts val="1400"/>
              <a:buChar char="●"/>
            </a:pPr>
            <a:r>
              <a:rPr lang="en-GB" sz="1400"/>
              <a:t>Animals</a:t>
            </a:r>
            <a:endParaRPr sz="1400"/>
          </a:p>
          <a:p>
            <a:pPr indent="0" lvl="0" marL="0" rtl="0" algn="l">
              <a:spcBef>
                <a:spcPts val="0"/>
              </a:spcBef>
              <a:spcAft>
                <a:spcPts val="0"/>
              </a:spcAft>
              <a:buSzPts val="1200"/>
              <a:buNone/>
            </a:pPr>
            <a:r>
              <a:t/>
            </a:r>
            <a:endParaRPr sz="1400"/>
          </a:p>
        </p:txBody>
      </p:sp>
      <p:sp>
        <p:nvSpPr>
          <p:cNvPr id="149" name="Google Shape;149;p20"/>
          <p:cNvSpPr txBox="1"/>
          <p:nvPr>
            <p:ph idx="5" type="body"/>
          </p:nvPr>
        </p:nvSpPr>
        <p:spPr>
          <a:xfrm>
            <a:off x="3203100" y="1882525"/>
            <a:ext cx="2585400" cy="25659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spcBef>
                <a:spcPts val="0"/>
              </a:spcBef>
              <a:spcAft>
                <a:spcPts val="0"/>
              </a:spcAft>
              <a:buSzPts val="1200"/>
              <a:buNone/>
            </a:pPr>
            <a:r>
              <a:rPr lang="en-GB" sz="1400"/>
              <a:t>Reduce the prompts given. </a:t>
            </a:r>
            <a:endParaRPr sz="1400"/>
          </a:p>
          <a:p>
            <a:pPr indent="0" lvl="0" marL="0" rtl="0" algn="l">
              <a:spcBef>
                <a:spcPts val="0"/>
              </a:spcBef>
              <a:spcAft>
                <a:spcPts val="0"/>
              </a:spcAft>
              <a:buSzPts val="1200"/>
              <a:buNone/>
            </a:pPr>
            <a:r>
              <a:rPr lang="en-GB" sz="1400"/>
              <a:t>Increase the number of objects used. </a:t>
            </a:r>
            <a:endParaRPr sz="1400"/>
          </a:p>
          <a:p>
            <a:pPr indent="0" lvl="0" marL="0" rtl="0" algn="l">
              <a:spcBef>
                <a:spcPts val="0"/>
              </a:spcBef>
              <a:spcAft>
                <a:spcPts val="0"/>
              </a:spcAft>
              <a:buSzPts val="1200"/>
              <a:buNone/>
            </a:pPr>
            <a:r>
              <a:t/>
            </a:r>
            <a:endParaRPr sz="1400"/>
          </a:p>
          <a:p>
            <a:pPr indent="0" lvl="0" marL="0" rtl="0" algn="l">
              <a:spcBef>
                <a:spcPts val="0"/>
              </a:spcBef>
              <a:spcAft>
                <a:spcPts val="0"/>
              </a:spcAft>
              <a:buSzPts val="1200"/>
              <a:buNone/>
            </a:pPr>
            <a:r>
              <a:rPr lang="en-GB" sz="1400"/>
              <a:t>Use the symbols to write down your poem and then read what you’ve written. </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2"/>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For this lesson you will need </a:t>
            </a:r>
            <a:endParaRPr>
              <a:solidFill>
                <a:schemeClr val="dk2"/>
              </a:solidFill>
            </a:endParaRPr>
          </a:p>
        </p:txBody>
      </p:sp>
      <p:sp>
        <p:nvSpPr>
          <p:cNvPr id="71" name="Google Shape;71;p12"/>
          <p:cNvSpPr txBox="1"/>
          <p:nvPr>
            <p:ph idx="1" type="body"/>
          </p:nvPr>
        </p:nvSpPr>
        <p:spPr>
          <a:xfrm>
            <a:off x="488675" y="1260000"/>
            <a:ext cx="4563300" cy="3189600"/>
          </a:xfrm>
          <a:prstGeom prst="rect">
            <a:avLst/>
          </a:prstGeom>
          <a:noFill/>
          <a:ln>
            <a:noFill/>
          </a:ln>
        </p:spPr>
        <p:txBody>
          <a:bodyPr anchorCtr="0" anchor="t" bIns="0" lIns="0" spcFirstLastPara="1" rIns="0" wrap="square" tIns="0">
            <a:noAutofit/>
          </a:bodyPr>
          <a:lstStyle/>
          <a:p>
            <a:pPr indent="-330200" lvl="0" marL="457200" rtl="0" algn="l">
              <a:lnSpc>
                <a:spcPct val="130000"/>
              </a:lnSpc>
              <a:spcBef>
                <a:spcPts val="1000"/>
              </a:spcBef>
              <a:spcAft>
                <a:spcPts val="0"/>
              </a:spcAft>
              <a:buSzPts val="1600"/>
              <a:buChar char="●"/>
            </a:pPr>
            <a:r>
              <a:rPr lang="en-GB"/>
              <a:t>Recommended, but not required:</a:t>
            </a:r>
            <a:endParaRPr/>
          </a:p>
          <a:p>
            <a:pPr indent="-330200" lvl="1" marL="914400" rtl="0" algn="l">
              <a:lnSpc>
                <a:spcPct val="130000"/>
              </a:lnSpc>
              <a:spcBef>
                <a:spcPts val="0"/>
              </a:spcBef>
              <a:spcAft>
                <a:spcPts val="0"/>
              </a:spcAft>
              <a:buSzPts val="1600"/>
              <a:buChar char="○"/>
            </a:pPr>
            <a:r>
              <a:rPr lang="en-GB"/>
              <a:t>Relevant symbols &amp; signs</a:t>
            </a:r>
            <a:endParaRPr/>
          </a:p>
          <a:p>
            <a:pPr indent="-330200" lvl="1" marL="914400" rtl="0" algn="l">
              <a:lnSpc>
                <a:spcPct val="130000"/>
              </a:lnSpc>
              <a:spcBef>
                <a:spcPts val="0"/>
              </a:spcBef>
              <a:spcAft>
                <a:spcPts val="0"/>
              </a:spcAft>
              <a:buSzPts val="1600"/>
              <a:buChar char="○"/>
            </a:pPr>
            <a:r>
              <a:rPr lang="en-GB"/>
              <a:t>Some chosen items from your fridge and/or fruit bowl</a:t>
            </a:r>
            <a:endParaRPr/>
          </a:p>
          <a:p>
            <a:pPr indent="-330200" lvl="1" marL="914400" rtl="0" algn="l">
              <a:lnSpc>
                <a:spcPct val="130000"/>
              </a:lnSpc>
              <a:spcBef>
                <a:spcPts val="0"/>
              </a:spcBef>
              <a:spcAft>
                <a:spcPts val="0"/>
              </a:spcAft>
              <a:buSzPts val="1600"/>
              <a:buChar char="○"/>
            </a:pPr>
            <a:r>
              <a:rPr lang="en-GB"/>
              <a:t>A pen and paper</a:t>
            </a:r>
            <a:endParaRPr/>
          </a:p>
          <a:p>
            <a:pPr indent="-330200" lvl="1" marL="914400" rtl="0" algn="l">
              <a:lnSpc>
                <a:spcPct val="130000"/>
              </a:lnSpc>
              <a:spcBef>
                <a:spcPts val="0"/>
              </a:spcBef>
              <a:spcAft>
                <a:spcPts val="0"/>
              </a:spcAft>
              <a:buSzPts val="1600"/>
              <a:buChar char="○"/>
            </a:pPr>
            <a:r>
              <a:rPr lang="en-GB"/>
              <a:t>A camera to video or photograph the performance</a:t>
            </a:r>
            <a:endParaRPr/>
          </a:p>
          <a:p>
            <a:pPr indent="0" lvl="0" marL="0" rtl="0" algn="l">
              <a:lnSpc>
                <a:spcPct val="130000"/>
              </a:lnSpc>
              <a:spcBef>
                <a:spcPts val="0"/>
              </a:spcBef>
              <a:spcAft>
                <a:spcPts val="0"/>
              </a:spcAft>
              <a:buNone/>
            </a:pPr>
            <a:r>
              <a:t/>
            </a:r>
            <a:endParaRPr/>
          </a:p>
          <a:p>
            <a:pPr indent="0" lvl="0" marL="0" rtl="0" algn="l">
              <a:lnSpc>
                <a:spcPct val="130000"/>
              </a:lnSpc>
              <a:spcBef>
                <a:spcPts val="0"/>
              </a:spcBef>
              <a:spcAft>
                <a:spcPts val="0"/>
              </a:spcAft>
              <a:buNone/>
            </a:pPr>
            <a:r>
              <a:t/>
            </a:r>
            <a:endParaRPr/>
          </a:p>
          <a:p>
            <a:pPr indent="0" lvl="0" marL="0" rtl="0" algn="l">
              <a:lnSpc>
                <a:spcPct val="130000"/>
              </a:lnSpc>
              <a:spcBef>
                <a:spcPts val="1000"/>
              </a:spcBef>
              <a:spcAft>
                <a:spcPts val="1000"/>
              </a:spcAft>
              <a:buSzPts val="1600"/>
              <a:buNone/>
            </a:pPr>
            <a:r>
              <a:t/>
            </a:r>
            <a:endParaRPr/>
          </a:p>
        </p:txBody>
      </p:sp>
      <p:sp>
        <p:nvSpPr>
          <p:cNvPr id="72" name="Google Shape;72;p1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3"/>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78" name="Google Shape;78;p13"/>
          <p:cNvSpPr txBox="1"/>
          <p:nvPr>
            <p:ph type="title"/>
          </p:nvPr>
        </p:nvSpPr>
        <p:spPr>
          <a:xfrm>
            <a:off x="458975" y="285650"/>
            <a:ext cx="74655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sz="2600">
                <a:solidFill>
                  <a:srgbClr val="000000"/>
                </a:solidFill>
              </a:rPr>
              <a:t>Step 1: Choose the items </a:t>
            </a:r>
            <a:endParaRPr sz="2600">
              <a:solidFill>
                <a:srgbClr val="000000"/>
              </a:solidFill>
            </a:endParaRPr>
          </a:p>
        </p:txBody>
      </p:sp>
      <p:sp>
        <p:nvSpPr>
          <p:cNvPr id="79" name="Google Shape;79;p13"/>
          <p:cNvSpPr txBox="1"/>
          <p:nvPr>
            <p:ph idx="1" type="body"/>
          </p:nvPr>
        </p:nvSpPr>
        <p:spPr>
          <a:xfrm>
            <a:off x="458975" y="1081200"/>
            <a:ext cx="8226000" cy="35520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80" name="Google Shape;80;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81" name="Google Shape;81;p13"/>
          <p:cNvSpPr txBox="1"/>
          <p:nvPr/>
        </p:nvSpPr>
        <p:spPr>
          <a:xfrm>
            <a:off x="426225" y="908250"/>
            <a:ext cx="4416000" cy="38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Montserrat"/>
                <a:ea typeface="Montserrat"/>
                <a:cs typeface="Montserrat"/>
                <a:sym typeface="Montserrat"/>
              </a:rPr>
              <a:t>Have a look for different coloured objects from around the home.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rPr lang="en-GB" sz="1800">
                <a:latin typeface="Montserrat"/>
                <a:ea typeface="Montserrat"/>
                <a:cs typeface="Montserrat"/>
                <a:sym typeface="Montserrat"/>
              </a:rPr>
              <a:t>When describing the items, use simple language combining colour and object.</a:t>
            </a:r>
            <a:endParaRPr sz="1800">
              <a:latin typeface="Montserrat"/>
              <a:ea typeface="Montserrat"/>
              <a:cs typeface="Montserrat"/>
              <a:sym typeface="Montserrat"/>
            </a:endParaRPr>
          </a:p>
          <a:p>
            <a:pPr indent="0" lvl="0" marL="0" rtl="0" algn="l">
              <a:spcBef>
                <a:spcPts val="0"/>
              </a:spcBef>
              <a:spcAft>
                <a:spcPts val="0"/>
              </a:spcAft>
              <a:buNone/>
            </a:pPr>
            <a:r>
              <a:rPr lang="en-GB" sz="1800">
                <a:latin typeface="Montserrat"/>
                <a:ea typeface="Montserrat"/>
                <a:cs typeface="Montserrat"/>
                <a:sym typeface="Montserrat"/>
              </a:rPr>
              <a:t>For example: yellow banana</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p:txBody>
      </p:sp>
      <p:pic>
        <p:nvPicPr>
          <p:cNvPr id="82" name="Google Shape;82;p13"/>
          <p:cNvPicPr preferRelativeResize="0"/>
          <p:nvPr/>
        </p:nvPicPr>
        <p:blipFill>
          <a:blip r:embed="rId3">
            <a:alphaModFix/>
          </a:blip>
          <a:stretch>
            <a:fillRect/>
          </a:stretch>
        </p:blipFill>
        <p:spPr>
          <a:xfrm>
            <a:off x="5684550" y="1100150"/>
            <a:ext cx="2656100" cy="1770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88" name="Google Shape;88;p14"/>
          <p:cNvSpPr txBox="1"/>
          <p:nvPr>
            <p:ph idx="1" type="body"/>
          </p:nvPr>
        </p:nvSpPr>
        <p:spPr>
          <a:xfrm>
            <a:off x="458975" y="1081200"/>
            <a:ext cx="8226000" cy="35520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89" name="Google Shape;89;p1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90" name="Google Shape;90;p14"/>
          <p:cNvSpPr txBox="1"/>
          <p:nvPr/>
        </p:nvSpPr>
        <p:spPr>
          <a:xfrm>
            <a:off x="1939525" y="297875"/>
            <a:ext cx="7478400" cy="857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lang="en-GB" sz="2800">
                <a:latin typeface="Montserrat"/>
                <a:ea typeface="Montserrat"/>
                <a:cs typeface="Montserrat"/>
                <a:sym typeface="Montserrat"/>
              </a:rPr>
              <a:t>Time</a:t>
            </a:r>
            <a:r>
              <a:rPr b="1" i="0" lang="en-GB" sz="2800" u="none" cap="none" strike="noStrike">
                <a:latin typeface="Montserrat"/>
                <a:ea typeface="Montserrat"/>
                <a:cs typeface="Montserrat"/>
                <a:sym typeface="Montserrat"/>
              </a:rPr>
              <a:t> to complete your task</a:t>
            </a:r>
            <a:endParaRPr b="1" i="0" sz="2800" u="none" cap="none" strike="noStrike">
              <a:latin typeface="Montserrat"/>
              <a:ea typeface="Montserrat"/>
              <a:cs typeface="Montserrat"/>
              <a:sym typeface="Montserrat"/>
            </a:endParaRPr>
          </a:p>
        </p:txBody>
      </p:sp>
      <p:sp>
        <p:nvSpPr>
          <p:cNvPr id="91" name="Google Shape;91;p14"/>
          <p:cNvSpPr/>
          <p:nvPr/>
        </p:nvSpPr>
        <p:spPr>
          <a:xfrm>
            <a:off x="2250129" y="1254049"/>
            <a:ext cx="4572000" cy="523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dk2"/>
                </a:solidFill>
                <a:latin typeface="Montserrat"/>
                <a:ea typeface="Montserrat"/>
                <a:cs typeface="Montserrat"/>
                <a:sym typeface="Montserrat"/>
              </a:rPr>
              <a:t>Find your objects</a:t>
            </a:r>
            <a:br>
              <a:rPr b="1" i="0" lang="en-GB" sz="1800" u="none" cap="none" strike="noStrike">
                <a:solidFill>
                  <a:schemeClr val="dk2"/>
                </a:solidFill>
                <a:latin typeface="Montserrat"/>
                <a:ea typeface="Montserrat"/>
                <a:cs typeface="Montserrat"/>
                <a:sym typeface="Montserrat"/>
              </a:rPr>
            </a:br>
            <a:endParaRPr b="0" i="0" sz="1800" u="none" cap="none" strike="noStrike">
              <a:solidFill>
                <a:schemeClr val="dk2"/>
              </a:solidFill>
              <a:latin typeface="Arial"/>
              <a:ea typeface="Arial"/>
              <a:cs typeface="Arial"/>
              <a:sym typeface="Arial"/>
            </a:endParaRPr>
          </a:p>
        </p:txBody>
      </p:sp>
      <p:sp>
        <p:nvSpPr>
          <p:cNvPr id="92" name="Google Shape;92;p14"/>
          <p:cNvSpPr/>
          <p:nvPr/>
        </p:nvSpPr>
        <p:spPr>
          <a:xfrm>
            <a:off x="2250125" y="1839601"/>
            <a:ext cx="4572000" cy="1986900"/>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rPr b="1" lang="en-GB" sz="1750">
                <a:latin typeface="Montserrat"/>
                <a:ea typeface="Montserrat"/>
                <a:cs typeface="Montserrat"/>
                <a:sym typeface="Montserrat"/>
              </a:rPr>
              <a:t>Look around the home for small different coloured objects that can be moved easily. </a:t>
            </a:r>
            <a:endParaRPr b="1" sz="1750">
              <a:latin typeface="Montserrat"/>
              <a:ea typeface="Montserrat"/>
              <a:cs typeface="Montserrat"/>
              <a:sym typeface="Montserrat"/>
            </a:endParaRPr>
          </a:p>
          <a:p>
            <a:pPr indent="0" lvl="0" marL="0" rtl="0" algn="l">
              <a:spcBef>
                <a:spcPts val="0"/>
              </a:spcBef>
              <a:spcAft>
                <a:spcPts val="0"/>
              </a:spcAft>
              <a:buClr>
                <a:srgbClr val="000000"/>
              </a:buClr>
              <a:buFont typeface="Arial"/>
              <a:buNone/>
            </a:pPr>
            <a:r>
              <a:rPr b="1" lang="en-GB" sz="1750">
                <a:latin typeface="Montserrat"/>
                <a:ea typeface="Montserrat"/>
                <a:cs typeface="Montserrat"/>
                <a:sym typeface="Montserrat"/>
              </a:rPr>
              <a:t>You might want to stick to a category such as fruit &amp; vegetables or clothing.</a:t>
            </a:r>
            <a:endParaRPr b="1" sz="1750">
              <a:latin typeface="Montserrat"/>
              <a:ea typeface="Montserrat"/>
              <a:cs typeface="Montserrat"/>
              <a:sym typeface="Montserrat"/>
            </a:endParaRPr>
          </a:p>
          <a:p>
            <a:pPr indent="0" lvl="0" marL="0" rtl="0" algn="l">
              <a:spcBef>
                <a:spcPts val="0"/>
              </a:spcBef>
              <a:spcAft>
                <a:spcPts val="0"/>
              </a:spcAft>
              <a:buClr>
                <a:srgbClr val="000000"/>
              </a:buClr>
              <a:buFont typeface="Arial"/>
              <a:buNone/>
            </a:pPr>
            <a:r>
              <a:rPr b="1" lang="en-GB" sz="1750">
                <a:latin typeface="Montserrat"/>
                <a:ea typeface="Montserrat"/>
                <a:cs typeface="Montserrat"/>
                <a:sym typeface="Montserrat"/>
              </a:rPr>
              <a:t>Check what words your child knows</a:t>
            </a:r>
            <a:r>
              <a:rPr b="1" lang="en-GB" sz="1750">
                <a:solidFill>
                  <a:schemeClr val="lt1"/>
                </a:solidFill>
                <a:latin typeface="Montserrat"/>
                <a:ea typeface="Montserrat"/>
                <a:cs typeface="Montserrat"/>
                <a:sym typeface="Montserrat"/>
              </a:rPr>
              <a:t>. </a:t>
            </a:r>
            <a:endParaRPr b="1" sz="1750">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98" name="Google Shape;98;p15"/>
          <p:cNvSpPr txBox="1"/>
          <p:nvPr>
            <p:ph type="title"/>
          </p:nvPr>
        </p:nvSpPr>
        <p:spPr>
          <a:xfrm>
            <a:off x="458975" y="445025"/>
            <a:ext cx="58662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sz="2600">
                <a:solidFill>
                  <a:srgbClr val="000000"/>
                </a:solidFill>
              </a:rPr>
              <a:t>Step 2: The Sequence </a:t>
            </a:r>
            <a:endParaRPr sz="2600">
              <a:solidFill>
                <a:srgbClr val="000000"/>
              </a:solidFill>
            </a:endParaRPr>
          </a:p>
        </p:txBody>
      </p:sp>
      <p:sp>
        <p:nvSpPr>
          <p:cNvPr id="99" name="Google Shape;99;p15"/>
          <p:cNvSpPr txBox="1"/>
          <p:nvPr>
            <p:ph idx="1" type="body"/>
          </p:nvPr>
        </p:nvSpPr>
        <p:spPr>
          <a:xfrm>
            <a:off x="458800" y="973450"/>
            <a:ext cx="8505600" cy="35520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100" name="Google Shape;100;p1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101" name="Google Shape;101;p15"/>
          <p:cNvSpPr txBox="1"/>
          <p:nvPr/>
        </p:nvSpPr>
        <p:spPr>
          <a:xfrm>
            <a:off x="458975" y="1127850"/>
            <a:ext cx="8294700" cy="34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Montserrat"/>
                <a:ea typeface="Montserrat"/>
                <a:cs typeface="Montserrat"/>
                <a:sym typeface="Montserrat"/>
              </a:rPr>
              <a:t>Line the objects up. This can be in any order and will become the sequence for your poem.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rPr lang="en-GB" sz="1800">
                <a:latin typeface="Montserrat"/>
                <a:ea typeface="Montserrat"/>
                <a:cs typeface="Montserrat"/>
                <a:sym typeface="Montserrat"/>
              </a:rPr>
              <a:t>Remember poems don’t have to rhyme. </a:t>
            </a:r>
            <a:endParaRPr/>
          </a:p>
        </p:txBody>
      </p:sp>
      <p:sp>
        <p:nvSpPr>
          <p:cNvPr id="102" name="Google Shape;102;p15"/>
          <p:cNvSpPr txBox="1"/>
          <p:nvPr/>
        </p:nvSpPr>
        <p:spPr>
          <a:xfrm>
            <a:off x="6221475" y="4087425"/>
            <a:ext cx="2359800" cy="856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000">
                <a:latin typeface="Montserrat"/>
                <a:ea typeface="Montserrat"/>
                <a:cs typeface="Montserrat"/>
                <a:sym typeface="Montserrat"/>
              </a:rPr>
              <a:t>Images Pixabay</a:t>
            </a:r>
            <a:endParaRPr>
              <a:latin typeface="Montserrat"/>
              <a:ea typeface="Montserrat"/>
              <a:cs typeface="Montserrat"/>
              <a:sym typeface="Montserrat"/>
            </a:endParaRPr>
          </a:p>
        </p:txBody>
      </p:sp>
      <p:pic>
        <p:nvPicPr>
          <p:cNvPr id="103" name="Google Shape;103;p15"/>
          <p:cNvPicPr preferRelativeResize="0"/>
          <p:nvPr/>
        </p:nvPicPr>
        <p:blipFill>
          <a:blip r:embed="rId3">
            <a:alphaModFix/>
          </a:blip>
          <a:stretch>
            <a:fillRect/>
          </a:stretch>
        </p:blipFill>
        <p:spPr>
          <a:xfrm>
            <a:off x="358375" y="2610275"/>
            <a:ext cx="2215726" cy="1477150"/>
          </a:xfrm>
          <a:prstGeom prst="rect">
            <a:avLst/>
          </a:prstGeom>
          <a:noFill/>
          <a:ln>
            <a:noFill/>
          </a:ln>
        </p:spPr>
      </p:pic>
      <p:pic>
        <p:nvPicPr>
          <p:cNvPr id="104" name="Google Shape;104;p15"/>
          <p:cNvPicPr preferRelativeResize="0"/>
          <p:nvPr/>
        </p:nvPicPr>
        <p:blipFill>
          <a:blip r:embed="rId4">
            <a:alphaModFix/>
          </a:blip>
          <a:stretch>
            <a:fillRect/>
          </a:stretch>
        </p:blipFill>
        <p:spPr>
          <a:xfrm>
            <a:off x="2574100" y="2829700"/>
            <a:ext cx="1769775" cy="1179850"/>
          </a:xfrm>
          <a:prstGeom prst="rect">
            <a:avLst/>
          </a:prstGeom>
          <a:noFill/>
          <a:ln>
            <a:noFill/>
          </a:ln>
        </p:spPr>
      </p:pic>
      <p:pic>
        <p:nvPicPr>
          <p:cNvPr id="105" name="Google Shape;105;p15"/>
          <p:cNvPicPr preferRelativeResize="0"/>
          <p:nvPr/>
        </p:nvPicPr>
        <p:blipFill>
          <a:blip r:embed="rId5">
            <a:alphaModFix/>
          </a:blip>
          <a:stretch>
            <a:fillRect/>
          </a:stretch>
        </p:blipFill>
        <p:spPr>
          <a:xfrm>
            <a:off x="4602747" y="3028329"/>
            <a:ext cx="1682175" cy="889475"/>
          </a:xfrm>
          <a:prstGeom prst="rect">
            <a:avLst/>
          </a:prstGeom>
          <a:noFill/>
          <a:ln>
            <a:noFill/>
          </a:ln>
        </p:spPr>
      </p:pic>
      <p:pic>
        <p:nvPicPr>
          <p:cNvPr id="106" name="Google Shape;106;p15"/>
          <p:cNvPicPr preferRelativeResize="0"/>
          <p:nvPr/>
        </p:nvPicPr>
        <p:blipFill>
          <a:blip r:embed="rId6">
            <a:alphaModFix/>
          </a:blip>
          <a:stretch>
            <a:fillRect/>
          </a:stretch>
        </p:blipFill>
        <p:spPr>
          <a:xfrm>
            <a:off x="6543800" y="2536875"/>
            <a:ext cx="2176225" cy="1450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Step 3: Extending the sentence </a:t>
            </a:r>
            <a:endParaRPr>
              <a:solidFill>
                <a:srgbClr val="000000"/>
              </a:solidFill>
            </a:endParaRPr>
          </a:p>
        </p:txBody>
      </p:sp>
      <p:sp>
        <p:nvSpPr>
          <p:cNvPr id="112" name="Google Shape;112;p16"/>
          <p:cNvSpPr txBox="1"/>
          <p:nvPr>
            <p:ph idx="1" type="body"/>
          </p:nvPr>
        </p:nvSpPr>
        <p:spPr>
          <a:xfrm>
            <a:off x="458975" y="1162888"/>
            <a:ext cx="35868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Each object becomes one word in each line of the poem. We are now going to extend the sentence by adding in the colour of each object. To do this, have the symbol for each colour or different coloured pieces of paper and ask your child to match these to the objects.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nvSpPr>
        <p:spPr>
          <a:xfrm>
            <a:off x="1993100" y="297875"/>
            <a:ext cx="7425000" cy="857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lang="en-GB" sz="2800">
                <a:latin typeface="Montserrat"/>
                <a:ea typeface="Montserrat"/>
                <a:cs typeface="Montserrat"/>
                <a:sym typeface="Montserrat"/>
              </a:rPr>
              <a:t>Time</a:t>
            </a:r>
            <a:r>
              <a:rPr b="1" i="0" lang="en-GB" sz="2800" u="none" cap="none" strike="noStrike">
                <a:latin typeface="Montserrat"/>
                <a:ea typeface="Montserrat"/>
                <a:cs typeface="Montserrat"/>
                <a:sym typeface="Montserrat"/>
              </a:rPr>
              <a:t> to complete your task</a:t>
            </a:r>
            <a:endParaRPr b="1" i="0" sz="2800" u="none" cap="none" strike="noStrike">
              <a:latin typeface="Montserrat"/>
              <a:ea typeface="Montserrat"/>
              <a:cs typeface="Montserrat"/>
              <a:sym typeface="Montserrat"/>
            </a:endParaRPr>
          </a:p>
        </p:txBody>
      </p:sp>
      <p:sp>
        <p:nvSpPr>
          <p:cNvPr id="118" name="Google Shape;118;p17"/>
          <p:cNvSpPr/>
          <p:nvPr/>
        </p:nvSpPr>
        <p:spPr>
          <a:xfrm>
            <a:off x="2250129" y="1254049"/>
            <a:ext cx="4572000" cy="523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dk2"/>
                </a:solidFill>
                <a:latin typeface="Montserrat"/>
                <a:ea typeface="Montserrat"/>
                <a:cs typeface="Montserrat"/>
                <a:sym typeface="Montserrat"/>
              </a:rPr>
              <a:t>Matching the colour to the object</a:t>
            </a:r>
            <a:br>
              <a:rPr b="1" i="0" lang="en-GB" sz="1800" u="none" cap="none" strike="noStrike">
                <a:solidFill>
                  <a:schemeClr val="dk2"/>
                </a:solidFill>
                <a:latin typeface="Montserrat"/>
                <a:ea typeface="Montserrat"/>
                <a:cs typeface="Montserrat"/>
                <a:sym typeface="Montserrat"/>
              </a:rPr>
            </a:br>
            <a:endParaRPr b="0" i="0" sz="1800" u="none" cap="none" strike="noStrike">
              <a:solidFill>
                <a:schemeClr val="dk2"/>
              </a:solidFill>
              <a:latin typeface="Arial"/>
              <a:ea typeface="Arial"/>
              <a:cs typeface="Arial"/>
              <a:sym typeface="Arial"/>
            </a:endParaRPr>
          </a:p>
        </p:txBody>
      </p:sp>
      <p:sp>
        <p:nvSpPr>
          <p:cNvPr id="119" name="Google Shape;119;p17"/>
          <p:cNvSpPr/>
          <p:nvPr/>
        </p:nvSpPr>
        <p:spPr>
          <a:xfrm>
            <a:off x="2250125" y="1839601"/>
            <a:ext cx="4572000" cy="1986900"/>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rPr b="1" lang="en-GB" sz="1750">
                <a:latin typeface="Montserrat"/>
                <a:ea typeface="Montserrat"/>
                <a:cs typeface="Montserrat"/>
                <a:sym typeface="Montserrat"/>
              </a:rPr>
              <a:t>Lay out the symbols for the colours of the objects chosen. See if your child can match each colour to the object. </a:t>
            </a:r>
            <a:endParaRPr b="1" sz="1750">
              <a:latin typeface="Montserrat"/>
              <a:ea typeface="Montserrat"/>
              <a:cs typeface="Montserrat"/>
              <a:sym typeface="Montserrat"/>
            </a:endParaRPr>
          </a:p>
          <a:p>
            <a:pPr indent="0" lvl="0" marL="0" rtl="0" algn="l">
              <a:spcBef>
                <a:spcPts val="0"/>
              </a:spcBef>
              <a:spcAft>
                <a:spcPts val="0"/>
              </a:spcAft>
              <a:buClr>
                <a:srgbClr val="000000"/>
              </a:buClr>
              <a:buFont typeface="Arial"/>
              <a:buNone/>
            </a:pPr>
            <a:r>
              <a:rPr b="1" lang="en-GB" sz="1750">
                <a:latin typeface="Montserrat"/>
                <a:ea typeface="Montserrat"/>
                <a:cs typeface="Montserrat"/>
                <a:sym typeface="Montserrat"/>
              </a:rPr>
              <a:t>Model the language, for example  ‘yellow banana, green apple, red strawberry, green pear’.</a:t>
            </a:r>
            <a:endParaRPr b="1" sz="175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125" name="Google Shape;125;p18"/>
          <p:cNvSpPr txBox="1"/>
          <p:nvPr>
            <p:ph type="title"/>
          </p:nvPr>
        </p:nvSpPr>
        <p:spPr>
          <a:xfrm>
            <a:off x="458975" y="445025"/>
            <a:ext cx="58662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sz="2600">
                <a:solidFill>
                  <a:srgbClr val="000000"/>
                </a:solidFill>
              </a:rPr>
              <a:t>Step 4 - read your poem!</a:t>
            </a:r>
            <a:endParaRPr sz="2600">
              <a:solidFill>
                <a:srgbClr val="000000"/>
              </a:solidFill>
            </a:endParaRPr>
          </a:p>
          <a:p>
            <a:pPr indent="0" lvl="0" marL="0" rtl="0" algn="l">
              <a:lnSpc>
                <a:spcPct val="115000"/>
              </a:lnSpc>
              <a:spcBef>
                <a:spcPts val="0"/>
              </a:spcBef>
              <a:spcAft>
                <a:spcPts val="0"/>
              </a:spcAft>
              <a:buSzPts val="2200"/>
              <a:buNone/>
            </a:pPr>
            <a:r>
              <a:t/>
            </a:r>
            <a:endParaRPr sz="2600">
              <a:solidFill>
                <a:schemeClr val="accent1"/>
              </a:solidFill>
            </a:endParaRPr>
          </a:p>
          <a:p>
            <a:pPr indent="0" lvl="0" marL="0" rtl="0" algn="l">
              <a:lnSpc>
                <a:spcPct val="115000"/>
              </a:lnSpc>
              <a:spcBef>
                <a:spcPts val="0"/>
              </a:spcBef>
              <a:spcAft>
                <a:spcPts val="0"/>
              </a:spcAft>
              <a:buSzPts val="2200"/>
              <a:buNone/>
            </a:pPr>
            <a:r>
              <a:t/>
            </a:r>
            <a:endParaRPr sz="2600">
              <a:solidFill>
                <a:schemeClr val="accent1"/>
              </a:solidFill>
            </a:endParaRPr>
          </a:p>
        </p:txBody>
      </p:sp>
      <p:sp>
        <p:nvSpPr>
          <p:cNvPr id="126" name="Google Shape;126;p18"/>
          <p:cNvSpPr txBox="1"/>
          <p:nvPr>
            <p:ph idx="1" type="body"/>
          </p:nvPr>
        </p:nvSpPr>
        <p:spPr>
          <a:xfrm>
            <a:off x="459000" y="1010925"/>
            <a:ext cx="8226000" cy="35520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127" name="Google Shape;127;p1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128" name="Google Shape;128;p18"/>
          <p:cNvSpPr txBox="1"/>
          <p:nvPr/>
        </p:nvSpPr>
        <p:spPr>
          <a:xfrm>
            <a:off x="468400" y="1297075"/>
            <a:ext cx="4205100" cy="34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Montserrat"/>
                <a:ea typeface="Montserrat"/>
                <a:cs typeface="Montserrat"/>
                <a:sym typeface="Montserrat"/>
              </a:rPr>
              <a:t>Together, or just your child, move along the line of things and name them. You can use signs, symbols, eye pointing or speech to do this.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rPr lang="en-GB" sz="1800">
                <a:latin typeface="Montserrat"/>
                <a:ea typeface="Montserrat"/>
                <a:cs typeface="Montserrat"/>
                <a:sym typeface="Montserrat"/>
              </a:rPr>
              <a:t>Keep practising. If you want to change the order you can do.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lnSpc>
                <a:spcPct val="130000"/>
              </a:lnSpc>
              <a:spcBef>
                <a:spcPts val="0"/>
              </a:spcBef>
              <a:spcAft>
                <a:spcPts val="0"/>
              </a:spcAft>
              <a:buNone/>
            </a:pPr>
            <a:r>
              <a:t/>
            </a:r>
            <a:endParaRPr sz="800"/>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134" name="Google Shape;134;p19"/>
          <p:cNvSpPr txBox="1"/>
          <p:nvPr>
            <p:ph idx="1" type="body"/>
          </p:nvPr>
        </p:nvSpPr>
        <p:spPr>
          <a:xfrm>
            <a:off x="459000" y="1010925"/>
            <a:ext cx="8226000" cy="35520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135" name="Google Shape;135;p1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136" name="Google Shape;136;p19"/>
          <p:cNvSpPr txBox="1"/>
          <p:nvPr/>
        </p:nvSpPr>
        <p:spPr>
          <a:xfrm>
            <a:off x="1993100" y="297875"/>
            <a:ext cx="7425000" cy="857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lang="en-GB" sz="2800">
                <a:latin typeface="Montserrat"/>
                <a:ea typeface="Montserrat"/>
                <a:cs typeface="Montserrat"/>
                <a:sym typeface="Montserrat"/>
              </a:rPr>
              <a:t>Time</a:t>
            </a:r>
            <a:r>
              <a:rPr b="1" i="0" lang="en-GB" sz="2800" u="none" cap="none" strike="noStrike">
                <a:latin typeface="Montserrat"/>
                <a:ea typeface="Montserrat"/>
                <a:cs typeface="Montserrat"/>
                <a:sym typeface="Montserrat"/>
              </a:rPr>
              <a:t> to complete your task</a:t>
            </a:r>
            <a:endParaRPr b="1" i="0" sz="2800" u="none" cap="none" strike="noStrike">
              <a:latin typeface="Montserrat"/>
              <a:ea typeface="Montserrat"/>
              <a:cs typeface="Montserrat"/>
              <a:sym typeface="Montserrat"/>
            </a:endParaRPr>
          </a:p>
        </p:txBody>
      </p:sp>
      <p:sp>
        <p:nvSpPr>
          <p:cNvPr id="137" name="Google Shape;137;p19"/>
          <p:cNvSpPr/>
          <p:nvPr/>
        </p:nvSpPr>
        <p:spPr>
          <a:xfrm>
            <a:off x="2250129" y="1254049"/>
            <a:ext cx="4572000" cy="523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dk2"/>
                </a:solidFill>
                <a:latin typeface="Montserrat"/>
                <a:ea typeface="Montserrat"/>
                <a:cs typeface="Montserrat"/>
                <a:sym typeface="Montserrat"/>
              </a:rPr>
              <a:t>Perform your poem</a:t>
            </a:r>
            <a:br>
              <a:rPr b="1" i="0" lang="en-GB" sz="1800" u="none" cap="none" strike="noStrike">
                <a:solidFill>
                  <a:schemeClr val="dk2"/>
                </a:solidFill>
                <a:latin typeface="Montserrat"/>
                <a:ea typeface="Montserrat"/>
                <a:cs typeface="Montserrat"/>
                <a:sym typeface="Montserrat"/>
              </a:rPr>
            </a:br>
            <a:endParaRPr b="0" i="0" sz="1800" u="none" cap="none" strike="noStrike">
              <a:solidFill>
                <a:schemeClr val="dk2"/>
              </a:solidFill>
              <a:latin typeface="Arial"/>
              <a:ea typeface="Arial"/>
              <a:cs typeface="Arial"/>
              <a:sym typeface="Arial"/>
            </a:endParaRPr>
          </a:p>
        </p:txBody>
      </p:sp>
      <p:sp>
        <p:nvSpPr>
          <p:cNvPr id="138" name="Google Shape;138;p19"/>
          <p:cNvSpPr/>
          <p:nvPr/>
        </p:nvSpPr>
        <p:spPr>
          <a:xfrm>
            <a:off x="2250125" y="1839601"/>
            <a:ext cx="4572000" cy="1986900"/>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rPr b="1" lang="en-GB" sz="1750">
                <a:latin typeface="Montserrat"/>
                <a:ea typeface="Montserrat"/>
                <a:cs typeface="Montserrat"/>
                <a:sym typeface="Montserrat"/>
              </a:rPr>
              <a:t>Now it’s your turn. </a:t>
            </a:r>
            <a:endParaRPr b="1" sz="1750">
              <a:latin typeface="Montserrat"/>
              <a:ea typeface="Montserrat"/>
              <a:cs typeface="Montserrat"/>
              <a:sym typeface="Montserrat"/>
            </a:endParaRPr>
          </a:p>
          <a:p>
            <a:pPr indent="0" lvl="0" marL="0" rtl="0" algn="l">
              <a:spcBef>
                <a:spcPts val="0"/>
              </a:spcBef>
              <a:spcAft>
                <a:spcPts val="0"/>
              </a:spcAft>
              <a:buClr>
                <a:srgbClr val="000000"/>
              </a:buClr>
              <a:buFont typeface="Arial"/>
              <a:buNone/>
            </a:pPr>
            <a:r>
              <a:rPr b="1" lang="en-GB" sz="1750">
                <a:latin typeface="Montserrat"/>
                <a:ea typeface="Montserrat"/>
                <a:cs typeface="Montserrat"/>
                <a:sym typeface="Montserrat"/>
              </a:rPr>
              <a:t>Support your child to read their poem out loud. </a:t>
            </a:r>
            <a:endParaRPr b="1" sz="1750">
              <a:latin typeface="Montserrat"/>
              <a:ea typeface="Montserrat"/>
              <a:cs typeface="Montserrat"/>
              <a:sym typeface="Montserrat"/>
            </a:endParaRPr>
          </a:p>
          <a:p>
            <a:pPr indent="0" lvl="0" marL="0" rtl="0" algn="l">
              <a:spcBef>
                <a:spcPts val="0"/>
              </a:spcBef>
              <a:spcAft>
                <a:spcPts val="0"/>
              </a:spcAft>
              <a:buClr>
                <a:srgbClr val="000000"/>
              </a:buClr>
              <a:buFont typeface="Arial"/>
              <a:buNone/>
            </a:pPr>
            <a:r>
              <a:rPr b="1" lang="en-GB" sz="1750">
                <a:latin typeface="Montserrat"/>
                <a:ea typeface="Montserrat"/>
                <a:cs typeface="Montserrat"/>
                <a:sym typeface="Montserrat"/>
              </a:rPr>
              <a:t>You can ask family to be an audience or you could record the performance on a video.</a:t>
            </a:r>
            <a:endParaRPr b="1" sz="175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008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