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10287000" cx="18288000"/>
  <p:notesSz cx="6858000" cy="9144000"/>
  <p:embeddedFontLst>
    <p:embeddedFont>
      <p:font typeface="Montserrat SemiBold"/>
      <p:regular r:id="rId15"/>
      <p:bold r:id="rId16"/>
      <p:italic r:id="rId17"/>
      <p:boldItalic r:id="rId18"/>
    </p:embeddedFont>
    <p:embeddedFont>
      <p:font typeface="Montserrat"/>
      <p:regular r:id="rId19"/>
      <p:bold r:id="rId20"/>
      <p:italic r:id="rId21"/>
      <p:boldItalic r:id="rId22"/>
    </p:embeddedFont>
    <p:embeddedFont>
      <p:font typeface="Montserrat Medium"/>
      <p:regular r:id="rId23"/>
      <p:bold r:id="rId24"/>
      <p:italic r:id="rId25"/>
      <p:bold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FCD0E59-8401-42AD-BE54-BBD834532378}">
  <a:tblStyle styleId="{6FCD0E59-8401-42AD-BE54-BBD834532378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  <a:tblStyle styleId="{D31A9759-077E-4DC1-8F46-6238DEE5029D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bold.fntdata"/><Relationship Id="rId22" Type="http://schemas.openxmlformats.org/officeDocument/2006/relationships/font" Target="fonts/Montserrat-boldItalic.fntdata"/><Relationship Id="rId21" Type="http://schemas.openxmlformats.org/officeDocument/2006/relationships/font" Target="fonts/Montserrat-italic.fntdata"/><Relationship Id="rId24" Type="http://schemas.openxmlformats.org/officeDocument/2006/relationships/font" Target="fonts/MontserratMedium-bold.fntdata"/><Relationship Id="rId23" Type="http://schemas.openxmlformats.org/officeDocument/2006/relationships/font" Target="fonts/MontserratMedium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MontserratMedium-boldItalic.fntdata"/><Relationship Id="rId25" Type="http://schemas.openxmlformats.org/officeDocument/2006/relationships/font" Target="fonts/MontserratMedium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font" Target="fonts/MontserratSemiBold-regular.fntdata"/><Relationship Id="rId14" Type="http://schemas.openxmlformats.org/officeDocument/2006/relationships/slide" Target="slides/slide9.xml"/><Relationship Id="rId17" Type="http://schemas.openxmlformats.org/officeDocument/2006/relationships/font" Target="fonts/MontserratSemiBold-italic.fntdata"/><Relationship Id="rId16" Type="http://schemas.openxmlformats.org/officeDocument/2006/relationships/font" Target="fonts/MontserratSemiBold-bold.fntdata"/><Relationship Id="rId19" Type="http://schemas.openxmlformats.org/officeDocument/2006/relationships/font" Target="fonts/Montserrat-regular.fntdata"/><Relationship Id="rId18" Type="http://schemas.openxmlformats.org/officeDocument/2006/relationships/font" Target="fonts/MontserratSemiBold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7349fb42c9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7349fb42c9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65ffe4e06_0_1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65ffe4e06_0_1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865ffe4e06_0_3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865ffe4e06_0_3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865ffe4e06_0_2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865ffe4e06_0_2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8db309eda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8db309eda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8d91a5e921_0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8d91a5e921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8db309edaf_0_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8db309edaf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8db309edaf_0_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8db309edaf_0_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86772b4389_0_1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86772b4389_0_1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idx="4294967295" type="ctrTitle"/>
          </p:nvPr>
        </p:nvSpPr>
        <p:spPr>
          <a:xfrm>
            <a:off x="917950" y="2475250"/>
            <a:ext cx="16452000" cy="4124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Beginning to Understand More Words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Lesson 6 of 14 on Understanding Language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0" name="Google Shape;80;p14"/>
          <p:cNvSpPr txBox="1"/>
          <p:nvPr>
            <p:ph idx="4294967295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Speech and Language Therapy  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Emma Jones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2" name="Google Shape;82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idx="2" type="body"/>
          </p:nvPr>
        </p:nvSpPr>
        <p:spPr>
          <a:xfrm>
            <a:off x="917950" y="1928700"/>
            <a:ext cx="4989600" cy="5360400"/>
          </a:xfrm>
          <a:prstGeom prst="rect">
            <a:avLst/>
          </a:prstGeom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Early action words include: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Actions included in their everyday activities and play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/>
              <a:t>Body movements </a:t>
            </a:r>
            <a:endParaRPr/>
          </a:p>
        </p:txBody>
      </p:sp>
      <p:sp>
        <p:nvSpPr>
          <p:cNvPr id="88" name="Google Shape;88;p15"/>
          <p:cNvSpPr txBox="1"/>
          <p:nvPr>
            <p:ph type="title"/>
          </p:nvPr>
        </p:nvSpPr>
        <p:spPr>
          <a:xfrm>
            <a:off x="917950" y="890050"/>
            <a:ext cx="13201200" cy="810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Types of Early Verbs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9" name="Google Shape;89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0" name="Google Shape;90;p15"/>
          <p:cNvSpPr txBox="1"/>
          <p:nvPr/>
        </p:nvSpPr>
        <p:spPr>
          <a:xfrm>
            <a:off x="7465425" y="708900"/>
            <a:ext cx="8876400" cy="88776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The child understands: 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The child needs to know: 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6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96" name="Google Shape;96;p16"/>
          <p:cNvSpPr txBox="1"/>
          <p:nvPr>
            <p:ph idx="1" type="body"/>
          </p:nvPr>
        </p:nvSpPr>
        <p:spPr>
          <a:xfrm>
            <a:off x="917950" y="2073150"/>
            <a:ext cx="12940500" cy="6765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900"/>
              <a:t>Keep a list of the early words the child </a:t>
            </a:r>
            <a:r>
              <a:rPr b="1" lang="en-GB" sz="2900"/>
              <a:t>understands</a:t>
            </a:r>
            <a:r>
              <a:rPr lang="en-GB" sz="2900"/>
              <a:t>. </a:t>
            </a:r>
            <a:endParaRPr sz="29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2900"/>
              <a:t>Children have to </a:t>
            </a:r>
            <a:r>
              <a:rPr b="1" lang="en-GB" sz="2900"/>
              <a:t>understand</a:t>
            </a:r>
            <a:r>
              <a:rPr lang="en-GB" sz="2900"/>
              <a:t> a word before they can begin using it.</a:t>
            </a:r>
            <a:endParaRPr sz="29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2900"/>
              <a:t>Top tips:</a:t>
            </a:r>
            <a:endParaRPr sz="2900"/>
          </a:p>
          <a:p>
            <a:pPr indent="-412750" lvl="0" marL="457200" rtl="0" algn="l">
              <a:spcBef>
                <a:spcPts val="2000"/>
              </a:spcBef>
              <a:spcAft>
                <a:spcPts val="0"/>
              </a:spcAft>
              <a:buSzPts val="2900"/>
              <a:buAutoNum type="arabicPeriod"/>
            </a:pPr>
            <a:r>
              <a:rPr lang="en-GB" sz="2900"/>
              <a:t>Think about things the child </a:t>
            </a:r>
            <a:r>
              <a:rPr b="1" lang="en-GB" sz="2900"/>
              <a:t>likes</a:t>
            </a:r>
            <a:r>
              <a:rPr lang="en-GB" sz="2900"/>
              <a:t> to do and model verbs in those activities .</a:t>
            </a:r>
            <a:endParaRPr sz="2900"/>
          </a:p>
        </p:txBody>
      </p:sp>
      <p:sp>
        <p:nvSpPr>
          <p:cNvPr id="97" name="Google Shape;97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8" name="Google Shape;98;p16"/>
          <p:cNvSpPr txBox="1"/>
          <p:nvPr>
            <p:ph type="title"/>
          </p:nvPr>
        </p:nvSpPr>
        <p:spPr>
          <a:xfrm>
            <a:off x="917950" y="890050"/>
            <a:ext cx="13201200" cy="758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Early Words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7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04" name="Google Shape;104;p17"/>
          <p:cNvSpPr txBox="1"/>
          <p:nvPr>
            <p:ph idx="1" type="body"/>
          </p:nvPr>
        </p:nvSpPr>
        <p:spPr>
          <a:xfrm>
            <a:off x="917950" y="2073150"/>
            <a:ext cx="12940500" cy="6765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2. </a:t>
            </a:r>
            <a:r>
              <a:rPr lang="en-GB"/>
              <a:t>Use </a:t>
            </a:r>
            <a:r>
              <a:rPr b="1" lang="en-GB"/>
              <a:t>multisensory</a:t>
            </a:r>
            <a:r>
              <a:rPr lang="en-GB"/>
              <a:t> reinforcement to bring the words to life</a:t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/>
              <a:t>3. </a:t>
            </a:r>
            <a:r>
              <a:rPr b="1" lang="en-GB"/>
              <a:t> </a:t>
            </a:r>
            <a:r>
              <a:rPr b="1" lang="en-GB"/>
              <a:t>Repeat</a:t>
            </a:r>
            <a:r>
              <a:rPr lang="en-GB"/>
              <a:t>, repeat, and repeat more!  - </a:t>
            </a:r>
            <a:r>
              <a:rPr lang="en-GB"/>
              <a:t>Children need to hear new words many times. </a:t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/>
              <a:t>When interacting with the child, try to use a new word consistently throughout the activity. </a:t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/>
              <a:t>Use it every time you do that same activity. </a:t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6" name="Google Shape;106;p17"/>
          <p:cNvSpPr txBox="1"/>
          <p:nvPr>
            <p:ph type="title"/>
          </p:nvPr>
        </p:nvSpPr>
        <p:spPr>
          <a:xfrm>
            <a:off x="917950" y="890050"/>
            <a:ext cx="13201200" cy="758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Early Words</a:t>
            </a:r>
            <a:endParaRPr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8"/>
          <p:cNvSpPr txBox="1"/>
          <p:nvPr>
            <p:ph type="title"/>
          </p:nvPr>
        </p:nvSpPr>
        <p:spPr>
          <a:xfrm>
            <a:off x="917950" y="890050"/>
            <a:ext cx="157941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Everyday Activities to promote labelling verbs </a:t>
            </a:r>
            <a:endParaRPr/>
          </a:p>
        </p:txBody>
      </p:sp>
      <p:sp>
        <p:nvSpPr>
          <p:cNvPr id="112" name="Google Shape;112;p18"/>
          <p:cNvSpPr txBox="1"/>
          <p:nvPr>
            <p:ph idx="1" type="body"/>
          </p:nvPr>
        </p:nvSpPr>
        <p:spPr>
          <a:xfrm>
            <a:off x="917950" y="1845500"/>
            <a:ext cx="16452000" cy="4306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/>
              <a:t>Make every opportunity a language learning activity – Point to things, name them, comment on their actions, sing a nursery rhyme. You don’t have to set aside a specific time of day to learn language; every activity is a language learning activity.</a:t>
            </a:r>
            <a:endParaRPr sz="20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2000"/>
              <a:t>For example : </a:t>
            </a:r>
            <a:r>
              <a:rPr lang="en-GB" sz="2000"/>
              <a:t>Cooking/Play dough</a:t>
            </a:r>
            <a:endParaRPr sz="20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2000"/>
              <a:t>Grab some play dough or set up a supervised cooking station with your child. Comment on what he is doing and focus on verbs:</a:t>
            </a:r>
            <a:endParaRPr sz="20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2000"/>
              <a:t>-	“Cutting the play dough”</a:t>
            </a:r>
            <a:endParaRPr sz="20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2000"/>
              <a:t>-	“Washing the plate”</a:t>
            </a:r>
            <a:endParaRPr sz="20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2000"/>
              <a:t>-	“Pouring the water”</a:t>
            </a:r>
            <a:endParaRPr sz="20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2000"/>
              <a:t>-	“Rolling the play dough”</a:t>
            </a:r>
            <a:endParaRPr sz="20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2000"/>
              <a:t>-	“We are cooking some food”</a:t>
            </a:r>
            <a:endParaRPr sz="20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 sz="2000"/>
          </a:p>
        </p:txBody>
      </p:sp>
      <p:sp>
        <p:nvSpPr>
          <p:cNvPr id="113" name="Google Shape;113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4" name="Google Shape;114;p18"/>
          <p:cNvSpPr txBox="1"/>
          <p:nvPr/>
        </p:nvSpPr>
        <p:spPr>
          <a:xfrm>
            <a:off x="6801025" y="5194775"/>
            <a:ext cx="6322500" cy="2973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Give simple instructions and encourage him to give you instructions</a:t>
            </a:r>
            <a:endParaRPr sz="2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-	“pour the milk”</a:t>
            </a:r>
            <a:endParaRPr sz="2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-	“add the sugar”</a:t>
            </a:r>
            <a:endParaRPr sz="2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2000"/>
              </a:spcBef>
              <a:spcAft>
                <a:spcPts val="2000"/>
              </a:spcAft>
              <a:buNone/>
            </a:pPr>
            <a:r>
              <a:rPr lang="en-GB" sz="2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-	“cut the play dough”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Example </a:t>
            </a:r>
            <a:r>
              <a:rPr lang="en-GB"/>
              <a:t>Word Lists </a:t>
            </a:r>
            <a:endParaRPr/>
          </a:p>
        </p:txBody>
      </p:sp>
      <p:sp>
        <p:nvSpPr>
          <p:cNvPr id="120" name="Google Shape;120;p1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21" name="Google Shape;121;p19"/>
          <p:cNvGraphicFramePr/>
          <p:nvPr/>
        </p:nvGraphicFramePr>
        <p:xfrm>
          <a:off x="1390163" y="16574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{6FCD0E59-8401-42AD-BE54-BBD834532378}</a:tableStyleId>
              </a:tblPr>
              <a:tblGrid>
                <a:gridCol w="5169225"/>
                <a:gridCol w="5169225"/>
                <a:gridCol w="516922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Words</a:t>
                      </a:r>
                      <a:endParaRPr b="1" sz="2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Understands with visual strategies </a:t>
                      </a:r>
                      <a:endParaRPr b="1" sz="2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Understands word </a:t>
                      </a:r>
                      <a:endParaRPr b="1" sz="2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7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Eat </a:t>
                      </a:r>
                      <a:endParaRPr b="1" sz="17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2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7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Drink</a:t>
                      </a:r>
                      <a:endParaRPr b="1" sz="17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2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7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Jump</a:t>
                      </a:r>
                      <a:endParaRPr b="1" sz="17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2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7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Run</a:t>
                      </a:r>
                      <a:endParaRPr b="1" sz="17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2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7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Cry</a:t>
                      </a:r>
                      <a:endParaRPr b="1" sz="17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2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7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Dance</a:t>
                      </a:r>
                      <a:endParaRPr b="1" sz="17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2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7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Feel </a:t>
                      </a:r>
                      <a:endParaRPr b="1" sz="17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2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7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Listen </a:t>
                      </a:r>
                      <a:endParaRPr b="1" sz="17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2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7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Read</a:t>
                      </a:r>
                      <a:endParaRPr b="1" sz="17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2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7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See</a:t>
                      </a:r>
                      <a:endParaRPr b="1" sz="17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2000"/>
                        </a:spcBef>
                        <a:spcAft>
                          <a:spcPts val="2000"/>
                        </a:spcAft>
                        <a:buNone/>
                      </a:pPr>
                      <a:r>
                        <a:rPr b="1" lang="en-GB" sz="17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Sing </a:t>
                      </a:r>
                      <a:endParaRPr b="1" sz="17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0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Example Word Lists </a:t>
            </a:r>
            <a:endParaRPr/>
          </a:p>
        </p:txBody>
      </p:sp>
      <p:sp>
        <p:nvSpPr>
          <p:cNvPr id="127" name="Google Shape;127;p2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28" name="Google Shape;128;p20"/>
          <p:cNvGraphicFramePr/>
          <p:nvPr/>
        </p:nvGraphicFramePr>
        <p:xfrm>
          <a:off x="1390163" y="16574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{6FCD0E59-8401-42AD-BE54-BBD834532378}</a:tableStyleId>
              </a:tblPr>
              <a:tblGrid>
                <a:gridCol w="5169225"/>
                <a:gridCol w="5169225"/>
                <a:gridCol w="516922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Words</a:t>
                      </a:r>
                      <a:endParaRPr b="1" sz="2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Understands with visual strategies </a:t>
                      </a:r>
                      <a:endParaRPr b="1" sz="2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Understands word </a:t>
                      </a:r>
                      <a:endParaRPr b="1" sz="2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7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Sleep </a:t>
                      </a:r>
                      <a:endParaRPr b="1" sz="17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2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7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Swim</a:t>
                      </a:r>
                      <a:endParaRPr b="1" sz="17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2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7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Sneeze</a:t>
                      </a:r>
                      <a:endParaRPr b="1" sz="17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2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7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Taste </a:t>
                      </a:r>
                      <a:endParaRPr b="1" sz="17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2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7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Build</a:t>
                      </a:r>
                      <a:endParaRPr b="1" sz="17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2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7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Buy</a:t>
                      </a:r>
                      <a:endParaRPr b="1" sz="17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2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7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Come</a:t>
                      </a:r>
                      <a:endParaRPr b="1" sz="17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2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7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Cook</a:t>
                      </a:r>
                      <a:endParaRPr b="1" sz="17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2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7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Cut</a:t>
                      </a:r>
                      <a:endParaRPr b="1" sz="17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2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7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Go</a:t>
                      </a:r>
                      <a:endParaRPr b="1" sz="17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2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7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Kick</a:t>
                      </a:r>
                      <a:endParaRPr b="1" sz="17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2000"/>
                        </a:spcBef>
                        <a:spcAft>
                          <a:spcPts val="2000"/>
                        </a:spcAft>
                        <a:buNone/>
                      </a:pPr>
                      <a:r>
                        <a:rPr b="1" lang="en-GB" sz="17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Match </a:t>
                      </a:r>
                      <a:endParaRPr b="1" sz="17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Example Word Lists </a:t>
            </a:r>
            <a:endParaRPr/>
          </a:p>
        </p:txBody>
      </p:sp>
      <p:sp>
        <p:nvSpPr>
          <p:cNvPr id="134" name="Google Shape;134;p2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35" name="Google Shape;135;p21"/>
          <p:cNvGraphicFramePr/>
          <p:nvPr/>
        </p:nvGraphicFramePr>
        <p:xfrm>
          <a:off x="1390163" y="16574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{6FCD0E59-8401-42AD-BE54-BBD834532378}</a:tableStyleId>
              </a:tblPr>
              <a:tblGrid>
                <a:gridCol w="5169225"/>
                <a:gridCol w="5169225"/>
                <a:gridCol w="516922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Words</a:t>
                      </a:r>
                      <a:endParaRPr b="1" sz="2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Understands with visual strategies </a:t>
                      </a:r>
                      <a:endParaRPr b="1" sz="2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200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Understands word </a:t>
                      </a:r>
                      <a:endParaRPr b="1" sz="20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7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Show</a:t>
                      </a:r>
                      <a:endParaRPr b="1" sz="17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2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7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Throw </a:t>
                      </a:r>
                      <a:endParaRPr b="1" sz="17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2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7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Climb </a:t>
                      </a:r>
                      <a:endParaRPr b="1" sz="17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2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7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Ride </a:t>
                      </a:r>
                      <a:endParaRPr b="1" sz="17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2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7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Ask </a:t>
                      </a:r>
                      <a:endParaRPr b="1" sz="17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2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7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Stick</a:t>
                      </a:r>
                      <a:endParaRPr b="1" sz="17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2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7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Fall </a:t>
                      </a:r>
                      <a:endParaRPr b="1" sz="17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2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7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Lick </a:t>
                      </a:r>
                      <a:endParaRPr b="1" sz="17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2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7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Jump</a:t>
                      </a:r>
                      <a:endParaRPr b="1" sz="17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20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7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Laugh </a:t>
                      </a:r>
                      <a:endParaRPr b="1" sz="17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2000"/>
                        </a:spcBef>
                        <a:spcAft>
                          <a:spcPts val="2000"/>
                        </a:spcAft>
                        <a:buNone/>
                      </a:pPr>
                      <a:r>
                        <a:rPr b="1" lang="en-GB" sz="17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Drive </a:t>
                      </a:r>
                      <a:endParaRPr b="1" sz="17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2"/>
          <p:cNvSpPr txBox="1"/>
          <p:nvPr>
            <p:ph type="title"/>
          </p:nvPr>
        </p:nvSpPr>
        <p:spPr>
          <a:xfrm>
            <a:off x="917950" y="890050"/>
            <a:ext cx="93339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100"/>
              <a:t>Understanding Language Diary </a:t>
            </a:r>
            <a:endParaRPr sz="4100"/>
          </a:p>
        </p:txBody>
      </p:sp>
      <p:sp>
        <p:nvSpPr>
          <p:cNvPr id="141" name="Google Shape;141;p2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42" name="Google Shape;142;p22"/>
          <p:cNvGraphicFramePr/>
          <p:nvPr/>
        </p:nvGraphicFramePr>
        <p:xfrm>
          <a:off x="10464500" y="12286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{D31A9759-077E-4DC1-8F46-6238DEE5029D}</a:tableStyleId>
              </a:tblPr>
              <a:tblGrid>
                <a:gridCol w="5760000"/>
              </a:tblGrid>
              <a:tr h="32953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Insert picture</a:t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  <p:sp>
        <p:nvSpPr>
          <p:cNvPr id="143" name="Google Shape;143;p22"/>
          <p:cNvSpPr txBox="1"/>
          <p:nvPr/>
        </p:nvSpPr>
        <p:spPr>
          <a:xfrm>
            <a:off x="1179250" y="1957050"/>
            <a:ext cx="8288700" cy="798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400">
                <a:latin typeface="Montserrat"/>
                <a:ea typeface="Montserrat"/>
                <a:cs typeface="Montserrat"/>
                <a:sym typeface="Montserrat"/>
              </a:rPr>
              <a:t>Date:</a:t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400">
                <a:latin typeface="Montserrat"/>
                <a:ea typeface="Montserrat"/>
                <a:cs typeface="Montserrat"/>
                <a:sym typeface="Montserrat"/>
              </a:rPr>
              <a:t>We learnt about _______________________________________________</a:t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400">
                <a:latin typeface="Montserrat"/>
                <a:ea typeface="Montserrat"/>
                <a:cs typeface="Montserrat"/>
                <a:sym typeface="Montserrat"/>
              </a:rPr>
              <a:t>When my adult __________________________________________________________________________________________________________</a:t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I…</a:t>
            </a:r>
            <a:endParaRPr sz="24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__________________________________________________________________________________________________________</a:t>
            </a:r>
            <a:endParaRPr sz="24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40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b="1" sz="1800">
              <a:solidFill>
                <a:srgbClr val="69BE4B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