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Montserrat SemiBold"/>
      <p:regular r:id="rId16"/>
      <p:bold r:id="rId17"/>
      <p:italic r:id="rId18"/>
      <p:boldItalic r:id="rId19"/>
    </p:embeddedFont>
    <p:embeddedFont>
      <p:font typeface="Montserrat"/>
      <p:regular r:id="rId20"/>
      <p:bold r:id="rId21"/>
      <p:italic r:id="rId22"/>
      <p:boldItalic r:id="rId23"/>
    </p:embeddedFont>
    <p:embeddedFont>
      <p:font typeface="Montserrat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ADD57FD-A1A2-4EC0-9589-CE2C52BB206F}">
  <a:tblStyle styleId="{BADD57FD-A1A2-4EC0-9589-CE2C52BB206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F591F8FF-56FB-4EC4-88B2-26B1A8B114D0}" styleName="Table_1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regular.fntdata"/><Relationship Id="rId22" Type="http://schemas.openxmlformats.org/officeDocument/2006/relationships/font" Target="fonts/Montserrat-italic.fntdata"/><Relationship Id="rId21" Type="http://schemas.openxmlformats.org/officeDocument/2006/relationships/font" Target="fonts/Montserrat-bold.fntdata"/><Relationship Id="rId24" Type="http://schemas.openxmlformats.org/officeDocument/2006/relationships/font" Target="fonts/MontserratMedium-regular.fntdata"/><Relationship Id="rId23" Type="http://schemas.openxmlformats.org/officeDocument/2006/relationships/font" Target="fonts/Montserrat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MontserratMedium-italic.fntdata"/><Relationship Id="rId25" Type="http://schemas.openxmlformats.org/officeDocument/2006/relationships/font" Target="fonts/MontserratMedium-bold.fntdata"/><Relationship Id="rId27" Type="http://schemas.openxmlformats.org/officeDocument/2006/relationships/font" Target="fonts/MontserratMedium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MontserratSemiBold-bold.fntdata"/><Relationship Id="rId16" Type="http://schemas.openxmlformats.org/officeDocument/2006/relationships/font" Target="fonts/MontserratSemiBold-regular.fntdata"/><Relationship Id="rId19" Type="http://schemas.openxmlformats.org/officeDocument/2006/relationships/font" Target="fonts/MontserratSemiBold-boldItalic.fntdata"/><Relationship Id="rId18" Type="http://schemas.openxmlformats.org/officeDocument/2006/relationships/font" Target="fonts/MontserratSemiBold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e7b8e9585_0_3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e7b8e9585_0_3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cdb803d159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cdb803d159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e7b8e9585_0_7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e7b8e9585_0_7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cdb803d159_0_2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cdb803d159_0_2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8e7b8e9585_0_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8e7b8e9585_0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cdb803d159_0_2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cdb803d159_0_2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e7b8e9585_0_6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8e7b8e9585_0_6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e7b8e9585_0_8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e7b8e9585_0_8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231F2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9- Complete and incomplete combustion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Chemistry- Key Stage 3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Energetics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229488" y="4186338"/>
            <a:ext cx="1975500" cy="30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Charlton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7"/>
          <p:cNvSpPr txBox="1"/>
          <p:nvPr>
            <p:ph type="title"/>
          </p:nvPr>
        </p:nvSpPr>
        <p:spPr>
          <a:xfrm>
            <a:off x="458975" y="445025"/>
            <a:ext cx="7875000" cy="37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</a:t>
            </a:r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32" name="Google Shape;132;p27"/>
          <p:cNvGraphicFramePr/>
          <p:nvPr/>
        </p:nvGraphicFramePr>
        <p:xfrm>
          <a:off x="528025" y="156433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{BADD57FD-A1A2-4EC0-9589-CE2C52BB206F}</a:tableStyleId>
              </a:tblPr>
              <a:tblGrid>
                <a:gridCol w="2648100"/>
                <a:gridCol w="2386275"/>
                <a:gridCol w="2517200"/>
              </a:tblGrid>
              <a:tr h="73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Reusable hand warmer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Single use hand warmer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Maximum temperature (°C)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30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50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Temperature after 5 hours (°C)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15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45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1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Cost of each hand warmer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£8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rgbClr val="43434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£1</a:t>
                      </a:r>
                      <a:endParaRPr sz="1800">
                        <a:solidFill>
                          <a:srgbClr val="43434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43434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3" name="Google Shape;133;p27"/>
          <p:cNvSpPr txBox="1"/>
          <p:nvPr/>
        </p:nvSpPr>
        <p:spPr>
          <a:xfrm>
            <a:off x="483275" y="817025"/>
            <a:ext cx="82017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Compare the two types of hand warmers and highlight the comparative language that you use.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8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9" name="Google Shape;139;p28"/>
          <p:cNvGraphicFramePr/>
          <p:nvPr/>
        </p:nvGraphicFramePr>
        <p:xfrm>
          <a:off x="756088" y="14807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{F591F8FF-56FB-4EC4-88B2-26B1A8B114D0}</a:tableStyleId>
              </a:tblPr>
              <a:tblGrid>
                <a:gridCol w="2542850"/>
                <a:gridCol w="2526450"/>
                <a:gridCol w="2551050"/>
              </a:tblGrid>
              <a:tr h="67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Complete combustion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Incomplete combustion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Oxygen supply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Good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Poor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Products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dioxide and water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monoxide, carbon and water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Colour of flame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Blue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Orange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00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Soot produced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Yes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Energy released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High (1,500</a:t>
                      </a:r>
                      <a:r>
                        <a:rPr baseline="30000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Low (500</a:t>
                      </a:r>
                      <a:r>
                        <a:rPr baseline="30000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o</a:t>
                      </a: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c)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0" name="Google Shape;140;p28"/>
          <p:cNvSpPr txBox="1"/>
          <p:nvPr/>
        </p:nvSpPr>
        <p:spPr>
          <a:xfrm>
            <a:off x="483275" y="817025"/>
            <a:ext cx="8201700" cy="7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Compare the two types of combustion and highlight the comparative language that you use.</a:t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8"/>
          <p:cNvSpPr txBox="1"/>
          <p:nvPr>
            <p:ph type="title"/>
          </p:nvPr>
        </p:nvSpPr>
        <p:spPr>
          <a:xfrm>
            <a:off x="458975" y="445025"/>
            <a:ext cx="7875000" cy="372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Complete the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47" name="Google Shape;147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8" name="Google Shape;148;p29"/>
          <p:cNvGraphicFramePr/>
          <p:nvPr/>
        </p:nvGraphicFramePr>
        <p:xfrm>
          <a:off x="1065175" y="1252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{F591F8FF-56FB-4EC4-88B2-26B1A8B114D0}</a:tableStyleId>
              </a:tblPr>
              <a:tblGrid>
                <a:gridCol w="2312575"/>
                <a:gridCol w="2297675"/>
                <a:gridCol w="2320025"/>
              </a:tblGrid>
              <a:tr h="67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Pollutant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When/how is it produced?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Problems it causes</a:t>
                      </a:r>
                      <a:endParaRPr b="1"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dioxide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During complete combustion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Increases global warming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monoxide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Soot/carbon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Nitrogen dioxide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9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Sulphur dioxide</a:t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9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accent2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0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54" name="Google Shape;154;p3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/>
          <p:nvPr>
            <p:ph type="title"/>
          </p:nvPr>
        </p:nvSpPr>
        <p:spPr>
          <a:xfrm>
            <a:off x="458975" y="445025"/>
            <a:ext cx="7875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Compare the two types of hand warmers (6 marks)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0" name="Google Shape;160;p31"/>
          <p:cNvSpPr txBox="1"/>
          <p:nvPr>
            <p:ph idx="1" type="body"/>
          </p:nvPr>
        </p:nvSpPr>
        <p:spPr>
          <a:xfrm>
            <a:off x="458100" y="1285400"/>
            <a:ext cx="7826700" cy="340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>
                <a:solidFill>
                  <a:schemeClr val="accent5"/>
                </a:solidFill>
              </a:rPr>
              <a:t>Both</a:t>
            </a:r>
            <a:r>
              <a:rPr lang="en-GB" sz="1800"/>
              <a:t> hand warmers employ exothermic reactions, so there is an increase in temperature when they are used. </a:t>
            </a:r>
            <a:endParaRPr sz="1800"/>
          </a:p>
          <a:p>
            <a:pPr indent="-228600" lvl="0" marL="228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The disposable hand warmer reaches a </a:t>
            </a:r>
            <a:r>
              <a:rPr b="1" lang="en-GB" sz="1800">
                <a:solidFill>
                  <a:schemeClr val="accent5"/>
                </a:solidFill>
              </a:rPr>
              <a:t>20°C higher</a:t>
            </a:r>
            <a:r>
              <a:rPr lang="en-GB" sz="1800"/>
              <a:t> maximum temperature than the reusable one, and it is </a:t>
            </a:r>
            <a:r>
              <a:rPr b="1" lang="en-GB" sz="1800">
                <a:solidFill>
                  <a:schemeClr val="accent5"/>
                </a:solidFill>
              </a:rPr>
              <a:t>3 times warmer</a:t>
            </a:r>
            <a:r>
              <a:rPr lang="en-GB" sz="1800"/>
              <a:t> 5 hours later.  Therefore, it stays </a:t>
            </a:r>
            <a:r>
              <a:rPr b="1" lang="en-GB" sz="1800">
                <a:solidFill>
                  <a:schemeClr val="accent5"/>
                </a:solidFill>
              </a:rPr>
              <a:t>warmer for longer</a:t>
            </a:r>
            <a:r>
              <a:rPr lang="en-GB" sz="1800"/>
              <a:t>.</a:t>
            </a:r>
            <a:endParaRPr sz="1800"/>
          </a:p>
          <a:p>
            <a:pPr indent="-228600" lvl="0" marL="228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The disposable hand warmer is </a:t>
            </a:r>
            <a:r>
              <a:rPr b="1" lang="en-GB" sz="1800">
                <a:solidFill>
                  <a:schemeClr val="accent5"/>
                </a:solidFill>
              </a:rPr>
              <a:t>8 times cheaper</a:t>
            </a:r>
            <a:r>
              <a:rPr lang="en-GB" sz="1800"/>
              <a:t> than the reusable one, but cannot be used again.  After 8 uses, the reusable one would become </a:t>
            </a:r>
            <a:r>
              <a:rPr b="1" lang="en-GB" sz="1800">
                <a:solidFill>
                  <a:schemeClr val="accent5"/>
                </a:solidFill>
              </a:rPr>
              <a:t>better</a:t>
            </a:r>
            <a:r>
              <a:rPr lang="en-GB" sz="1800"/>
              <a:t> value for money.</a:t>
            </a:r>
            <a:r>
              <a:rPr lang="en-GB" sz="1800" u="sng"/>
              <a:t> </a:t>
            </a:r>
            <a:endParaRPr sz="1800" u="sng"/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19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2"/>
          <p:cNvSpPr txBox="1"/>
          <p:nvPr>
            <p:ph type="title"/>
          </p:nvPr>
        </p:nvSpPr>
        <p:spPr>
          <a:xfrm>
            <a:off x="458975" y="2926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Compare the two types of combustion (6 marks)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6" name="Google Shape;166;p32"/>
          <p:cNvSpPr txBox="1"/>
          <p:nvPr>
            <p:ph idx="1" type="body"/>
          </p:nvPr>
        </p:nvSpPr>
        <p:spPr>
          <a:xfrm>
            <a:off x="458975" y="865725"/>
            <a:ext cx="8361300" cy="341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22860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>
                <a:solidFill>
                  <a:schemeClr val="accent5"/>
                </a:solidFill>
              </a:rPr>
              <a:t>Both</a:t>
            </a:r>
            <a:r>
              <a:rPr lang="en-GB" sz="1800"/>
              <a:t> complete and incomplete combustion are burning reactions. 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>
                <a:solidFill>
                  <a:schemeClr val="accent5"/>
                </a:solidFill>
              </a:rPr>
              <a:t>Similarly</a:t>
            </a:r>
            <a:r>
              <a:rPr lang="en-GB" sz="1800"/>
              <a:t> they both require oxygen and so are oxidation reactions and both release heat, so are exothermic.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1" lang="en-GB" sz="1800">
                <a:solidFill>
                  <a:schemeClr val="accent5"/>
                </a:solidFill>
              </a:rPr>
              <a:t>However</a:t>
            </a:r>
            <a:r>
              <a:rPr lang="en-GB" sz="1800"/>
              <a:t>, complete combustion uses </a:t>
            </a:r>
            <a:r>
              <a:rPr b="1" lang="en-GB" sz="1800">
                <a:solidFill>
                  <a:schemeClr val="accent5"/>
                </a:solidFill>
              </a:rPr>
              <a:t>more</a:t>
            </a:r>
            <a:r>
              <a:rPr lang="en-GB" sz="1800"/>
              <a:t> oxygen and releases </a:t>
            </a:r>
            <a:r>
              <a:rPr b="1" lang="en-GB" sz="1800">
                <a:solidFill>
                  <a:schemeClr val="accent5"/>
                </a:solidFill>
              </a:rPr>
              <a:t>3x more</a:t>
            </a:r>
            <a:r>
              <a:rPr lang="en-GB" sz="1800"/>
              <a:t> heat </a:t>
            </a:r>
            <a:r>
              <a:rPr b="1" lang="en-GB" sz="1800">
                <a:solidFill>
                  <a:schemeClr val="accent5"/>
                </a:solidFill>
              </a:rPr>
              <a:t>than</a:t>
            </a:r>
            <a:r>
              <a:rPr lang="en-GB" sz="1800"/>
              <a:t> incomplete combustion does, because more of the carbon and hydrogen is oxidised.  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The flame is blue, </a:t>
            </a:r>
            <a:r>
              <a:rPr b="1" lang="en-GB" sz="1800">
                <a:solidFill>
                  <a:schemeClr val="accent5"/>
                </a:solidFill>
              </a:rPr>
              <a:t>whereas</a:t>
            </a:r>
            <a:r>
              <a:rPr lang="en-GB" sz="1800"/>
              <a:t> incomplete combustion has a yellow flame. </a:t>
            </a:r>
            <a:endParaRPr sz="1800"/>
          </a:p>
          <a:p>
            <a:pPr indent="-2286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800"/>
              <a:buChar char="●"/>
            </a:pPr>
            <a:r>
              <a:rPr lang="en-GB" sz="1800"/>
              <a:t>The waste products are different – incomplete combustion produces toxic carbon monoxide and carbon </a:t>
            </a:r>
            <a:r>
              <a:rPr b="1" lang="en-GB" sz="1800">
                <a:solidFill>
                  <a:schemeClr val="accent5"/>
                </a:solidFill>
              </a:rPr>
              <a:t>whilst</a:t>
            </a:r>
            <a:r>
              <a:rPr lang="en-GB" sz="1800"/>
              <a:t> complete combustion produces carbon dioxide and water.</a:t>
            </a:r>
            <a:endParaRPr sz="18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3"/>
          <p:cNvSpPr txBox="1"/>
          <p:nvPr>
            <p:ph type="title"/>
          </p:nvPr>
        </p:nvSpPr>
        <p:spPr>
          <a:xfrm>
            <a:off x="458975" y="1402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Environmental effects of pollutants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72" name="Google Shape;172;p33"/>
          <p:cNvSpPr txBox="1"/>
          <p:nvPr>
            <p:ph idx="12" type="sldNum"/>
          </p:nvPr>
        </p:nvSpPr>
        <p:spPr>
          <a:xfrm>
            <a:off x="229485" y="2396663"/>
            <a:ext cx="360000" cy="9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graphicFrame>
        <p:nvGraphicFramePr>
          <p:cNvPr id="173" name="Google Shape;173;p33"/>
          <p:cNvGraphicFramePr/>
          <p:nvPr/>
        </p:nvGraphicFramePr>
        <p:xfrm>
          <a:off x="401975" y="557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{F591F8FF-56FB-4EC4-88B2-26B1A8B114D0}</a:tableStyleId>
              </a:tblPr>
              <a:tblGrid>
                <a:gridCol w="1882800"/>
                <a:gridCol w="2563525"/>
                <a:gridCol w="3638875"/>
              </a:tblGrid>
              <a:tr h="670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Pollutant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When/how is it produced?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Problems it causes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dioxide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Complete combustion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Increases global warming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Carbon monoxide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Incomplete combustion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Binds to red bloods cells making them unable to carry oxygen, so it is poisonous.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955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Soot/carbon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Incomplete combustion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Global dimming and lung disease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Nitrogen dioxide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Sulphur in fossil fuels reacting with oxygen in the air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Dissolves in clouds to form acid rain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441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Sulphur dioxide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Nitrogen in the air reacting with oxygen in hot engines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Dissolves in clouds to form acid rain</a:t>
                      </a:r>
                      <a:endParaRPr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