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8526AB-06D3-4AA3-ADA1-6B8855BF4639}">
  <a:tblStyle styleId="{F08526AB-06D3-4AA3-ADA1-6B8855BF46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88688388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88688388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d891b2f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d891b2f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88688388_0_5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d88688388_0_5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88688388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d88688388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d891b2fa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d891b2fa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88688388_0_5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88688388_0_5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88688388_0_5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88688388_0_5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Irregular Verbs: </a:t>
            </a:r>
            <a:r>
              <a:rPr i="1" lang="en-GB">
                <a:solidFill>
                  <a:srgbClr val="4B3241"/>
                </a:solidFill>
              </a:rPr>
              <a:t>eram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87" name="Google Shape;87;p15"/>
          <p:cNvGraphicFramePr/>
          <p:nvPr/>
        </p:nvGraphicFramePr>
        <p:xfrm>
          <a:off x="2037588" y="1951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{F08526AB-06D3-4AA3-ADA1-6B8855BF4639}</a:tableStyleId>
              </a:tblPr>
              <a:tblGrid>
                <a:gridCol w="2479550"/>
                <a:gridCol w="4626850"/>
                <a:gridCol w="2407950"/>
                <a:gridCol w="4698450"/>
              </a:tblGrid>
              <a:tr h="1017925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Present Tense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 Tense </a:t>
                      </a:r>
                      <a:endParaRPr b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sum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am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eram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was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are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eras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were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is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erat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was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sumus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are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eramus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were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estis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are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eratis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were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8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sunt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are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erant</a:t>
                      </a:r>
                      <a:endParaRPr i="1"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 were</a:t>
                      </a:r>
                      <a:endParaRPr sz="4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82850" marB="18285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6675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</a:rPr>
              <a:t>The Irregular Verb 'to be'</a:t>
            </a:r>
            <a:endParaRPr sz="5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2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96" name="Google Shape;96;p16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{F08526AB-06D3-4AA3-ADA1-6B8855BF4639}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laetus eram.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cibus erat optimus.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irati eratis, sed amici estis.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prima eram et secundus eras.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iratae eramus quod laborabamus.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erant multi canes in via.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>
                <a:solidFill>
                  <a:schemeClr val="dk2"/>
                </a:solidFill>
              </a:rPr>
              <a:t>i) Change the tense of these sentences to present or imperfect. ii) Translate.</a:t>
            </a:r>
            <a:endParaRPr sz="4200">
              <a:solidFill>
                <a:schemeClr val="dk2"/>
              </a:solidFill>
            </a:endParaRPr>
          </a:p>
        </p:txBody>
      </p:sp>
      <p:graphicFrame>
        <p:nvGraphicFramePr>
          <p:cNvPr id="104" name="Google Shape;104;p17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{F08526AB-06D3-4AA3-ADA1-6B8855BF4639}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leo est ferox.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amici laeti erant.  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ubi in villa magna habitamus, laetae sumus.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2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19" name="Google Shape;119;p19"/>
          <p:cNvSpPr txBox="1"/>
          <p:nvPr>
            <p:ph idx="1" type="subTitle"/>
          </p:nvPr>
        </p:nvSpPr>
        <p:spPr>
          <a:xfrm>
            <a:off x="917950" y="1787700"/>
            <a:ext cx="15367800" cy="975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917925" y="276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{F08526AB-06D3-4AA3-ADA1-6B8855BF4639}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667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300"/>
                        <a:buFont typeface="Montserrat"/>
                        <a:buAutoNum type="arabicPeriod"/>
                      </a:pP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laetus eram. </a:t>
                      </a: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was happy.</a:t>
                      </a:r>
                      <a:endParaRPr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67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300"/>
                        <a:buFont typeface="Montserrat"/>
                        <a:buAutoNum type="arabicPeriod"/>
                      </a:pP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cibus erat optimus. </a:t>
                      </a: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food was excellent.</a:t>
                      </a:r>
                      <a:endParaRPr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67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300"/>
                        <a:buFont typeface="Montserrat"/>
                        <a:buAutoNum type="arabicPeriod"/>
                      </a:pP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irati eratis, sed amici estis. </a:t>
                      </a: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 were angry, but you (pl) are friends.</a:t>
                      </a:r>
                      <a:endParaRPr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67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300"/>
                        <a:buFont typeface="Montserrat"/>
                        <a:buAutoNum type="arabicPeriod"/>
                      </a:pP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prima eram et secundus eras. </a:t>
                      </a: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was first and you (s) were second. </a:t>
                      </a: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67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300"/>
                        <a:buFont typeface="Montserrat"/>
                        <a:buAutoNum type="arabicPeriod"/>
                      </a:pP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iratae eramus quod laborabamus. </a:t>
                      </a: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 were angry because we were working.</a:t>
                      </a:r>
                      <a:endParaRPr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667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300"/>
                        <a:buFont typeface="Montserrat"/>
                        <a:buAutoNum type="arabicPeriod"/>
                      </a:pPr>
                      <a:r>
                        <a:rPr i="1"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erant multi canes in via. </a:t>
                      </a:r>
                      <a:r>
                        <a:rPr lang="en-GB" sz="33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There were many dogs in the street.</a:t>
                      </a:r>
                      <a:endParaRPr sz="3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127" name="Google Shape;127;p20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{F08526AB-06D3-4AA3-ADA1-6B8855BF4639}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leo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erat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ferox.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lion was fierce. 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amici laeti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sunt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 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friends are happy. 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ubi in villa magna habita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mus, laetae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eramus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When we were living in the big house, we were happy. 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