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660037-E513-48EC-A1B3-95C37A107625}">
  <a:tblStyle styleId="{FE660037-E513-48EC-A1B3-95C37A10762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67a030bac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f67a030bac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f67a030bac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f67a030bac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67a030bac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f67a030bac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67a030bac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f67a030ba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67a030bac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f67a030bac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67a030bac_0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f67a030bac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67a030bac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f67a030bac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67a030bac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f67a030bac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67a030bac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f67a030bac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67a030bac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f67a030bac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67a030bac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f67a030bac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25" name="Google Shape;125;p2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27" name="Google Shape;127;p2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2" name="Google Shape;172;p3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0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28.png"/><Relationship Id="rId7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Talk about recent journeys (Part 2/2)</a:t>
            </a:r>
            <a:endParaRPr>
              <a:solidFill>
                <a:srgbClr val="4B3241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>
                <a:solidFill>
                  <a:srgbClr val="4B3241"/>
                </a:solidFill>
              </a:rPr>
              <a:t> The perfect tense with </a:t>
            </a:r>
            <a:r>
              <a:rPr i="1" lang="en-GB">
                <a:solidFill>
                  <a:srgbClr val="4B3241"/>
                </a:solidFill>
              </a:rPr>
              <a:t>‘sein’</a:t>
            </a:r>
            <a:endParaRPr i="1">
              <a:solidFill>
                <a:srgbClr val="4B3241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>
                <a:solidFill>
                  <a:srgbClr val="4B3241"/>
                </a:solidFill>
              </a:rPr>
              <a:t> The preposition ‘</a:t>
            </a:r>
            <a:r>
              <a:rPr i="1" lang="en-GB">
                <a:solidFill>
                  <a:srgbClr val="4B3241"/>
                </a:solidFill>
              </a:rPr>
              <a:t>durch’ and R2</a:t>
            </a:r>
            <a:endParaRPr i="1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0" name="Google Shape;180;p31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81" name="Google Shape;181;p31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Frau Conboy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2" name="Google Shape;182;p31"/>
          <p:cNvSpPr/>
          <p:nvPr/>
        </p:nvSpPr>
        <p:spPr>
          <a:xfrm>
            <a:off x="17106025" y="8708875"/>
            <a:ext cx="1182000" cy="157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/>
        </p:nvSpPr>
        <p:spPr>
          <a:xfrm>
            <a:off x="662350" y="413050"/>
            <a:ext cx="11694600" cy="85278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bin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mit meiner Tante und meinem Onkel nach Polen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gefahren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zwei Wochen dort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geblieben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haben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viel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gemacht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mit dem Schiff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gefahren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Zusammen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wir durch den Wald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gewandert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bin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auch auf den Berg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geklettert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auch im See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geschwommen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habe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polnische Essen sehr lecker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gefunden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40"/>
          <p:cNvSpPr txBox="1"/>
          <p:nvPr/>
        </p:nvSpPr>
        <p:spPr>
          <a:xfrm>
            <a:off x="12543100" y="393275"/>
            <a:ext cx="4222500" cy="852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x bin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x sind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x habe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x haben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gefahren x 2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geklettert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gefunden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gewandert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geblieben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geschwommen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gemacht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/>
        </p:nvSpPr>
        <p:spPr>
          <a:xfrm>
            <a:off x="15010050" y="134425"/>
            <a:ext cx="2670000" cy="3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Wo?/Wohin?</a:t>
            </a:r>
            <a:endParaRPr b="1" i="0" sz="2800" u="sng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Polen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Berlin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München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Deutschland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Schottland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1"/>
          <p:cNvSpPr txBox="1"/>
          <p:nvPr/>
        </p:nvSpPr>
        <p:spPr>
          <a:xfrm>
            <a:off x="8210400" y="134425"/>
            <a:ext cx="3738900" cy="3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Wie?</a:t>
            </a:r>
            <a:endParaRPr b="1" i="0" sz="2800" u="sng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dem Auto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der Bahn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dem Flugzeug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dem Schiff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dem Rad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dem Bus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1"/>
          <p:cNvSpPr txBox="1"/>
          <p:nvPr/>
        </p:nvSpPr>
        <p:spPr>
          <a:xfrm>
            <a:off x="405550" y="4249675"/>
            <a:ext cx="7188000" cy="4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Was?</a:t>
            </a:r>
            <a:endParaRPr b="1" i="0" sz="2800" u="sng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Schloss besucht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 See geschwommen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Eis gegessen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Kaffee getrunken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Schifffahrt gemacht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durch den Wald gewandert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auf den Berg geklettert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frische Luft geschnappt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41"/>
          <p:cNvSpPr txBox="1"/>
          <p:nvPr/>
        </p:nvSpPr>
        <p:spPr>
          <a:xfrm>
            <a:off x="11796900" y="132450"/>
            <a:ext cx="2940300" cy="3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wem?</a:t>
            </a:r>
            <a:endParaRPr b="1" i="0" sz="2800" u="sng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Jan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dir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den Eltern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Oma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Tante Irina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Mehmet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405550" y="147475"/>
            <a:ext cx="4293000" cy="40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Wer?</a:t>
            </a:r>
            <a:endParaRPr b="1" i="0" sz="2800" u="sng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habe/bin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Oma hat/ist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 Freund hat/ist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Jan hat/ist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haben/sind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Onkel Pawel hat/ist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haben/sind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41"/>
          <p:cNvSpPr txBox="1"/>
          <p:nvPr/>
        </p:nvSpPr>
        <p:spPr>
          <a:xfrm>
            <a:off x="4857575" y="147475"/>
            <a:ext cx="3456600" cy="4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Wann?</a:t>
            </a:r>
            <a:endParaRPr b="1" i="0" sz="2800" u="sng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 Sommer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gestern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Wochenende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Abend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letztes Jahr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jede Woche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5228225" y="4636400"/>
            <a:ext cx="7968900" cy="7245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bin im Sommer nach Wien gefahren.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6249925" y="5721025"/>
            <a:ext cx="10121400" cy="11310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bin im Sommer mit dem Auto mit Jan nach Wien gefahren.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7380000" y="7135950"/>
            <a:ext cx="10121400" cy="13041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bin im Sommer mit dem Auto mit Jan nach Wien gefahren. Wir haben das Schloss besucht.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32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{FE660037-E513-48EC-A1B3-95C37A107625}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Berg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hill / mountain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Wald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woods / forest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frische Luft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fresh air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erfahren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experience, experiencing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Erfahrung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experience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küssen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kiss, kissing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steigen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climb, climbing (into)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gestiegen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climbed (into)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geblieben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stayed, remained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geschwommen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swam, swum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/>
        </p:nvSpPr>
        <p:spPr>
          <a:xfrm>
            <a:off x="662350" y="289775"/>
            <a:ext cx="16931100" cy="972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perfect tense with ‘</a:t>
            </a:r>
            <a:r>
              <a:rPr b="1" i="1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sein</a:t>
            </a:r>
            <a:r>
              <a:rPr b="1" i="0" lang="en-GB" sz="3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</a:t>
            </a:r>
            <a:endParaRPr b="1" i="0" sz="3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683050" y="1510975"/>
            <a:ext cx="16931100" cy="7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Remember: the perfect tense can be </a:t>
            </a:r>
            <a:r>
              <a:rPr b="1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‘did’ </a:t>
            </a: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‘have done’</a:t>
            </a: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English. 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794050" y="2332525"/>
            <a:ext cx="16575900" cy="7197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bin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gestern auf den Berg </a:t>
            </a: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gestiegen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794050" y="3179700"/>
            <a:ext cx="16575900" cy="71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climbed the mountain yesterday.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953675" y="4250725"/>
            <a:ext cx="5037300" cy="1290300"/>
          </a:xfrm>
          <a:prstGeom prst="wedgeRoundRectCallout">
            <a:avLst>
              <a:gd fmla="val -33957" name="adj1"/>
              <a:gd fmla="val -85470" name="adj2"/>
              <a:gd fmla="val 0" name="adj3"/>
            </a:avLst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simple past when something happened at a specific time in the past.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3"/>
          <p:cNvSpPr/>
          <p:nvPr/>
        </p:nvSpPr>
        <p:spPr>
          <a:xfrm>
            <a:off x="794050" y="5804750"/>
            <a:ext cx="16575900" cy="7197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Jan </a:t>
            </a: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noch nicht durch die Fränkische Schweiz </a:t>
            </a: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gewandert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7249250" y="4269750"/>
            <a:ext cx="5037300" cy="1290300"/>
          </a:xfrm>
          <a:prstGeom prst="wedgeRoundRectCallout">
            <a:avLst>
              <a:gd fmla="val -84553" name="adj1"/>
              <a:gd fmla="val 70615" name="adj2"/>
              <a:gd fmla="val 0" name="adj3"/>
            </a:avLst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durch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a preposition and is always followed by R2 (accusative)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794050" y="6692950"/>
            <a:ext cx="16575900" cy="71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Jan </a:t>
            </a: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not yet </a:t>
            </a:r>
            <a:r>
              <a:rPr b="1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hiked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through Franconian Switzerland.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2332525" y="2332525"/>
            <a:ext cx="1488900" cy="71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2332525" y="6769150"/>
            <a:ext cx="1488900" cy="71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2332525" y="7765525"/>
            <a:ext cx="10521300" cy="1073100"/>
          </a:xfrm>
          <a:prstGeom prst="wedgeRoundRectCallout">
            <a:avLst>
              <a:gd fmla="val -37124" name="adj1"/>
              <a:gd fmla="val -87666" name="adj2"/>
              <a:gd fmla="val 0" name="adj3"/>
            </a:avLst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perfect tense when the time period is less specific and/or ongoing.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250" y="5444590"/>
            <a:ext cx="1306344" cy="171698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/>
          <p:nvPr/>
        </p:nvSpPr>
        <p:spPr>
          <a:xfrm>
            <a:off x="1887285" y="269075"/>
            <a:ext cx="8958600" cy="5644200"/>
          </a:xfrm>
          <a:prstGeom prst="cloudCallout">
            <a:avLst>
              <a:gd fmla="val -59481" name="adj1"/>
              <a:gd fmla="val 43771" name="adj2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7162" y="767551"/>
            <a:ext cx="2751000" cy="1965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1727" y="1966296"/>
            <a:ext cx="1806600" cy="143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2" name="Google Shape;212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66571" y="2732847"/>
            <a:ext cx="2032500" cy="143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66050" y="2186778"/>
            <a:ext cx="1699200" cy="119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20316" y="2083892"/>
            <a:ext cx="2632800" cy="119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20368" y="3151151"/>
            <a:ext cx="2032500" cy="176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6" name="Google Shape;216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02658" y="3151151"/>
            <a:ext cx="1498800" cy="237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55146" y="4060602"/>
            <a:ext cx="3503700" cy="92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78847" y="767544"/>
            <a:ext cx="2032500" cy="143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/>
        </p:nvSpPr>
        <p:spPr>
          <a:xfrm>
            <a:off x="12522400" y="4856400"/>
            <a:ext cx="4981800" cy="6210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leckere Sacher Torte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11342600" y="1888950"/>
            <a:ext cx="6565500" cy="6210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schöne Schloss Schönbrunn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8320675" y="5061632"/>
            <a:ext cx="3994800" cy="10131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wunderbare Schloss Belvedere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13006975" y="2878100"/>
            <a:ext cx="4243200" cy="6210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historische Stadt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10691250" y="507700"/>
            <a:ext cx="3994800" cy="10131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Wien - Hauptstadt von Österreich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10691250" y="3867250"/>
            <a:ext cx="4243200" cy="6210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schöne Park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2521725" y="6131475"/>
            <a:ext cx="5560200" cy="11049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berühmte Hundertwasserhaus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13210575" y="5845550"/>
            <a:ext cx="4697400" cy="6210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spannendePrater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8701250" y="6648100"/>
            <a:ext cx="4697400" cy="6210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alte Stephansdom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4"/>
          <p:cNvSpPr/>
          <p:nvPr/>
        </p:nvSpPr>
        <p:spPr>
          <a:xfrm>
            <a:off x="424125" y="3487225"/>
            <a:ext cx="1200600" cy="1076400"/>
          </a:xfrm>
          <a:prstGeom prst="hear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/>
        </p:nvSpPr>
        <p:spPr>
          <a:xfrm>
            <a:off x="227675" y="341425"/>
            <a:ext cx="17904000" cy="84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Sonntag bin ich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mit der Bahn  / b) mit dem Schiff</a:t>
            </a:r>
            <a:r>
              <a:rPr b="0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nach Wien gefahren.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habe in einem modernen Hotel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gewohnt / b) geschlafen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alte / b) historische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Stadt ist wunderbar!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 bin ich mit </a:t>
            </a:r>
            <a:r>
              <a:rPr b="0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Pferd und Wagen*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durch die Stadt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gefahren / b) gestiegen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 15 Uhr habe ich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Pizza / b) Sacher Torte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gegessen und Wiener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Tee / b) Kaffee</a:t>
            </a:r>
            <a:r>
              <a:rPr b="0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getrunken.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Abend war ich sehr müde, aber ich bin noch zum Prater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gegangen / b) gestiegen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Dienstagmorgen / b) Dienstagabend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bin ich mit dem Bus zum Schloss Schönbrunn gefahren.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Hundertwasserhaus habe ich am Mittwoch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gesucht / b) besucht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Abend bin ich durch den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Park / b) Wald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gewandert.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habe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viel / b) viele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junge Leute gesehen. Sie haben </a:t>
            </a:r>
            <a:r>
              <a:rPr b="1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getanzt / b) geküsst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!!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62616" y="2604175"/>
            <a:ext cx="1807070" cy="92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/>
          <p:nvPr/>
        </p:nvSpPr>
        <p:spPr>
          <a:xfrm>
            <a:off x="3966350" y="261250"/>
            <a:ext cx="29688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6612575" y="1092550"/>
            <a:ext cx="23415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2323600" y="1997275"/>
            <a:ext cx="29688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5"/>
          <p:cNvSpPr/>
          <p:nvPr/>
        </p:nvSpPr>
        <p:spPr>
          <a:xfrm>
            <a:off x="10646225" y="2828575"/>
            <a:ext cx="24879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5620975" y="3659875"/>
            <a:ext cx="29688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5"/>
          <p:cNvSpPr/>
          <p:nvPr/>
        </p:nvSpPr>
        <p:spPr>
          <a:xfrm>
            <a:off x="13943600" y="3659875"/>
            <a:ext cx="19455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/>
          <p:nvPr/>
        </p:nvSpPr>
        <p:spPr>
          <a:xfrm>
            <a:off x="10974800" y="4491175"/>
            <a:ext cx="26343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5"/>
          <p:cNvSpPr/>
          <p:nvPr/>
        </p:nvSpPr>
        <p:spPr>
          <a:xfrm>
            <a:off x="227675" y="5322475"/>
            <a:ext cx="38811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5"/>
          <p:cNvSpPr/>
          <p:nvPr/>
        </p:nvSpPr>
        <p:spPr>
          <a:xfrm>
            <a:off x="11123200" y="6254350"/>
            <a:ext cx="21804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5480450" y="7058500"/>
            <a:ext cx="15735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3329025" y="8007325"/>
            <a:ext cx="15735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/>
          <p:nvPr/>
        </p:nvSpPr>
        <p:spPr>
          <a:xfrm>
            <a:off x="12920300" y="7889800"/>
            <a:ext cx="2180400" cy="831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99413" y="7991113"/>
            <a:ext cx="838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08250" y="4319625"/>
            <a:ext cx="1315800" cy="92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9" name="Google Shape;24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29125" y="5996402"/>
            <a:ext cx="1535700" cy="1081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53848" y="341425"/>
            <a:ext cx="2877826" cy="19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900" y="144900"/>
            <a:ext cx="1190975" cy="14814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 txBox="1"/>
          <p:nvPr/>
        </p:nvSpPr>
        <p:spPr>
          <a:xfrm>
            <a:off x="1448875" y="269075"/>
            <a:ext cx="13557300" cy="83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Sonntag bin ich mit der Bahn  nach </a:t>
            </a: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Wien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gefahren.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habe in einem modernen Hotel gewohnt.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historische Stadt ist wunderbar!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 bin ich mit Pferd und Wagen durch die Stadt gefahren.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 15 Uhr habe ich </a:t>
            </a: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Sacher Torte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gegessen und Wiener Kaffee getrunken.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Abend war ich sehr müde, aber ich bin noch zum </a:t>
            </a: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Prater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gegangen.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Dienstagmorgen bin ich mit dem Bus zum </a:t>
            </a: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Schloss Schönbrunn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gefahren.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Hundertwasserhaus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habe ich am Mittwoch besucht.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Abend bin ich durch den Park gewandert.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habe viele  junge Leute gesehen. Sie haben geküsst!!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12688000" y="144900"/>
            <a:ext cx="4988400" cy="2338800"/>
          </a:xfrm>
          <a:prstGeom prst="wedgeRoundRectCallout">
            <a:avLst>
              <a:gd fmla="val 61200" name="adj1"/>
              <a:gd fmla="val -33186" name="adj2"/>
              <a:gd fmla="val 0" name="adj3"/>
            </a:avLst>
          </a:prstGeom>
          <a:solidFill>
            <a:srgbClr val="D9D9D9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friend is very interested to find out what Oma did in Wien. Translate the sentences!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15358050" y="5143500"/>
            <a:ext cx="26082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underlined words can’t be translated into English, they are names of sights.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900" y="144900"/>
            <a:ext cx="1190975" cy="1481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1448875" y="269075"/>
            <a:ext cx="13557300" cy="834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Sonntag bin ich mit der Bahn  nach </a:t>
            </a: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Wien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gefahren.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habe in einem modernen Hotel gewohnt.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historische Stadt ist wunderbar!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 bin ich mit Pferd und Wagen durch die Stadt gefahren.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 15 Uhr habe ich </a:t>
            </a: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Sacher Torte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gegessen und Wiener Kaffee getrunken.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Abend war ich sehr müde, aber ich bin noch zum </a:t>
            </a: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Prater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gegangen.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Dienstagmorgen bin ich mit dem Bus zum </a:t>
            </a: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Schloss Schönbrunn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gefahren.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Hundertwasserhaus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habe ich am Mittwoch besucht.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Abend bin ich durch den Park gewandert.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habe viele  junge Leute gesehen. Sie haben geküsst!!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1448875" y="269075"/>
            <a:ext cx="13557300" cy="67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Sunday I went to Wien (Vienna) by train.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1448875" y="943175"/>
            <a:ext cx="13557300" cy="67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stayed in a modern hotel.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1448875" y="1617275"/>
            <a:ext cx="13557300" cy="9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historical town is wonderful!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1448875" y="2564975"/>
            <a:ext cx="13557300" cy="9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Monday I went by horse and cart through the city.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1448875" y="3512675"/>
            <a:ext cx="13557300" cy="9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3pm I ate Sacher Torte and drank Viennese coffee.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1448875" y="4451300"/>
            <a:ext cx="13557300" cy="9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evening I was very tired but I still went to the Prater.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1448875" y="5408075"/>
            <a:ext cx="13557300" cy="9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Tuesday morning I went by bus to Schloss Schönbrunn.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1448875" y="6288650"/>
            <a:ext cx="13557300" cy="9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Hundertwasserhaus I visited on Wednesday.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1448875" y="7245425"/>
            <a:ext cx="13557300" cy="9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evening I walked through the park.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1448875" y="8202200"/>
            <a:ext cx="13557300" cy="9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saw a lot of young people. They were kissing!!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/>
        </p:nvSpPr>
        <p:spPr>
          <a:xfrm>
            <a:off x="4625475" y="4049200"/>
            <a:ext cx="44709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Kaiserschmarn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9468000" y="3408213"/>
            <a:ext cx="35880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Almdudler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9099" y="5143500"/>
            <a:ext cx="5023651" cy="335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7925" y="4313895"/>
            <a:ext cx="3107250" cy="4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08925" y="1939401"/>
            <a:ext cx="4061026" cy="270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8"/>
          <p:cNvSpPr txBox="1"/>
          <p:nvPr/>
        </p:nvSpPr>
        <p:spPr>
          <a:xfrm>
            <a:off x="12509238" y="1002500"/>
            <a:ext cx="56604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Wiener Schnitzel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12905175" y="4852888"/>
            <a:ext cx="50235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Manner - Waffeln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900" y="144900"/>
            <a:ext cx="1780450" cy="2214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/>
          <p:nvPr/>
        </p:nvSpPr>
        <p:spPr>
          <a:xfrm>
            <a:off x="3125425" y="683050"/>
            <a:ext cx="8672400" cy="2214600"/>
          </a:xfrm>
          <a:prstGeom prst="wedgeRoundRectCallout">
            <a:avLst>
              <a:gd fmla="val -61217" name="adj1"/>
              <a:gd fmla="val -39719" name="adj2"/>
              <a:gd fmla="val 0" name="adj3"/>
            </a:avLst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… und das musst du wirklich probieren! Es ist so</a:t>
            </a:r>
            <a:r>
              <a:rPr b="0" i="0" lang="en-GB" sz="3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b="0" i="0" lang="en-GB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lecker!</a:t>
            </a:r>
            <a:endParaRPr b="0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13681500" y="5609200"/>
            <a:ext cx="3332400" cy="28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Look them up on the internet!! You might even find them in your local supermarket!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/>
        </p:nvSpPr>
        <p:spPr>
          <a:xfrm>
            <a:off x="662350" y="413050"/>
            <a:ext cx="11694600" cy="8527800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mit meiner Tante und meinem Onkel nach Polen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[gone]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zwei Wochen dort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[stayed]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viel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[done]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mit dem Schiff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[travelled]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Zusammen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wir durch den Wald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[walked]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auch auf den Berg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[climbed]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auch im See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[swum]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polnische Essen sehr lecker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[found]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39"/>
          <p:cNvSpPr txBox="1"/>
          <p:nvPr/>
        </p:nvSpPr>
        <p:spPr>
          <a:xfrm>
            <a:off x="12543100" y="393275"/>
            <a:ext cx="4222500" cy="852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x bin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x sind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x habe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x haben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gefahren x 2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geklettert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gefunden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gewandert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geblieben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geschwommen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gemacht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