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4D6C256-118B-47BA-A25E-C42A73ABEAFB}">
  <a:tblStyle styleId="{94D6C256-118B-47BA-A25E-C42A73ABEAF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p12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lk Task">
  <p:cSld name="Talk Task">
    <p:bg>
      <p:bgPr>
        <a:solidFill>
          <a:srgbClr val="FDEAAE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/>
          <p:nvPr/>
        </p:nvSpPr>
        <p:spPr>
          <a:xfrm>
            <a:off x="0" y="-14244"/>
            <a:ext cx="2287806" cy="646331"/>
          </a:xfrm>
          <a:prstGeom prst="roundRect">
            <a:avLst>
              <a:gd fmla="val 0" name="adj"/>
            </a:avLst>
          </a:prstGeom>
          <a:solidFill>
            <a:srgbClr val="FBC90D"/>
          </a:solidFill>
          <a:ln cap="flat" cmpd="sng" w="25400">
            <a:solidFill>
              <a:srgbClr val="FBC9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Talk Task</a:t>
            </a:r>
            <a:endParaRPr/>
          </a:p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34507" y="14288"/>
            <a:ext cx="18253494" cy="6928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None/>
              <a:defRPr sz="4200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33" name="Google Shape;33;p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Learning">
  <p:cSld name="New Learning">
    <p:bg>
      <p:bgPr>
        <a:solidFill>
          <a:srgbClr val="E3DBEE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-11213" y="2299"/>
            <a:ext cx="3211135" cy="646331"/>
          </a:xfrm>
          <a:prstGeom prst="roundRect">
            <a:avLst>
              <a:gd fmla="val 0" name="adj"/>
            </a:avLst>
          </a:prstGeom>
          <a:solidFill>
            <a:srgbClr val="7344A4"/>
          </a:solidFill>
          <a:ln cap="flat" cmpd="sng" w="25400">
            <a:solidFill>
              <a:srgbClr val="7344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New Learning</a:t>
            </a:r>
            <a:endParaRPr/>
          </a:p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34507" y="14288"/>
            <a:ext cx="18253494" cy="6928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None/>
              <a:defRPr sz="4200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3.png"/><Relationship Id="rId11" Type="http://schemas.openxmlformats.org/officeDocument/2006/relationships/image" Target="../media/image9.png"/><Relationship Id="rId10" Type="http://schemas.openxmlformats.org/officeDocument/2006/relationships/image" Target="../media/image14.png"/><Relationship Id="rId12" Type="http://schemas.openxmlformats.org/officeDocument/2006/relationships/image" Target="../media/image8.png"/><Relationship Id="rId9" Type="http://schemas.openxmlformats.org/officeDocument/2006/relationships/image" Target="../media/image12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5.png"/><Relationship Id="rId8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Lowest common multiple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47" name="Google Shape;47;p12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48" name="Google Shape;48;p12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 Coward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5" name="Google Shape;55;p13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graphicFrame>
        <p:nvGraphicFramePr>
          <p:cNvPr id="56" name="Google Shape;56;p13"/>
          <p:cNvGraphicFramePr/>
          <p:nvPr/>
        </p:nvGraphicFramePr>
        <p:xfrm>
          <a:off x="6895197" y="292319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893200" y="1897462"/>
            <a:ext cx="871424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value of the remaining rods: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2455" y="4038449"/>
            <a:ext cx="1192583" cy="59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2455" y="4590667"/>
            <a:ext cx="1768311" cy="59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62455" y="3486232"/>
            <a:ext cx="616853" cy="59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462455" y="5142884"/>
            <a:ext cx="2344041" cy="59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8238693" y="5158690"/>
            <a:ext cx="718466" cy="55399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62455" y="5695102"/>
            <a:ext cx="2851202" cy="59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091228" y="7363805"/>
            <a:ext cx="12530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Select a different value for the purple rod and repeat.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818147" y="1780674"/>
            <a:ext cx="16940464" cy="6510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1) List the first 12 multiples of: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12 		b) 9 			c) 7 			d) 21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2) Identify the lowest common multiple of: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12 and 9 	b) 12 and 7 	c) 12 and 21 	d) 21 and 7 	e) 21 and 9  	f) 9 and 7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3) Find three examples of a pair of numbers that have a LCM of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15 		b) 21 		c) 30 		d) 36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4) A cicada lives underground and appears every 17 years. A predator of the cicada appears every 4 years. If they hide at the same time, how long will it be before they appear again at the same time?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oogle Shape;74;p15"/>
          <p:cNvGraphicFramePr/>
          <p:nvPr/>
        </p:nvGraphicFramePr>
        <p:xfrm>
          <a:off x="6076239" y="2550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75" name="Google Shape;75;p15"/>
          <p:cNvSpPr txBox="1"/>
          <p:nvPr/>
        </p:nvSpPr>
        <p:spPr>
          <a:xfrm>
            <a:off x="778820" y="1713731"/>
            <a:ext cx="156087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Select two of the numbers and find their lowest common multiple:</a:t>
            </a:r>
            <a:endParaRPr/>
          </a:p>
        </p:txBody>
      </p:sp>
      <p:grpSp>
        <p:nvGrpSpPr>
          <p:cNvPr id="76" name="Google Shape;76;p15"/>
          <p:cNvGrpSpPr/>
          <p:nvPr/>
        </p:nvGrpSpPr>
        <p:grpSpPr>
          <a:xfrm>
            <a:off x="6527152" y="3099109"/>
            <a:ext cx="3083889" cy="2830833"/>
            <a:chOff x="3808161" y="2106049"/>
            <a:chExt cx="2055926" cy="1887222"/>
          </a:xfrm>
        </p:grpSpPr>
        <p:pic>
          <p:nvPicPr>
            <p:cNvPr id="77" name="Google Shape;77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73798" y="2474194"/>
              <a:ext cx="795055" cy="39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873798" y="2842339"/>
              <a:ext cx="1178874" cy="39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873798" y="2106049"/>
              <a:ext cx="411235" cy="39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5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873798" y="3210484"/>
              <a:ext cx="1562694" cy="39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5"/>
            <p:cNvSpPr txBox="1"/>
            <p:nvPr/>
          </p:nvSpPr>
          <p:spPr>
            <a:xfrm>
              <a:off x="4391290" y="3221021"/>
              <a:ext cx="478977" cy="369332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pic>
          <p:nvPicPr>
            <p:cNvPr id="82" name="Google Shape;82;p15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3873798" y="3578628"/>
              <a:ext cx="1990289" cy="4146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5"/>
            <p:cNvSpPr txBox="1"/>
            <p:nvPr/>
          </p:nvSpPr>
          <p:spPr>
            <a:xfrm>
              <a:off x="4551209" y="3578629"/>
              <a:ext cx="478977" cy="369332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4198133" y="2840284"/>
              <a:ext cx="478977" cy="369332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85" name="Google Shape;85;p15"/>
            <p:cNvSpPr txBox="1"/>
            <p:nvPr/>
          </p:nvSpPr>
          <p:spPr>
            <a:xfrm>
              <a:off x="4030857" y="2494623"/>
              <a:ext cx="478977" cy="369332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86" name="Google Shape;86;p15"/>
            <p:cNvSpPr txBox="1"/>
            <p:nvPr/>
          </p:nvSpPr>
          <p:spPr>
            <a:xfrm>
              <a:off x="3808161" y="2121252"/>
              <a:ext cx="478977" cy="369332"/>
            </a:xfrm>
            <a:prstGeom prst="rect">
              <a:avLst/>
            </a:pr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sp>
        <p:nvSpPr>
          <p:cNvPr id="87" name="Google Shape;87;p15"/>
          <p:cNvSpPr txBox="1"/>
          <p:nvPr/>
        </p:nvSpPr>
        <p:spPr>
          <a:xfrm>
            <a:off x="924160" y="6721790"/>
            <a:ext cx="1407949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Repeat this for all the other pairs.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Now choose a different set of numbers, what do you notice?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/>
        </p:nvSpPr>
        <p:spPr>
          <a:xfrm>
            <a:off x="21116523" y="12926685"/>
            <a:ext cx="18473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4" name="Google Shape;94;p16"/>
          <p:cNvGraphicFramePr/>
          <p:nvPr/>
        </p:nvGraphicFramePr>
        <p:xfrm>
          <a:off x="12872259" y="15779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oogle Shape;95;p16"/>
          <p:cNvGraphicFramePr/>
          <p:nvPr/>
        </p:nvGraphicFramePr>
        <p:xfrm>
          <a:off x="8886543" y="15779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oogle Shape;96;p16"/>
          <p:cNvGraphicFramePr/>
          <p:nvPr/>
        </p:nvGraphicFramePr>
        <p:xfrm>
          <a:off x="4900827" y="15779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oogle Shape;97;p16"/>
          <p:cNvGraphicFramePr/>
          <p:nvPr/>
        </p:nvGraphicFramePr>
        <p:xfrm>
          <a:off x="915111" y="15779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p16"/>
          <p:cNvGraphicFramePr/>
          <p:nvPr/>
        </p:nvGraphicFramePr>
        <p:xfrm>
          <a:off x="12872259" y="5506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p16"/>
          <p:cNvGraphicFramePr/>
          <p:nvPr/>
        </p:nvGraphicFramePr>
        <p:xfrm>
          <a:off x="8886543" y="5506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oogle Shape;100;p16"/>
          <p:cNvGraphicFramePr/>
          <p:nvPr/>
        </p:nvGraphicFramePr>
        <p:xfrm>
          <a:off x="4900827" y="5506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Google Shape;101;p16"/>
          <p:cNvGraphicFramePr/>
          <p:nvPr/>
        </p:nvGraphicFramePr>
        <p:xfrm>
          <a:off x="915111" y="5506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{94D6C256-118B-47BA-A25E-C42A73ABEAFB}</a:tableStyleId>
              </a:tblPr>
              <a:tblGrid>
                <a:gridCol w="569400"/>
                <a:gridCol w="569400"/>
                <a:gridCol w="569400"/>
                <a:gridCol w="569400"/>
                <a:gridCol w="569400"/>
                <a:gridCol w="569400"/>
                <a:gridCol w="569400"/>
              </a:tblGrid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68575" marB="68575" marR="137150" marL="1371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