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8c81ac6a2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g8c81ac6a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6b50dac8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8c6b50dac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1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b="1"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918000" y="28765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Angles in Polygons</a:t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</a:rPr>
              <a:t>Downloadable Resource – Generalising angles in polygons (Part II)</a:t>
            </a:r>
            <a:endParaRPr b="0" sz="7000">
              <a:solidFill>
                <a:srgbClr val="4B3241"/>
              </a:solidFill>
            </a:endParaRPr>
          </a:p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918000" y="526250"/>
            <a:ext cx="164520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8" name="Google Shape;28;p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Mr. Thomas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/>
        </p:nvSpPr>
        <p:spPr>
          <a:xfrm>
            <a:off x="936800" y="94342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917950" y="7376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7" name="Google Shape;37;p6"/>
          <p:cNvCxnSpPr>
            <a:stCxn id="38" idx="4"/>
            <a:endCxn id="38" idx="1"/>
          </p:cNvCxnSpPr>
          <p:nvPr/>
        </p:nvCxnSpPr>
        <p:spPr>
          <a:xfrm>
            <a:off x="8583679" y="4470571"/>
            <a:ext cx="4674300" cy="990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9" name="Google Shape;39;p6"/>
          <p:cNvCxnSpPr>
            <a:stCxn id="38" idx="5"/>
            <a:endCxn id="38" idx="2"/>
          </p:cNvCxnSpPr>
          <p:nvPr/>
        </p:nvCxnSpPr>
        <p:spPr>
          <a:xfrm>
            <a:off x="10044202" y="2743427"/>
            <a:ext cx="1753200" cy="444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0" name="Google Shape;40;p6"/>
          <p:cNvCxnSpPr>
            <a:stCxn id="38" idx="0"/>
            <a:endCxn id="38" idx="3"/>
          </p:cNvCxnSpPr>
          <p:nvPr/>
        </p:nvCxnSpPr>
        <p:spPr>
          <a:xfrm flipH="1">
            <a:off x="9429164" y="3201737"/>
            <a:ext cx="2983500" cy="3528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41" name="Google Shape;41;p6"/>
          <p:cNvPicPr preferRelativeResize="0"/>
          <p:nvPr/>
        </p:nvPicPr>
        <p:blipFill rotWithShape="1">
          <a:blip r:embed="rId3">
            <a:alphaModFix/>
          </a:blip>
          <a:srcRect b="49777" l="10363" r="67008" t="15492"/>
          <a:stretch/>
        </p:blipFill>
        <p:spPr>
          <a:xfrm>
            <a:off x="1539420" y="3408851"/>
            <a:ext cx="1589076" cy="344930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/>
          <p:nvPr/>
        </p:nvSpPr>
        <p:spPr>
          <a:xfrm rot="-2986870">
            <a:off x="8610543" y="2861408"/>
            <a:ext cx="4620649" cy="4208910"/>
          </a:xfrm>
          <a:prstGeom prst="hexagon">
            <a:avLst>
              <a:gd fmla="val 28021" name="adj"/>
              <a:gd fmla="val 115470" name="vf"/>
            </a:avLst>
          </a:prstGeom>
          <a:noFill/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6"/>
          <p:cNvGrpSpPr/>
          <p:nvPr/>
        </p:nvGrpSpPr>
        <p:grpSpPr>
          <a:xfrm flipH="1">
            <a:off x="2801675" y="3408939"/>
            <a:ext cx="332042" cy="337673"/>
            <a:chOff x="7829131" y="2026474"/>
            <a:chExt cx="526382" cy="565237"/>
          </a:xfrm>
        </p:grpSpPr>
        <p:sp>
          <p:nvSpPr>
            <p:cNvPr id="43" name="Google Shape;43;p6"/>
            <p:cNvSpPr/>
            <p:nvPr/>
          </p:nvSpPr>
          <p:spPr>
            <a:xfrm>
              <a:off x="8232329" y="2457070"/>
              <a:ext cx="123184" cy="134641"/>
            </a:xfrm>
            <a:custGeom>
              <a:rect b="b" l="l" r="r" t="t"/>
              <a:pathLst>
                <a:path extrusionOk="0" fill="none" h="134641" w="123184">
                  <a:moveTo>
                    <a:pt x="0" y="67321"/>
                  </a:moveTo>
                  <a:cubicBezTo>
                    <a:pt x="-4237" y="26156"/>
                    <a:pt x="27199" y="-748"/>
                    <a:pt x="61592" y="0"/>
                  </a:cubicBezTo>
                  <a:cubicBezTo>
                    <a:pt x="99689" y="5006"/>
                    <a:pt x="124349" y="30945"/>
                    <a:pt x="123184" y="67321"/>
                  </a:cubicBezTo>
                  <a:cubicBezTo>
                    <a:pt x="123600" y="101335"/>
                    <a:pt x="90246" y="130184"/>
                    <a:pt x="61592" y="134642"/>
                  </a:cubicBezTo>
                  <a:cubicBezTo>
                    <a:pt x="24921" y="136147"/>
                    <a:pt x="2103" y="110297"/>
                    <a:pt x="0" y="67321"/>
                  </a:cubicBezTo>
                  <a:close/>
                </a:path>
                <a:path extrusionOk="0" h="134641" w="123184">
                  <a:moveTo>
                    <a:pt x="0" y="67321"/>
                  </a:moveTo>
                  <a:cubicBezTo>
                    <a:pt x="-2397" y="33948"/>
                    <a:pt x="31589" y="-3504"/>
                    <a:pt x="61592" y="0"/>
                  </a:cubicBezTo>
                  <a:cubicBezTo>
                    <a:pt x="97310" y="2424"/>
                    <a:pt x="126311" y="27828"/>
                    <a:pt x="123184" y="67321"/>
                  </a:cubicBezTo>
                  <a:cubicBezTo>
                    <a:pt x="124236" y="99234"/>
                    <a:pt x="100554" y="138888"/>
                    <a:pt x="61592" y="134642"/>
                  </a:cubicBezTo>
                  <a:cubicBezTo>
                    <a:pt x="26854" y="139407"/>
                    <a:pt x="-5369" y="99224"/>
                    <a:pt x="0" y="67321"/>
                  </a:cubicBezTo>
                  <a:close/>
                </a:path>
              </a:pathLst>
            </a:custGeom>
            <a:solidFill>
              <a:schemeClr val="lt1">
                <a:alpha val="78823"/>
              </a:schemeClr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8055759" y="2287683"/>
              <a:ext cx="238162" cy="236708"/>
            </a:xfrm>
            <a:custGeom>
              <a:rect b="b" l="l" r="r" t="t"/>
              <a:pathLst>
                <a:path extrusionOk="0" fill="none" h="236708" w="238162">
                  <a:moveTo>
                    <a:pt x="0" y="118354"/>
                  </a:moveTo>
                  <a:cubicBezTo>
                    <a:pt x="-3646" y="49560"/>
                    <a:pt x="49084" y="-8388"/>
                    <a:pt x="119081" y="0"/>
                  </a:cubicBezTo>
                  <a:cubicBezTo>
                    <a:pt x="189162" y="5292"/>
                    <a:pt x="246712" y="58895"/>
                    <a:pt x="238162" y="118354"/>
                  </a:cubicBezTo>
                  <a:cubicBezTo>
                    <a:pt x="238641" y="180073"/>
                    <a:pt x="180523" y="233112"/>
                    <a:pt x="119081" y="236708"/>
                  </a:cubicBezTo>
                  <a:cubicBezTo>
                    <a:pt x="44970" y="241440"/>
                    <a:pt x="5399" y="198600"/>
                    <a:pt x="0" y="118354"/>
                  </a:cubicBezTo>
                  <a:close/>
                </a:path>
                <a:path extrusionOk="0" h="236708" w="238162">
                  <a:moveTo>
                    <a:pt x="0" y="118354"/>
                  </a:moveTo>
                  <a:cubicBezTo>
                    <a:pt x="-2145" y="56395"/>
                    <a:pt x="61663" y="-7290"/>
                    <a:pt x="119081" y="0"/>
                  </a:cubicBezTo>
                  <a:cubicBezTo>
                    <a:pt x="187822" y="4235"/>
                    <a:pt x="240095" y="51560"/>
                    <a:pt x="238162" y="118354"/>
                  </a:cubicBezTo>
                  <a:cubicBezTo>
                    <a:pt x="239290" y="178075"/>
                    <a:pt x="186565" y="238182"/>
                    <a:pt x="119081" y="236708"/>
                  </a:cubicBezTo>
                  <a:cubicBezTo>
                    <a:pt x="52831" y="239893"/>
                    <a:pt x="-2343" y="181416"/>
                    <a:pt x="0" y="118354"/>
                  </a:cubicBezTo>
                  <a:close/>
                </a:path>
              </a:pathLst>
            </a:custGeom>
            <a:solidFill>
              <a:schemeClr val="lt1">
                <a:alpha val="78823"/>
              </a:schemeClr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7829131" y="2026474"/>
              <a:ext cx="356562" cy="354385"/>
            </a:xfrm>
            <a:custGeom>
              <a:rect b="b" l="l" r="r" t="t"/>
              <a:pathLst>
                <a:path extrusionOk="0" fill="none" h="354385" w="356562">
                  <a:moveTo>
                    <a:pt x="0" y="177193"/>
                  </a:moveTo>
                  <a:cubicBezTo>
                    <a:pt x="-13978" y="66184"/>
                    <a:pt x="69070" y="-21313"/>
                    <a:pt x="178281" y="0"/>
                  </a:cubicBezTo>
                  <a:cubicBezTo>
                    <a:pt x="281881" y="6304"/>
                    <a:pt x="368417" y="87521"/>
                    <a:pt x="356562" y="177193"/>
                  </a:cubicBezTo>
                  <a:cubicBezTo>
                    <a:pt x="359060" y="256051"/>
                    <a:pt x="264940" y="344573"/>
                    <a:pt x="178281" y="354386"/>
                  </a:cubicBezTo>
                  <a:cubicBezTo>
                    <a:pt x="68951" y="360549"/>
                    <a:pt x="2083" y="280797"/>
                    <a:pt x="0" y="177193"/>
                  </a:cubicBezTo>
                  <a:close/>
                </a:path>
                <a:path extrusionOk="0" h="354385" w="356562">
                  <a:moveTo>
                    <a:pt x="0" y="177193"/>
                  </a:moveTo>
                  <a:cubicBezTo>
                    <a:pt x="-13045" y="100045"/>
                    <a:pt x="84281" y="-3897"/>
                    <a:pt x="178281" y="0"/>
                  </a:cubicBezTo>
                  <a:cubicBezTo>
                    <a:pt x="278384" y="2337"/>
                    <a:pt x="369850" y="69504"/>
                    <a:pt x="356562" y="177193"/>
                  </a:cubicBezTo>
                  <a:cubicBezTo>
                    <a:pt x="361263" y="251523"/>
                    <a:pt x="290311" y="366034"/>
                    <a:pt x="178281" y="354386"/>
                  </a:cubicBezTo>
                  <a:cubicBezTo>
                    <a:pt x="79151" y="358789"/>
                    <a:pt x="-9485" y="265731"/>
                    <a:pt x="0" y="177193"/>
                  </a:cubicBezTo>
                  <a:close/>
                </a:path>
              </a:pathLst>
            </a:custGeom>
            <a:solidFill>
              <a:schemeClr val="lt1">
                <a:alpha val="78823"/>
              </a:schemeClr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6" name="Google Shape;46;p6"/>
          <p:cNvSpPr txBox="1"/>
          <p:nvPr/>
        </p:nvSpPr>
        <p:spPr>
          <a:xfrm>
            <a:off x="1362878" y="6858153"/>
            <a:ext cx="14845500" cy="22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Antoni’s error?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would you have done differently?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 you calculate the sum of the internal angles of this hexagon?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" name="Google Shape;4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2050" y="1623075"/>
            <a:ext cx="5661625" cy="22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Connect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443018" y="2928224"/>
            <a:ext cx="3700750" cy="3700750"/>
          </a:xfrm>
          <a:prstGeom prst="octagon">
            <a:avLst>
              <a:gd fmla="val 29289" name="adj"/>
            </a:avLst>
          </a:prstGeom>
          <a:noFill/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7"/>
          <p:cNvSpPr/>
          <p:nvPr/>
        </p:nvSpPr>
        <p:spPr>
          <a:xfrm rot="1372960">
            <a:off x="10483471" y="4543445"/>
            <a:ext cx="3909536" cy="3370290"/>
          </a:xfrm>
          <a:prstGeom prst="hexagon">
            <a:avLst>
              <a:gd fmla="val 32687" name="adj"/>
              <a:gd fmla="val 115470" name="vf"/>
            </a:avLst>
          </a:prstGeom>
          <a:noFill/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7"/>
          <p:cNvSpPr txBox="1"/>
          <p:nvPr/>
        </p:nvSpPr>
        <p:spPr>
          <a:xfrm>
            <a:off x="881439" y="1771345"/>
            <a:ext cx="14845393" cy="747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Let's continue this idea further…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6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8"/>
          <p:cNvSpPr/>
          <p:nvPr/>
        </p:nvSpPr>
        <p:spPr>
          <a:xfrm rot="1372960">
            <a:off x="1189738" y="3653049"/>
            <a:ext cx="3909536" cy="3370290"/>
          </a:xfrm>
          <a:prstGeom prst="hexagon">
            <a:avLst>
              <a:gd fmla="val 32687" name="adj"/>
              <a:gd fmla="val 115470" name="vf"/>
            </a:avLst>
          </a:prstGeom>
          <a:noFill/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8"/>
          <p:cNvSpPr/>
          <p:nvPr/>
        </p:nvSpPr>
        <p:spPr>
          <a:xfrm rot="1372960">
            <a:off x="6747986" y="5125470"/>
            <a:ext cx="3909536" cy="3370290"/>
          </a:xfrm>
          <a:prstGeom prst="hexagon">
            <a:avLst>
              <a:gd fmla="val 32687" name="adj"/>
              <a:gd fmla="val 115470" name="vf"/>
            </a:avLst>
          </a:prstGeom>
          <a:noFill/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7" name="Google Shape;67;p8"/>
          <p:cNvGrpSpPr/>
          <p:nvPr/>
        </p:nvGrpSpPr>
        <p:grpSpPr>
          <a:xfrm>
            <a:off x="13103389" y="4861441"/>
            <a:ext cx="4266671" cy="3898348"/>
            <a:chOff x="10025989" y="1702352"/>
            <a:chExt cx="5426633" cy="4958176"/>
          </a:xfrm>
        </p:grpSpPr>
        <p:cxnSp>
          <p:nvCxnSpPr>
            <p:cNvPr id="68" name="Google Shape;68;p8"/>
            <p:cNvCxnSpPr/>
            <p:nvPr/>
          </p:nvCxnSpPr>
          <p:spPr>
            <a:xfrm flipH="1">
              <a:off x="11421956" y="1704550"/>
              <a:ext cx="2716044" cy="81256"/>
            </a:xfrm>
            <a:prstGeom prst="straightConnector1">
              <a:avLst/>
            </a:prstGeom>
            <a:noFill/>
            <a:ln cap="flat" cmpd="sng" w="63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" name="Google Shape;69;p8"/>
            <p:cNvCxnSpPr/>
            <p:nvPr/>
          </p:nvCxnSpPr>
          <p:spPr>
            <a:xfrm>
              <a:off x="14119150" y="1702352"/>
              <a:ext cx="1333472" cy="1834237"/>
            </a:xfrm>
            <a:prstGeom prst="straightConnector1">
              <a:avLst/>
            </a:prstGeom>
            <a:noFill/>
            <a:ln cap="flat" cmpd="sng" w="63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" name="Google Shape;70;p8"/>
            <p:cNvCxnSpPr/>
            <p:nvPr/>
          </p:nvCxnSpPr>
          <p:spPr>
            <a:xfrm flipH="1">
              <a:off x="13999229" y="3488955"/>
              <a:ext cx="1453393" cy="1316288"/>
            </a:xfrm>
            <a:prstGeom prst="straightConnector1">
              <a:avLst/>
            </a:prstGeom>
            <a:noFill/>
            <a:ln cap="flat" cmpd="sng" w="63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" name="Google Shape;71;p8"/>
            <p:cNvCxnSpPr/>
            <p:nvPr/>
          </p:nvCxnSpPr>
          <p:spPr>
            <a:xfrm flipH="1">
              <a:off x="13865356" y="4805243"/>
              <a:ext cx="119922" cy="1855284"/>
            </a:xfrm>
            <a:prstGeom prst="straightConnector1">
              <a:avLst/>
            </a:prstGeom>
            <a:noFill/>
            <a:ln cap="flat" cmpd="sng" w="63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" name="Google Shape;72;p8"/>
            <p:cNvCxnSpPr/>
            <p:nvPr/>
          </p:nvCxnSpPr>
          <p:spPr>
            <a:xfrm rot="10800000">
              <a:off x="11498316" y="4805243"/>
              <a:ext cx="2367040" cy="1855285"/>
            </a:xfrm>
            <a:prstGeom prst="straightConnector1">
              <a:avLst/>
            </a:prstGeom>
            <a:noFill/>
            <a:ln cap="flat" cmpd="sng" w="63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" name="Google Shape;73;p8"/>
            <p:cNvCxnSpPr/>
            <p:nvPr/>
          </p:nvCxnSpPr>
          <p:spPr>
            <a:xfrm flipH="1">
              <a:off x="10025989" y="4813013"/>
              <a:ext cx="1472327" cy="330487"/>
            </a:xfrm>
            <a:prstGeom prst="straightConnector1">
              <a:avLst/>
            </a:prstGeom>
            <a:noFill/>
            <a:ln cap="flat" cmpd="sng" w="63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" name="Google Shape;74;p8"/>
            <p:cNvCxnSpPr/>
            <p:nvPr/>
          </p:nvCxnSpPr>
          <p:spPr>
            <a:xfrm flipH="1">
              <a:off x="10025990" y="1726440"/>
              <a:ext cx="1458375" cy="3424830"/>
            </a:xfrm>
            <a:prstGeom prst="straightConnector1">
              <a:avLst/>
            </a:prstGeom>
            <a:noFill/>
            <a:ln cap="flat" cmpd="sng" w="63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5" name="Google Shape;75;p8"/>
          <p:cNvSpPr txBox="1"/>
          <p:nvPr/>
        </p:nvSpPr>
        <p:spPr>
          <a:xfrm>
            <a:off x="881439" y="1771345"/>
            <a:ext cx="8676629" cy="1486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Split these shapes and state what the sum of their interior angles will be.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917950" y="890050"/>
            <a:ext cx="29682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9"/>
          <p:cNvPicPr preferRelativeResize="0"/>
          <p:nvPr/>
        </p:nvPicPr>
        <p:blipFill rotWithShape="1">
          <a:blip r:embed="rId3">
            <a:alphaModFix/>
          </a:blip>
          <a:srcRect b="2793" l="56914" r="20456" t="65207"/>
          <a:stretch/>
        </p:blipFill>
        <p:spPr>
          <a:xfrm>
            <a:off x="13447159" y="4790078"/>
            <a:ext cx="2488289" cy="49765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9"/>
          <p:cNvSpPr/>
          <p:nvPr/>
        </p:nvSpPr>
        <p:spPr>
          <a:xfrm>
            <a:off x="11853214" y="3336230"/>
            <a:ext cx="5676300" cy="1592100"/>
          </a:xfrm>
          <a:prstGeom prst="wedgeRoundRectCallout">
            <a:avLst>
              <a:gd fmla="val 11898" name="adj1"/>
              <a:gd fmla="val 69903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will be 2 less triangles than the number of sides, so multiply that by 180.</a:t>
            </a:r>
            <a:endParaRPr/>
          </a:p>
        </p:txBody>
      </p:sp>
      <p:sp>
        <p:nvSpPr>
          <p:cNvPr id="85" name="Google Shape;85;p9"/>
          <p:cNvSpPr/>
          <p:nvPr/>
        </p:nvSpPr>
        <p:spPr>
          <a:xfrm>
            <a:off x="6922699" y="497228"/>
            <a:ext cx="7086600" cy="1859700"/>
          </a:xfrm>
          <a:prstGeom prst="wedgeRoundRectCallout">
            <a:avLst>
              <a:gd fmla="val 3195" name="adj1"/>
              <a:gd fmla="val 86601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I draw a triangle from the centre to each side, it’s 180 multiplied by the number of sides, then subtract 360 degrees in the centre.</a:t>
            </a:r>
            <a:endParaRPr/>
          </a:p>
        </p:txBody>
      </p:sp>
      <p:pic>
        <p:nvPicPr>
          <p:cNvPr id="86" name="Google Shape;86;p9"/>
          <p:cNvPicPr preferRelativeResize="0"/>
          <p:nvPr/>
        </p:nvPicPr>
        <p:blipFill rotWithShape="1">
          <a:blip r:embed="rId4">
            <a:alphaModFix/>
          </a:blip>
          <a:srcRect b="50413" l="69996" r="7374" t="14857"/>
          <a:stretch/>
        </p:blipFill>
        <p:spPr>
          <a:xfrm>
            <a:off x="9368724" y="3122345"/>
            <a:ext cx="2194563" cy="476358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"/>
          <p:cNvSpPr/>
          <p:nvPr/>
        </p:nvSpPr>
        <p:spPr>
          <a:xfrm>
            <a:off x="4621657" y="2441645"/>
            <a:ext cx="2367600" cy="680700"/>
          </a:xfrm>
          <a:prstGeom prst="wedgeRoundRectCallout">
            <a:avLst>
              <a:gd fmla="val 32834" name="adj1"/>
              <a:gd fmla="val 121413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(n-2) x 180</a:t>
            </a:r>
            <a:endParaRPr/>
          </a:p>
        </p:txBody>
      </p:sp>
      <p:pic>
        <p:nvPicPr>
          <p:cNvPr id="88" name="Google Shape;88;p9"/>
          <p:cNvPicPr preferRelativeResize="0"/>
          <p:nvPr/>
        </p:nvPicPr>
        <p:blipFill rotWithShape="1">
          <a:blip r:embed="rId5">
            <a:alphaModFix/>
          </a:blip>
          <a:srcRect b="49777" l="10364" r="67006" t="15492"/>
          <a:stretch/>
        </p:blipFill>
        <p:spPr>
          <a:xfrm>
            <a:off x="6152982" y="3571336"/>
            <a:ext cx="2194564" cy="476358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9"/>
          <p:cNvSpPr/>
          <p:nvPr/>
        </p:nvSpPr>
        <p:spPr>
          <a:xfrm>
            <a:off x="1675478" y="4981492"/>
            <a:ext cx="2625000" cy="680700"/>
          </a:xfrm>
          <a:prstGeom prst="wedgeRoundRectCallout">
            <a:avLst>
              <a:gd fmla="val 26246" name="adj1"/>
              <a:gd fmla="val 77324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180 x n – 360</a:t>
            </a:r>
            <a:endParaRPr/>
          </a:p>
        </p:txBody>
      </p:sp>
      <p:sp>
        <p:nvSpPr>
          <p:cNvPr id="90" name="Google Shape;90;p9"/>
          <p:cNvSpPr txBox="1"/>
          <p:nvPr/>
        </p:nvSpPr>
        <p:spPr>
          <a:xfrm>
            <a:off x="881439" y="1771345"/>
            <a:ext cx="3740100" cy="29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relation to what we have learnt, who is right?</a:t>
            </a:r>
            <a:endParaRPr/>
          </a:p>
        </p:txBody>
      </p:sp>
      <p:grpSp>
        <p:nvGrpSpPr>
          <p:cNvPr id="91" name="Google Shape;91;p9"/>
          <p:cNvGrpSpPr/>
          <p:nvPr/>
        </p:nvGrpSpPr>
        <p:grpSpPr>
          <a:xfrm>
            <a:off x="2696228" y="5908530"/>
            <a:ext cx="1604248" cy="3229520"/>
            <a:chOff x="2476076" y="1815215"/>
            <a:chExt cx="1155549" cy="2311092"/>
          </a:xfrm>
        </p:grpSpPr>
        <p:pic>
          <p:nvPicPr>
            <p:cNvPr id="92" name="Google Shape;92;p9"/>
            <p:cNvPicPr preferRelativeResize="0"/>
            <p:nvPr/>
          </p:nvPicPr>
          <p:blipFill rotWithShape="1">
            <a:blip r:embed="rId6">
              <a:alphaModFix/>
            </a:blip>
            <a:srcRect b="34411" l="69127" r="8243" t="33589"/>
            <a:stretch/>
          </p:blipFill>
          <p:spPr>
            <a:xfrm>
              <a:off x="2476076" y="1815215"/>
              <a:ext cx="1155549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9"/>
            <p:cNvSpPr/>
            <p:nvPr/>
          </p:nvSpPr>
          <p:spPr>
            <a:xfrm>
              <a:off x="3125585" y="2793076"/>
              <a:ext cx="166200" cy="232800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