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D31B3A9-A90B-4AE0-9E1F-0FDC1D58D734}">
  <a:tblStyle styleId="{5D31B3A9-A90B-4AE0-9E1F-0FDC1D58D7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675bab19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675bab19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6d3fb8f6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6d3fb8f6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d3fb8f6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6d3fb8f6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cc45c7aab_0_17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cc45c7aab_0_17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cc45c7aab_0_9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cc45c7aab_0_9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6d3fb8f6e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6d3fb8f6e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6d3fb8f6e_0_4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6d3fb8f6e_0_4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6d3fb8f6e_0_9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6d3fb8f6e_0_9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1257300" y="664609"/>
            <a:ext cx="15773400" cy="19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50" lIns="137150" spcFirstLastPara="1" rIns="137150" wrap="square" tIns="6855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1257300" y="2738438"/>
            <a:ext cx="15773400" cy="65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>
            <a:lvl1pPr indent="-400050" lvl="0" marL="4572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1F3864"/>
              </a:buClr>
              <a:buSzPts val="2700"/>
              <a:buChar char="●"/>
              <a:defRPr/>
            </a:lvl1pPr>
            <a:lvl2pPr indent="-400050" lvl="1" marL="91440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F3864"/>
              </a:buClr>
              <a:buSzPts val="2700"/>
              <a:buChar char="–"/>
              <a:defRPr/>
            </a:lvl2pPr>
            <a:lvl3pPr indent="-400050" lvl="2" marL="137160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F3864"/>
              </a:buClr>
              <a:buSzPts val="2700"/>
              <a:buChar char="–"/>
              <a:defRPr/>
            </a:lvl3pPr>
            <a:lvl4pPr indent="-40005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1F3864"/>
              </a:buClr>
              <a:buSzPts val="2700"/>
              <a:buChar char="–"/>
              <a:defRPr/>
            </a:lvl4pPr>
            <a:lvl5pPr indent="-40005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1F3864"/>
              </a:buClr>
              <a:buSzPts val="2700"/>
              <a:buChar char="–"/>
              <a:defRPr/>
            </a:lvl5pPr>
            <a:lvl6pPr indent="-40005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/>
            </a:lvl6pPr>
            <a:lvl7pPr indent="-40005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/>
            </a:lvl7pPr>
            <a:lvl8pPr indent="-400050" lvl="7" marL="36576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/>
            </a:lvl8pPr>
            <a:lvl9pPr indent="-400050" lvl="8" marL="4114800" rtl="0" algn="l">
              <a:lnSpc>
                <a:spcPct val="90000"/>
              </a:lnSpc>
              <a:spcBef>
                <a:spcPts val="800"/>
              </a:spcBef>
              <a:spcAft>
                <a:spcPts val="400"/>
              </a:spcAft>
              <a:buClr>
                <a:schemeClr val="dk1"/>
              </a:buClr>
              <a:buSzPts val="2700"/>
              <a:buChar char="–"/>
              <a:defRPr/>
            </a:lvl9pPr>
          </a:lstStyle>
          <a:p/>
        </p:txBody>
      </p:sp>
      <p:sp>
        <p:nvSpPr>
          <p:cNvPr id="78" name="Google Shape;78;p14"/>
          <p:cNvSpPr/>
          <p:nvPr/>
        </p:nvSpPr>
        <p:spPr>
          <a:xfrm>
            <a:off x="0" y="9553353"/>
            <a:ext cx="18288000" cy="7335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79" name="Google Shape;79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ctrTitle"/>
          </p:nvPr>
        </p:nvSpPr>
        <p:spPr>
          <a:xfrm>
            <a:off x="1015125" y="2668075"/>
            <a:ext cx="17061000" cy="372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527050" lvl="0" marL="457200" rtl="0" algn="l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700"/>
              <a:buChar char="-"/>
            </a:pPr>
            <a:r>
              <a:rPr lang="en-GB">
                <a:solidFill>
                  <a:srgbClr val="4B3241"/>
                </a:solidFill>
              </a:rPr>
              <a:t>Experiences now and in the past [</a:t>
            </a:r>
            <a:r>
              <a:rPr lang="en-GB">
                <a:solidFill>
                  <a:srgbClr val="4B3241"/>
                </a:solidFill>
              </a:rPr>
              <a:t>1/2</a:t>
            </a:r>
            <a:r>
              <a:rPr lang="en-GB">
                <a:solidFill>
                  <a:srgbClr val="4B3241"/>
                </a:solidFill>
              </a:rPr>
              <a:t>]</a:t>
            </a:r>
            <a:endParaRPr>
              <a:solidFill>
                <a:srgbClr val="4B3241"/>
              </a:solidFill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5000"/>
              <a:buChar char="-"/>
            </a:pPr>
            <a:r>
              <a:rPr i="1" lang="en-GB" sz="5000">
                <a:solidFill>
                  <a:srgbClr val="4B3241"/>
                </a:solidFill>
              </a:rPr>
              <a:t>Present vs preterite tenses: 3rd person singular</a:t>
            </a:r>
            <a:endParaRPr i="1" sz="5000">
              <a:solidFill>
                <a:srgbClr val="4B3241"/>
              </a:solidFill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5000"/>
              <a:buChar char="-"/>
            </a:pPr>
            <a:r>
              <a:rPr i="1" lang="en-GB" sz="5000">
                <a:solidFill>
                  <a:srgbClr val="4B3241"/>
                </a:solidFill>
              </a:rPr>
              <a:t>ER/IR verbs</a:t>
            </a:r>
            <a:endParaRPr i="1" sz="5000">
              <a:solidFill>
                <a:srgbClr val="4B3241"/>
              </a:solidFill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5000"/>
              <a:buChar char="-"/>
            </a:pPr>
            <a:r>
              <a:rPr i="1" lang="en-GB" sz="5000">
                <a:solidFill>
                  <a:srgbClr val="4B3241"/>
                </a:solidFill>
              </a:rPr>
              <a:t>SER and IR</a:t>
            </a:r>
            <a:endParaRPr i="1" sz="5000">
              <a:solidFill>
                <a:srgbClr val="4B324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200">
              <a:solidFill>
                <a:srgbClr val="4B3241"/>
              </a:solidFill>
            </a:endParaRPr>
          </a:p>
        </p:txBody>
      </p:sp>
      <p:sp>
        <p:nvSpPr>
          <p:cNvPr id="89" name="Google Shape;89;p16"/>
          <p:cNvSpPr txBox="1"/>
          <p:nvPr>
            <p:ph idx="1" type="subTitle"/>
          </p:nvPr>
        </p:nvSpPr>
        <p:spPr>
          <a:xfrm>
            <a:off x="611967" y="1367642"/>
            <a:ext cx="10967700" cy="105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Spanish 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90" name="Google Shape;90;p16"/>
          <p:cNvSpPr txBox="1"/>
          <p:nvPr>
            <p:ph idx="2" type="subTitle"/>
          </p:nvPr>
        </p:nvSpPr>
        <p:spPr>
          <a:xfrm>
            <a:off x="611967" y="8583655"/>
            <a:ext cx="7426500" cy="825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Se</a:t>
            </a: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ñ</a:t>
            </a: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orita Allinson</a:t>
            </a:r>
            <a:endParaRPr b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/>
        </p:nvSpPr>
        <p:spPr>
          <a:xfrm>
            <a:off x="838200" y="183301"/>
            <a:ext cx="15394200" cy="19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970">
                <a:latin typeface="Montserrat"/>
                <a:ea typeface="Montserrat"/>
                <a:cs typeface="Montserrat"/>
                <a:sym typeface="Montserrat"/>
              </a:rPr>
              <a:t>ll</a:t>
            </a:r>
            <a:endParaRPr sz="3959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738600" y="4098480"/>
            <a:ext cx="3789600" cy="8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GB" sz="8100" u="none" cap="none" strike="noStrike">
                <a:latin typeface="Montserrat"/>
                <a:ea typeface="Montserrat"/>
                <a:cs typeface="Montserrat"/>
                <a:sym typeface="Montserrat"/>
              </a:rPr>
              <a:t>ll</a:t>
            </a:r>
            <a:r>
              <a:rPr i="0" lang="en-GB" sz="8100" u="none" cap="none" strike="noStrike">
                <a:latin typeface="Montserrat"/>
                <a:ea typeface="Montserrat"/>
                <a:cs typeface="Montserrat"/>
                <a:sym typeface="Montserrat"/>
              </a:rPr>
              <a:t>amar</a:t>
            </a:r>
            <a:endParaRPr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1494334" y="670262"/>
            <a:ext cx="33777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ll</a:t>
            </a: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evar</a:t>
            </a:r>
            <a:endParaRPr i="0" sz="1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7397857" y="5792927"/>
            <a:ext cx="28443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b="1"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ll</a:t>
            </a: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i="0" sz="1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13234481" y="553625"/>
            <a:ext cx="47349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amari</a:t>
            </a:r>
            <a:r>
              <a:rPr b="1"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ll</a:t>
            </a: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i="0" sz="1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/>
        </p:nvSpPr>
        <p:spPr>
          <a:xfrm>
            <a:off x="1521025" y="254184"/>
            <a:ext cx="14688300" cy="19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970">
                <a:latin typeface="Montserrat"/>
                <a:ea typeface="Montserrat"/>
                <a:cs typeface="Montserrat"/>
                <a:sym typeface="Montserrat"/>
              </a:rPr>
              <a:t>l</a:t>
            </a:r>
            <a:endParaRPr sz="3959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descr="rectangle" id="105" name="Google Shape;105;p18"/>
          <p:cNvSpPr/>
          <p:nvPr/>
        </p:nvSpPr>
        <p:spPr>
          <a:xfrm>
            <a:off x="6724485" y="1912302"/>
            <a:ext cx="4244700" cy="3930600"/>
          </a:xfrm>
          <a:prstGeom prst="roundRect">
            <a:avLst>
              <a:gd fmla="val 16667" name="adj"/>
            </a:avLst>
          </a:prstGeom>
          <a:noFill/>
          <a:ln cap="flat" cmpd="sng" w="22225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7439529" y="4352452"/>
            <a:ext cx="2779200" cy="14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ibro</a:t>
            </a:r>
            <a:endParaRPr i="0" sz="1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2398975" y="134450"/>
            <a:ext cx="2482200" cy="14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sa</a:t>
            </a:r>
            <a:r>
              <a:rPr b="1"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ir</a:t>
            </a:r>
            <a:endParaRPr i="0" sz="1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6940598" y="7877845"/>
            <a:ext cx="3884400" cy="14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>
                <a:latin typeface="Montserrat"/>
                <a:ea typeface="Montserrat"/>
                <a:cs typeface="Montserrat"/>
                <a:sym typeface="Montserrat"/>
              </a:rPr>
              <a:t>é</a:t>
            </a:r>
            <a:r>
              <a:rPr b="1"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l</a:t>
            </a:r>
            <a:endParaRPr i="0" sz="1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12589277" y="144700"/>
            <a:ext cx="3581400" cy="14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pa</a:t>
            </a:r>
            <a:r>
              <a:rPr b="1"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i="0" lang="en-GB" sz="6000" u="none" cap="none" strike="noStrike">
                <a:latin typeface="Montserrat"/>
                <a:ea typeface="Montserrat"/>
                <a:cs typeface="Montserrat"/>
                <a:sym typeface="Montserrat"/>
              </a:rPr>
              <a:t>abra</a:t>
            </a:r>
            <a:endParaRPr i="0" sz="1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19"/>
          <p:cNvGraphicFramePr/>
          <p:nvPr/>
        </p:nvGraphicFramePr>
        <p:xfrm>
          <a:off x="3719400" y="10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{5D31B3A9-A90B-4AE0-9E1F-0FDC1D58D734}</a:tableStyleId>
              </a:tblPr>
              <a:tblGrid>
                <a:gridCol w="3856150"/>
                <a:gridCol w="5971225"/>
              </a:tblGrid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 hombre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vivir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live, living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sufrir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suffer, suffering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eat, eating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rico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delicious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carne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meat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beber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drink, drinking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fruta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fruit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ofrecer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offer, offering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suceder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happen, happening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apenas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hardly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 accidente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accident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416100" y="354100"/>
            <a:ext cx="16807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1F4E79"/>
                </a:solidFill>
              </a:rPr>
              <a:t>Present tense - er/ir verbs</a:t>
            </a:r>
            <a:endParaRPr>
              <a:solidFill>
                <a:srgbClr val="1F4E7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1F4E79"/>
                </a:solidFill>
              </a:rPr>
              <a:t>3rd person singular (‘s/he, it’ form)</a:t>
            </a:r>
            <a:endParaRPr>
              <a:solidFill>
                <a:srgbClr val="1F4E7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F4E79"/>
              </a:solidFill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416100" y="2430650"/>
            <a:ext cx="17505600" cy="7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i="0" lang="en-GB" sz="37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To mean ‘</a:t>
            </a:r>
            <a:r>
              <a:rPr lang="en-GB" sz="37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s/he</a:t>
            </a:r>
            <a:r>
              <a:rPr i="0" lang="en-GB" sz="37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’ </a:t>
            </a:r>
            <a:r>
              <a:rPr lang="en-GB" sz="37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or ‘it’</a:t>
            </a:r>
            <a:r>
              <a:rPr i="0" lang="en-GB" sz="37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with </a:t>
            </a:r>
            <a:r>
              <a:rPr b="1" i="0" lang="en-GB" sz="37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er/ir</a:t>
            </a:r>
            <a:r>
              <a:rPr i="0" lang="en-GB" sz="37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verbs in the present tense, remove –er/ir and add </a:t>
            </a:r>
            <a:r>
              <a:rPr b="1" i="0" lang="en-GB" sz="3700" u="none" cap="none" strike="noStrike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r>
              <a:rPr b="1" lang="en-GB" sz="37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i="0" lang="en-GB" sz="3700" u="none" cap="none" strike="noStrike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i="0" sz="3700" u="none" cap="none" strike="noStrike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20"/>
          <p:cNvSpPr/>
          <p:nvPr/>
        </p:nvSpPr>
        <p:spPr>
          <a:xfrm>
            <a:off x="7556102" y="3164750"/>
            <a:ext cx="3672300" cy="1548900"/>
          </a:xfrm>
          <a:prstGeom prst="wedgeRoundRectCallout">
            <a:avLst>
              <a:gd fmla="val -41261" name="adj1"/>
              <a:gd fmla="val 77207" name="adj2"/>
              <a:gd fmla="val 0" name="adj3"/>
            </a:avLst>
          </a:prstGeom>
          <a:solidFill>
            <a:srgbClr val="FFFFFF"/>
          </a:solidFill>
          <a:ln cap="flat" cmpd="sng" w="28575">
            <a:solidFill>
              <a:srgbClr val="00A09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b="1" i="0" lang="en-GB" sz="3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This part of the verb is called the ‘stem’.</a:t>
            </a:r>
            <a:endParaRPr b="1" i="0" sz="3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0"/>
          <p:cNvSpPr txBox="1"/>
          <p:nvPr/>
        </p:nvSpPr>
        <p:spPr>
          <a:xfrm>
            <a:off x="6883444" y="4878890"/>
            <a:ext cx="26187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viv</a:t>
            </a:r>
            <a:endParaRPr b="1" i="0" sz="4200" u="none" cap="none" strike="noStrike">
              <a:solidFill>
                <a:srgbClr val="ED7D3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12893681" y="4856907"/>
            <a:ext cx="40317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viv</a:t>
            </a:r>
            <a:r>
              <a:rPr b="1" lang="en-GB" sz="42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b="1" i="0" sz="4200" u="none" cap="none" strike="noStrike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4" name="Google Shape;124;p20"/>
          <p:cNvCxnSpPr/>
          <p:nvPr/>
        </p:nvCxnSpPr>
        <p:spPr>
          <a:xfrm>
            <a:off x="9914627" y="5271479"/>
            <a:ext cx="23892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5" name="Google Shape;125;p20"/>
          <p:cNvSpPr txBox="1"/>
          <p:nvPr/>
        </p:nvSpPr>
        <p:spPr>
          <a:xfrm>
            <a:off x="12848048" y="5585000"/>
            <a:ext cx="48003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i="1" lang="en-GB" sz="42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i="1" lang="en-GB" sz="4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he/she/it lives</a:t>
            </a:r>
            <a:r>
              <a:rPr i="1" lang="en-GB" sz="42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b="1" i="1" sz="42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354388" y="4878890"/>
            <a:ext cx="32811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vivir</a:t>
            </a:r>
            <a:endParaRPr b="1" i="0" sz="4200" u="none" cap="none" strike="sngStrike">
              <a:solidFill>
                <a:srgbClr val="ED7D3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7" name="Google Shape;127;p20"/>
          <p:cNvCxnSpPr/>
          <p:nvPr/>
        </p:nvCxnSpPr>
        <p:spPr>
          <a:xfrm>
            <a:off x="3442811" y="5350467"/>
            <a:ext cx="23892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8" name="Google Shape;128;p20"/>
          <p:cNvSpPr txBox="1"/>
          <p:nvPr/>
        </p:nvSpPr>
        <p:spPr>
          <a:xfrm>
            <a:off x="6883444" y="6381890"/>
            <a:ext cx="26187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</a:t>
            </a:r>
            <a:endParaRPr b="1" i="0" sz="4200" u="none" cap="none" strike="noStrike">
              <a:solidFill>
                <a:srgbClr val="ED7D3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12893681" y="6359907"/>
            <a:ext cx="40317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</a:t>
            </a:r>
            <a:r>
              <a:rPr b="1" lang="en-GB" sz="42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b="1" i="0" sz="4200" u="none" cap="none" strike="noStrike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30" name="Google Shape;130;p20"/>
          <p:cNvCxnSpPr/>
          <p:nvPr/>
        </p:nvCxnSpPr>
        <p:spPr>
          <a:xfrm>
            <a:off x="9914627" y="6774479"/>
            <a:ext cx="23892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1" name="Google Shape;131;p20"/>
          <p:cNvSpPr txBox="1"/>
          <p:nvPr/>
        </p:nvSpPr>
        <p:spPr>
          <a:xfrm>
            <a:off x="12848050" y="7088000"/>
            <a:ext cx="45219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i="1" lang="en-GB" sz="42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i="1" lang="en-GB" sz="4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he/she/it eats</a:t>
            </a:r>
            <a:r>
              <a:rPr i="1" lang="en-GB" sz="42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b="1" i="1" sz="42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354388" y="6381890"/>
            <a:ext cx="32811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comer</a:t>
            </a:r>
            <a:endParaRPr b="1" i="0" sz="4200" u="none" cap="none" strike="sngStrike">
              <a:solidFill>
                <a:srgbClr val="ED7D3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33" name="Google Shape;133;p20"/>
          <p:cNvCxnSpPr/>
          <p:nvPr/>
        </p:nvCxnSpPr>
        <p:spPr>
          <a:xfrm>
            <a:off x="3442811" y="6853467"/>
            <a:ext cx="23892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385263" y="354100"/>
            <a:ext cx="16807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Preterite tense - er/ir verbs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3rd person singular (‘s/he, it’ form)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1"/>
          <p:cNvSpPr txBox="1"/>
          <p:nvPr/>
        </p:nvSpPr>
        <p:spPr>
          <a:xfrm>
            <a:off x="385263" y="2430650"/>
            <a:ext cx="17232300" cy="7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To mean ‘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s/he</a:t>
            </a:r>
            <a:r>
              <a:rPr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’ 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or ‘it’</a:t>
            </a:r>
            <a:r>
              <a:rPr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 with </a:t>
            </a: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er/ir</a:t>
            </a:r>
            <a:r>
              <a:rPr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 verbs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with actions completed in the past,</a:t>
            </a:r>
            <a:r>
              <a:rPr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 remove –er/ir and add </a:t>
            </a: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–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ió</a:t>
            </a:r>
            <a:r>
              <a:rPr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6914319" y="4015215"/>
            <a:ext cx="26187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viv</a:t>
            </a:r>
            <a:endParaRPr b="1" i="0" sz="42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12924556" y="3993232"/>
            <a:ext cx="40317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viv</a:t>
            </a:r>
            <a:r>
              <a:rPr b="1" lang="en-GB" sz="4200">
                <a:latin typeface="Montserrat"/>
                <a:ea typeface="Montserrat"/>
                <a:cs typeface="Montserrat"/>
                <a:sym typeface="Montserrat"/>
              </a:rPr>
              <a:t>ió</a:t>
            </a:r>
            <a:endParaRPr b="1" i="0" sz="42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2" name="Google Shape;142;p21"/>
          <p:cNvCxnSpPr/>
          <p:nvPr/>
        </p:nvCxnSpPr>
        <p:spPr>
          <a:xfrm>
            <a:off x="9945502" y="4407804"/>
            <a:ext cx="23892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3" name="Google Shape;143;p21"/>
          <p:cNvSpPr txBox="1"/>
          <p:nvPr/>
        </p:nvSpPr>
        <p:spPr>
          <a:xfrm>
            <a:off x="12878923" y="4721325"/>
            <a:ext cx="48003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i="1" lang="en-GB" sz="4200" u="none" cap="none" strike="noStrike"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i="1" lang="en-GB" sz="4200">
                <a:latin typeface="Montserrat"/>
                <a:ea typeface="Montserrat"/>
                <a:cs typeface="Montserrat"/>
                <a:sym typeface="Montserrat"/>
              </a:rPr>
              <a:t>he/she/it lived</a:t>
            </a:r>
            <a:r>
              <a:rPr i="1" lang="en-GB" sz="4200" u="none" cap="none" strike="noStrike"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b="1" i="1" sz="42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385263" y="4015215"/>
            <a:ext cx="32811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vivir</a:t>
            </a:r>
            <a:endParaRPr b="1" i="0" sz="4200" u="none" cap="none" strike="sngStrike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5" name="Google Shape;145;p21"/>
          <p:cNvCxnSpPr/>
          <p:nvPr/>
        </p:nvCxnSpPr>
        <p:spPr>
          <a:xfrm>
            <a:off x="3473686" y="4486792"/>
            <a:ext cx="23892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6" name="Google Shape;146;p21"/>
          <p:cNvSpPr txBox="1"/>
          <p:nvPr/>
        </p:nvSpPr>
        <p:spPr>
          <a:xfrm>
            <a:off x="6914319" y="5518215"/>
            <a:ext cx="26187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com</a:t>
            </a:r>
            <a:endParaRPr b="1" i="0" sz="42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12924556" y="5496232"/>
            <a:ext cx="40317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com</a:t>
            </a:r>
            <a:r>
              <a:rPr b="1" lang="en-GB" sz="4200">
                <a:latin typeface="Montserrat"/>
                <a:ea typeface="Montserrat"/>
                <a:cs typeface="Montserrat"/>
                <a:sym typeface="Montserrat"/>
              </a:rPr>
              <a:t>ió</a:t>
            </a:r>
            <a:endParaRPr b="1" i="0" sz="42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8" name="Google Shape;148;p21"/>
          <p:cNvCxnSpPr/>
          <p:nvPr/>
        </p:nvCxnSpPr>
        <p:spPr>
          <a:xfrm>
            <a:off x="9945502" y="5910804"/>
            <a:ext cx="23892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9" name="Google Shape;149;p21"/>
          <p:cNvSpPr txBox="1"/>
          <p:nvPr/>
        </p:nvSpPr>
        <p:spPr>
          <a:xfrm>
            <a:off x="12878925" y="6224325"/>
            <a:ext cx="45219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i="1" lang="en-GB" sz="4200" u="none" cap="none" strike="noStrike"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i="1" lang="en-GB" sz="4200">
                <a:latin typeface="Montserrat"/>
                <a:ea typeface="Montserrat"/>
                <a:cs typeface="Montserrat"/>
                <a:sym typeface="Montserrat"/>
              </a:rPr>
              <a:t>he/she/it ate</a:t>
            </a:r>
            <a:r>
              <a:rPr i="1" lang="en-GB" sz="4200" u="none" cap="none" strike="noStrike"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b="1" i="1" sz="42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1"/>
          <p:cNvSpPr txBox="1"/>
          <p:nvPr/>
        </p:nvSpPr>
        <p:spPr>
          <a:xfrm>
            <a:off x="385263" y="5518215"/>
            <a:ext cx="32811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200"/>
              <a:buFont typeface="Century Gothic"/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comer</a:t>
            </a:r>
            <a:endParaRPr b="1" i="0" sz="4200" u="none" cap="none" strike="sngStrike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51" name="Google Shape;151;p21"/>
          <p:cNvCxnSpPr/>
          <p:nvPr/>
        </p:nvCxnSpPr>
        <p:spPr>
          <a:xfrm>
            <a:off x="3473686" y="5989792"/>
            <a:ext cx="23892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2" name="Google Shape;152;p21"/>
          <p:cNvSpPr/>
          <p:nvPr/>
        </p:nvSpPr>
        <p:spPr>
          <a:xfrm>
            <a:off x="5616100" y="6624825"/>
            <a:ext cx="1125900" cy="1619352"/>
          </a:xfrm>
          <a:prstGeom prst="lightningBolt">
            <a:avLst/>
          </a:prstGeom>
          <a:solidFill>
            <a:srgbClr val="434343"/>
          </a:solidFill>
          <a:ln cap="flat" cmpd="sng" w="9525">
            <a:solidFill>
              <a:srgbClr val="F03C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1"/>
          <p:cNvSpPr/>
          <p:nvPr/>
        </p:nvSpPr>
        <p:spPr>
          <a:xfrm>
            <a:off x="6837200" y="6624800"/>
            <a:ext cx="4521900" cy="1619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F03C7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Leer is irregular in this person/tense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Leyó = s/he read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416100" y="354100"/>
            <a:ext cx="16807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1F4E79"/>
                </a:solidFill>
              </a:rPr>
              <a:t>SER and IR</a:t>
            </a:r>
            <a:endParaRPr>
              <a:solidFill>
                <a:srgbClr val="1F4E7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F4E79"/>
              </a:solidFill>
            </a:endParaRPr>
          </a:p>
        </p:txBody>
      </p:sp>
      <p:sp>
        <p:nvSpPr>
          <p:cNvPr id="159" name="Google Shape;159;p22"/>
          <p:cNvSpPr txBox="1"/>
          <p:nvPr/>
        </p:nvSpPr>
        <p:spPr>
          <a:xfrm>
            <a:off x="391200" y="1249000"/>
            <a:ext cx="17505600" cy="7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lang="en-GB" sz="35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Remember, some verbs don’t follow the regular patterns. SER and IR are examples of this. </a:t>
            </a:r>
            <a:endParaRPr sz="35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t/>
            </a:r>
            <a:endParaRPr sz="35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0" name="Google Shape;160;p22"/>
          <p:cNvGraphicFramePr/>
          <p:nvPr/>
        </p:nvGraphicFramePr>
        <p:xfrm>
          <a:off x="489800" y="247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{5D31B3A9-A90B-4AE0-9E1F-0FDC1D58D734}</a:tableStyleId>
              </a:tblPr>
              <a:tblGrid>
                <a:gridCol w="2265650"/>
                <a:gridCol w="2456250"/>
                <a:gridCol w="3731925"/>
                <a:gridCol w="2571175"/>
                <a:gridCol w="42012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 </a:t>
                      </a:r>
                      <a:endParaRPr b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tense</a:t>
                      </a:r>
                      <a:endParaRPr b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Preterite </a:t>
                      </a:r>
                      <a:endParaRPr b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tense</a:t>
                      </a:r>
                      <a:endParaRPr b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143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SER</a:t>
                      </a:r>
                      <a:endParaRPr b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(to be, being)</a:t>
                      </a:r>
                      <a:endParaRPr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 </a:t>
                      </a:r>
                      <a:endParaRPr i="1" sz="3400">
                        <a:solidFill>
                          <a:srgbClr val="F03C78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he/she/it is</a:t>
                      </a:r>
                      <a:endParaRPr i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fue</a:t>
                      </a:r>
                      <a:endParaRPr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143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he/she/it was </a:t>
                      </a:r>
                      <a:endParaRPr i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</a:t>
                      </a:r>
                      <a:endParaRPr b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(to go, going)</a:t>
                      </a:r>
                      <a:endParaRPr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</a:t>
                      </a:r>
                      <a:endParaRPr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he/she/it goes</a:t>
                      </a:r>
                      <a:endParaRPr i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fue</a:t>
                      </a:r>
                      <a:endParaRPr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143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400">
                          <a:solidFill>
                            <a:srgbClr val="00206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he/she/it went</a:t>
                      </a:r>
                      <a:endParaRPr i="1" sz="3400">
                        <a:solidFill>
                          <a:srgbClr val="00206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1" name="Google Shape;161;p22"/>
          <p:cNvSpPr/>
          <p:nvPr/>
        </p:nvSpPr>
        <p:spPr>
          <a:xfrm>
            <a:off x="14897325" y="3370750"/>
            <a:ext cx="3163200" cy="3767100"/>
          </a:xfrm>
          <a:prstGeom prst="wedgeRoundRectCallout">
            <a:avLst>
              <a:gd fmla="val -71404" name="adj1"/>
              <a:gd fmla="val -19285" name="adj2"/>
              <a:gd fmla="val 0" name="adj3"/>
            </a:avLst>
          </a:prstGeom>
          <a:solidFill>
            <a:srgbClr val="FFFFFF"/>
          </a:solidFill>
          <a:ln cap="flat" cmpd="sng" w="28575">
            <a:solidFill>
              <a:srgbClr val="00A09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Notice they are the same words in the preterite tense but have different meanings.</a:t>
            </a:r>
            <a:endParaRPr i="0" sz="28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>
            <p:ph idx="4294967295" type="title"/>
          </p:nvPr>
        </p:nvSpPr>
        <p:spPr>
          <a:xfrm>
            <a:off x="504700" y="324250"/>
            <a:ext cx="16452000" cy="8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434343"/>
                </a:solidFill>
              </a:rPr>
              <a:t>Summary</a:t>
            </a:r>
            <a:endParaRPr sz="4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rgbClr val="434343"/>
              </a:solidFill>
            </a:endParaRPr>
          </a:p>
          <a:p>
            <a:pPr indent="-6858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AutoNum type="arabicPeriod"/>
            </a:pPr>
            <a:r>
              <a:rPr lang="en-GB" sz="3600">
                <a:solidFill>
                  <a:srgbClr val="434343"/>
                </a:solidFill>
              </a:rPr>
              <a:t>The ER/IR verb ending for ‘he/she/it’ in present tense is</a:t>
            </a:r>
            <a:r>
              <a:rPr lang="en-GB" sz="3600">
                <a:solidFill>
                  <a:srgbClr val="434343"/>
                </a:solidFill>
              </a:rPr>
              <a:t>:</a:t>
            </a:r>
            <a:endParaRPr sz="3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34343"/>
                </a:solidFill>
              </a:rPr>
              <a:t>		</a:t>
            </a:r>
            <a:endParaRPr sz="3600">
              <a:solidFill>
                <a:srgbClr val="434343"/>
              </a:solidFill>
            </a:endParaRPr>
          </a:p>
          <a:p>
            <a:pPr indent="-6858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AutoNum type="arabicPeriod"/>
            </a:pPr>
            <a:r>
              <a:rPr lang="en-GB" sz="3600">
                <a:solidFill>
                  <a:srgbClr val="434343"/>
                </a:solidFill>
              </a:rPr>
              <a:t>The ER/IR verb ending for ‘he/she/it’ in preterite tense is:</a:t>
            </a:r>
            <a:endParaRPr sz="3600">
              <a:solidFill>
                <a:srgbClr val="434343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434343"/>
              </a:solidFill>
            </a:endParaRPr>
          </a:p>
          <a:p>
            <a:pPr indent="-6858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AutoNum type="arabicPeriod"/>
            </a:pPr>
            <a:r>
              <a:rPr lang="en-GB" sz="3600">
                <a:solidFill>
                  <a:srgbClr val="434343"/>
                </a:solidFill>
              </a:rPr>
              <a:t>The word for “s/he went” and “he/she/it was” is:</a:t>
            </a:r>
            <a:endParaRPr sz="3600">
              <a:solidFill>
                <a:srgbClr val="434343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434343"/>
              </a:solidFill>
            </a:endParaRPr>
          </a:p>
          <a:p>
            <a:pPr indent="-6858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AutoNum type="arabicPeriod"/>
            </a:pPr>
            <a:r>
              <a:rPr lang="en-GB" sz="3600">
                <a:solidFill>
                  <a:srgbClr val="434343"/>
                </a:solidFill>
              </a:rPr>
              <a:t>Translate: </a:t>
            </a:r>
            <a:r>
              <a:rPr i="1" lang="en-GB" sz="3600">
                <a:solidFill>
                  <a:srgbClr val="434343"/>
                </a:solidFill>
              </a:rPr>
              <a:t>“</a:t>
            </a:r>
            <a:r>
              <a:rPr lang="en-GB" sz="3600">
                <a:solidFill>
                  <a:srgbClr val="434343"/>
                </a:solidFill>
              </a:rPr>
              <a:t>leyó un libro</a:t>
            </a:r>
            <a:r>
              <a:rPr i="1" lang="en-GB" sz="3600">
                <a:solidFill>
                  <a:srgbClr val="434343"/>
                </a:solidFill>
              </a:rPr>
              <a:t>” </a:t>
            </a:r>
            <a:r>
              <a:rPr i="1" lang="en-GB" sz="2800">
                <a:solidFill>
                  <a:srgbClr val="434343"/>
                </a:solidFill>
              </a:rPr>
              <a:t>(remember leyó is irregular)</a:t>
            </a:r>
            <a:endParaRPr sz="2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34343"/>
                </a:solidFill>
              </a:rPr>
              <a:t>5. 	“An accident happened” is:</a:t>
            </a:r>
            <a:br>
              <a:rPr lang="en-GB" sz="4800">
                <a:solidFill>
                  <a:srgbClr val="FFFFFF"/>
                </a:solidFill>
              </a:rPr>
            </a:br>
            <a:r>
              <a:rPr lang="en-GB" sz="4800">
                <a:solidFill>
                  <a:srgbClr val="FFFFFF"/>
                </a:solidFill>
              </a:rPr>
              <a:t>  </a:t>
            </a:r>
            <a:endParaRPr i="1" sz="4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4800">
              <a:solidFill>
                <a:srgbClr val="FFFFFF"/>
              </a:solidFill>
            </a:endParaRPr>
          </a:p>
        </p:txBody>
      </p:sp>
      <p:sp>
        <p:nvSpPr>
          <p:cNvPr id="167" name="Google Shape;167;p23"/>
          <p:cNvSpPr txBox="1"/>
          <p:nvPr/>
        </p:nvSpPr>
        <p:spPr>
          <a:xfrm>
            <a:off x="17386500" y="1754700"/>
            <a:ext cx="741300" cy="8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-e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17226300" y="3284425"/>
            <a:ext cx="898800" cy="78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ió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69" name="Google Shape;169;p23"/>
          <p:cNvSpPr txBox="1"/>
          <p:nvPr/>
        </p:nvSpPr>
        <p:spPr>
          <a:xfrm>
            <a:off x="13596600" y="5734463"/>
            <a:ext cx="4691400" cy="8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“s/he read a book”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170" name="Google Shape;170;p23"/>
          <p:cNvSpPr txBox="1"/>
          <p:nvPr/>
        </p:nvSpPr>
        <p:spPr>
          <a:xfrm>
            <a:off x="11601000" y="6896650"/>
            <a:ext cx="6687000" cy="8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“Sucedió un accidente”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17144850" y="4456650"/>
            <a:ext cx="1061700" cy="8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fue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3"/>
          <p:cNvSpPr txBox="1"/>
          <p:nvPr/>
        </p:nvSpPr>
        <p:spPr>
          <a:xfrm>
            <a:off x="16308770" y="5763293"/>
            <a:ext cx="5388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