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10287000" cx="18288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You do - please pause the lesson 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Pause the lesson 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2" name="Google Shape;12;p2"/>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3" name="Google Shape;13;p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6" name="Google Shape;16;p3"/>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7" name="Google Shape;17;p3"/>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8" name="Google Shape;18;p3"/>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9" name="Google Shape;19;p3"/>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2" name="Google Shape;22;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80" name="Google Shape;80;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81" name="Google Shape;81;p14"/>
          <p:cNvSpPr txBox="1"/>
          <p:nvPr>
            <p:ph idx="4294967295" type="subTitle"/>
          </p:nvPr>
        </p:nvSpPr>
        <p:spPr>
          <a:xfrm>
            <a:off x="917950" y="8210950"/>
            <a:ext cx="7902000" cy="12390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2000"/>
              </a:spcAft>
              <a:buClr>
                <a:schemeClr val="dk2"/>
              </a:buClr>
              <a:buSzPts val="3200"/>
              <a:buFont typeface="Montserrat"/>
              <a:buNone/>
            </a:pPr>
            <a:r>
              <a:rPr b="0" i="0" lang="en-GB" sz="3200" u="none" cap="none" strike="noStrike">
                <a:solidFill>
                  <a:srgbClr val="4B3241"/>
                </a:solidFill>
                <a:latin typeface="Montserrat"/>
                <a:ea typeface="Montserrat"/>
                <a:cs typeface="Montserrat"/>
                <a:sym typeface="Montserrat"/>
              </a:rPr>
              <a:t>Dr Clapp</a:t>
            </a:r>
            <a:endParaRPr b="0" i="0" sz="3200" u="none" cap="none" strike="noStrike">
              <a:solidFill>
                <a:srgbClr val="4B3241"/>
              </a:solidFill>
              <a:latin typeface="Montserrat"/>
              <a:ea typeface="Montserrat"/>
              <a:cs typeface="Montserrat"/>
              <a:sym typeface="Montserrat"/>
            </a:endParaRPr>
          </a:p>
        </p:txBody>
      </p:sp>
      <p:sp>
        <p:nvSpPr>
          <p:cNvPr id="82" name="Google Shape;82;p14"/>
          <p:cNvSpPr txBox="1"/>
          <p:nvPr/>
        </p:nvSpPr>
        <p:spPr>
          <a:xfrm>
            <a:off x="1070350" y="3028700"/>
            <a:ext cx="16452000" cy="372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6000">
              <a:solidFill>
                <a:srgbClr val="4B324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GB" sz="6000">
                <a:solidFill>
                  <a:srgbClr val="4B3241"/>
                </a:solidFill>
                <a:latin typeface="Montserrat SemiBold"/>
                <a:ea typeface="Montserrat SemiBold"/>
                <a:cs typeface="Montserrat SemiBold"/>
                <a:sym typeface="Montserrat SemiBold"/>
              </a:rPr>
              <a:t>Sampling Required Practical 2</a:t>
            </a:r>
            <a:endParaRPr sz="6000">
              <a:solidFill>
                <a:srgbClr val="4B3241"/>
              </a:solidFill>
              <a:latin typeface="Montserrat SemiBold"/>
              <a:ea typeface="Montserrat SemiBold"/>
              <a:cs typeface="Montserrat SemiBold"/>
              <a:sym typeface="Montserrat SemiBold"/>
            </a:endParaRPr>
          </a:p>
        </p:txBody>
      </p:sp>
      <p:sp>
        <p:nvSpPr>
          <p:cNvPr id="83" name="Google Shape;83;p14"/>
          <p:cNvSpPr txBox="1"/>
          <p:nvPr/>
        </p:nvSpPr>
        <p:spPr>
          <a:xfrm>
            <a:off x="1070350" y="10424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solidFill>
                  <a:srgbClr val="4B3241"/>
                </a:solidFill>
                <a:latin typeface="Montserrat"/>
                <a:ea typeface="Montserrat"/>
                <a:cs typeface="Montserrat"/>
                <a:sym typeface="Montserrat"/>
              </a:rPr>
              <a:t>Combined science - Biology - Key stage 4</a:t>
            </a:r>
            <a:endParaRPr sz="3600">
              <a:solidFill>
                <a:srgbClr val="4B324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600">
                <a:solidFill>
                  <a:srgbClr val="4B3241"/>
                </a:solidFill>
                <a:latin typeface="Montserrat"/>
                <a:ea typeface="Montserrat"/>
                <a:cs typeface="Montserrat"/>
                <a:sym typeface="Montserrat"/>
              </a:rPr>
              <a:t>Ecology </a:t>
            </a:r>
            <a:endParaRPr sz="3600">
              <a:solidFill>
                <a:srgbClr val="4B324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44" name="Google Shape;244;p2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245" name="Google Shape;245;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46" name="Google Shape;246;p23"/>
          <p:cNvSpPr txBox="1"/>
          <p:nvPr/>
        </p:nvSpPr>
        <p:spPr>
          <a:xfrm>
            <a:off x="917950" y="1870450"/>
            <a:ext cx="16452001" cy="6968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1.   What hypothesis were they testing?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How distance from trees affected the number of dandelions</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2.  Describe the method they have used to collect this data. (4)</a:t>
            </a:r>
            <a:endParaRPr b="0" i="0" sz="40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They would have placed a transect line from under the trees out into the open space and then placed a quadrat at 1 m intervals along the transect line (1). At every interval they would have randomly placed multiple quadrats (1) and taken an average (1)  of how many dandelions there were and then compared the data to look for trends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10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10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1000"/>
                                        <p:tgtEl>
                                          <p:spTgt spid="2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Effect filter="fade" transition="in">
                                      <p:cBhvr>
                                        <p:cTn dur="1000"/>
                                        <p:tgtEl>
                                          <p:spTgt spid="2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Effect filter="fade" transition="in">
                                      <p:cBhvr>
                                        <p:cTn dur="1000"/>
                                        <p:tgtEl>
                                          <p:spTgt spid="2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animEffect filter="fade" transition="in">
                                      <p:cBhvr>
                                        <p:cTn dur="1000"/>
                                        <p:tgtEl>
                                          <p:spTgt spid="2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6" st="6"/>
                                            </p:txEl>
                                          </p:spTgt>
                                        </p:tgtEl>
                                        <p:attrNameLst>
                                          <p:attrName>style.visibility</p:attrName>
                                        </p:attrNameLst>
                                      </p:cBhvr>
                                      <p:to>
                                        <p:strVal val="visible"/>
                                      </p:to>
                                    </p:set>
                                    <p:animEffect filter="fade" transition="in">
                                      <p:cBhvr>
                                        <p:cTn dur="1000"/>
                                        <p:tgtEl>
                                          <p:spTgt spid="24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52" name="Google Shape;252;p2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253" name="Google Shape;253;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54" name="Google Shape;254;p24"/>
          <p:cNvSpPr txBox="1"/>
          <p:nvPr/>
        </p:nvSpPr>
        <p:spPr>
          <a:xfrm>
            <a:off x="917950" y="2632450"/>
            <a:ext cx="17231400" cy="463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3.  What was the median number of dandelions at 20 m?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9</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4.  What was the mode at 0 m?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3</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5.  Calculate the mean number of dandelions for each distance. (5)</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0 m = 2.4, 10 m = 5.4, 20 m = 8.6, 30 m = 14.6, 40 m = 19.2</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10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10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1000"/>
                                        <p:tgtEl>
                                          <p:spTgt spid="2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5" st="5"/>
                                            </p:txEl>
                                          </p:spTgt>
                                        </p:tgtEl>
                                        <p:attrNameLst>
                                          <p:attrName>style.visibility</p:attrName>
                                        </p:attrNameLst>
                                      </p:cBhvr>
                                      <p:to>
                                        <p:strVal val="visible"/>
                                      </p:to>
                                    </p:set>
                                    <p:animEffect filter="fade" transition="in">
                                      <p:cBhvr>
                                        <p:cTn dur="1000"/>
                                        <p:tgtEl>
                                          <p:spTgt spid="2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6" st="6"/>
                                            </p:txEl>
                                          </p:spTgt>
                                        </p:tgtEl>
                                        <p:attrNameLst>
                                          <p:attrName>style.visibility</p:attrName>
                                        </p:attrNameLst>
                                      </p:cBhvr>
                                      <p:to>
                                        <p:strVal val="visible"/>
                                      </p:to>
                                    </p:set>
                                    <p:animEffect filter="fade" transition="in">
                                      <p:cBhvr>
                                        <p:cTn dur="1000"/>
                                        <p:tgtEl>
                                          <p:spTgt spid="2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7" st="7"/>
                                            </p:txEl>
                                          </p:spTgt>
                                        </p:tgtEl>
                                        <p:attrNameLst>
                                          <p:attrName>style.visibility</p:attrName>
                                        </p:attrNameLst>
                                      </p:cBhvr>
                                      <p:to>
                                        <p:strVal val="visible"/>
                                      </p:to>
                                    </p:set>
                                    <p:animEffect filter="fade" transition="in">
                                      <p:cBhvr>
                                        <p:cTn dur="1000"/>
                                        <p:tgtEl>
                                          <p:spTgt spid="25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60" name="Google Shape;260;p2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261" name="Google Shape;261;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62" name="Google Shape;262;p25"/>
          <p:cNvSpPr txBox="1"/>
          <p:nvPr/>
        </p:nvSpPr>
        <p:spPr>
          <a:xfrm>
            <a:off x="917950" y="2632450"/>
            <a:ext cx="16452001" cy="463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6.  Describe the pattern shown. (2)</a:t>
            </a:r>
            <a:endParaRPr b="0" i="0" sz="40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As distance from the trees increases so does the number of dandelions found (1). For example at 0 m there was an average of 2.4 dandelions but at 40 m there was an average of 19.2 dandelions (1).</a:t>
            </a:r>
            <a:endParaRPr b="0" i="0" sz="40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10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10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1000"/>
                                        <p:tgtEl>
                                          <p:spTgt spid="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1000"/>
                                        <p:tgtEl>
                                          <p:spTgt spid="2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68" name="Google Shape;268;p2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269" name="Google Shape;269;p2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70" name="Google Shape;270;p26"/>
          <p:cNvSpPr txBox="1"/>
          <p:nvPr/>
        </p:nvSpPr>
        <p:spPr>
          <a:xfrm>
            <a:off x="917950" y="2327650"/>
            <a:ext cx="16452001" cy="463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7.  Explain, as fully as you can, why this might be the case. (4)</a:t>
            </a:r>
            <a:endParaRPr b="0" i="0" sz="4000" u="none" cap="none" strike="noStrike">
              <a:solidFill>
                <a:schemeClr val="dk2"/>
              </a:solidFill>
              <a:latin typeface="Montserrat"/>
              <a:ea typeface="Montserrat"/>
              <a:cs typeface="Montserrat"/>
              <a:sym typeface="Montserrat"/>
            </a:endParaRPr>
          </a:p>
          <a:p>
            <a:pPr indent="0" lvl="0" marL="45720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Light intensity will be lower under the trees (1) and the dandelions would have to compete with the trees for water and nutrients from the soil (1). This would lead to less photosynthesis for the dandelions and therefore it would be harder for them to survive (1). As distance from the trees increases there would be more sunlight and less competition and therefore the population of dandelions would increase (1).</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1000"/>
                                        <p:tgtEl>
                                          <p:spTgt spid="27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89" name="Google Shape;89;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a:t>
            </a:r>
            <a:endParaRPr>
              <a:solidFill>
                <a:schemeClr val="dk2"/>
              </a:solidFill>
            </a:endParaRPr>
          </a:p>
        </p:txBody>
      </p:sp>
      <p:sp>
        <p:nvSpPr>
          <p:cNvPr id="90" name="Google Shape;90;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91" name="Google Shape;91;p15"/>
          <p:cNvPicPr preferRelativeResize="0"/>
          <p:nvPr/>
        </p:nvPicPr>
        <p:blipFill rotWithShape="1">
          <a:blip r:embed="rId3">
            <a:alphaModFix/>
          </a:blip>
          <a:srcRect b="12573" l="57250" r="0" t="37551"/>
          <a:stretch/>
        </p:blipFill>
        <p:spPr>
          <a:xfrm>
            <a:off x="2357950" y="7145498"/>
            <a:ext cx="1687674" cy="984477"/>
          </a:xfrm>
          <a:prstGeom prst="rect">
            <a:avLst/>
          </a:prstGeom>
          <a:noFill/>
          <a:ln>
            <a:noFill/>
          </a:ln>
        </p:spPr>
      </p:pic>
      <p:pic>
        <p:nvPicPr>
          <p:cNvPr id="92" name="Google Shape;92;p15"/>
          <p:cNvPicPr preferRelativeResize="0"/>
          <p:nvPr/>
        </p:nvPicPr>
        <p:blipFill rotWithShape="1">
          <a:blip r:embed="rId3">
            <a:alphaModFix/>
          </a:blip>
          <a:srcRect b="12573" l="57250" r="0" t="37551"/>
          <a:stretch/>
        </p:blipFill>
        <p:spPr>
          <a:xfrm>
            <a:off x="2357948" y="6460050"/>
            <a:ext cx="1992576" cy="984501"/>
          </a:xfrm>
          <a:prstGeom prst="rect">
            <a:avLst/>
          </a:prstGeom>
          <a:noFill/>
          <a:ln>
            <a:noFill/>
          </a:ln>
        </p:spPr>
      </p:pic>
      <p:pic>
        <p:nvPicPr>
          <p:cNvPr id="93" name="Google Shape;93;p15"/>
          <p:cNvPicPr preferRelativeResize="0"/>
          <p:nvPr/>
        </p:nvPicPr>
        <p:blipFill rotWithShape="1">
          <a:blip r:embed="rId3">
            <a:alphaModFix/>
          </a:blip>
          <a:srcRect b="12573" l="57250" r="0" t="37551"/>
          <a:stretch/>
        </p:blipFill>
        <p:spPr>
          <a:xfrm rot="-5400000">
            <a:off x="6419513" y="6798548"/>
            <a:ext cx="1687674" cy="984477"/>
          </a:xfrm>
          <a:prstGeom prst="rect">
            <a:avLst/>
          </a:prstGeom>
          <a:noFill/>
          <a:ln>
            <a:noFill/>
          </a:ln>
        </p:spPr>
      </p:pic>
      <p:pic>
        <p:nvPicPr>
          <p:cNvPr id="94" name="Google Shape;94;p15"/>
          <p:cNvPicPr preferRelativeResize="0"/>
          <p:nvPr/>
        </p:nvPicPr>
        <p:blipFill rotWithShape="1">
          <a:blip r:embed="rId3">
            <a:alphaModFix/>
          </a:blip>
          <a:srcRect b="12573" l="57250" r="0" t="37551"/>
          <a:stretch/>
        </p:blipFill>
        <p:spPr>
          <a:xfrm>
            <a:off x="5043938" y="4721723"/>
            <a:ext cx="1687674" cy="984477"/>
          </a:xfrm>
          <a:prstGeom prst="rect">
            <a:avLst/>
          </a:prstGeom>
          <a:noFill/>
          <a:ln>
            <a:noFill/>
          </a:ln>
        </p:spPr>
      </p:pic>
      <p:pic>
        <p:nvPicPr>
          <p:cNvPr id="95" name="Google Shape;95;p15"/>
          <p:cNvPicPr preferRelativeResize="0"/>
          <p:nvPr/>
        </p:nvPicPr>
        <p:blipFill rotWithShape="1">
          <a:blip r:embed="rId3">
            <a:alphaModFix/>
          </a:blip>
          <a:srcRect b="12573" l="57250" r="0" t="37551"/>
          <a:stretch/>
        </p:blipFill>
        <p:spPr>
          <a:xfrm>
            <a:off x="5996488" y="7154186"/>
            <a:ext cx="1687674" cy="984477"/>
          </a:xfrm>
          <a:prstGeom prst="rect">
            <a:avLst/>
          </a:prstGeom>
          <a:noFill/>
          <a:ln>
            <a:noFill/>
          </a:ln>
        </p:spPr>
      </p:pic>
      <p:pic>
        <p:nvPicPr>
          <p:cNvPr id="96" name="Google Shape;96;p15"/>
          <p:cNvPicPr preferRelativeResize="0"/>
          <p:nvPr/>
        </p:nvPicPr>
        <p:blipFill rotWithShape="1">
          <a:blip r:embed="rId3">
            <a:alphaModFix/>
          </a:blip>
          <a:srcRect b="12573" l="57250" r="0" t="37551"/>
          <a:stretch/>
        </p:blipFill>
        <p:spPr>
          <a:xfrm rot="5400000">
            <a:off x="2006363" y="3480286"/>
            <a:ext cx="1687674" cy="984477"/>
          </a:xfrm>
          <a:prstGeom prst="rect">
            <a:avLst/>
          </a:prstGeom>
          <a:noFill/>
          <a:ln>
            <a:noFill/>
          </a:ln>
        </p:spPr>
      </p:pic>
      <p:pic>
        <p:nvPicPr>
          <p:cNvPr id="97" name="Google Shape;97;p15"/>
          <p:cNvPicPr preferRelativeResize="0"/>
          <p:nvPr/>
        </p:nvPicPr>
        <p:blipFill rotWithShape="1">
          <a:blip r:embed="rId3">
            <a:alphaModFix/>
          </a:blip>
          <a:srcRect b="12573" l="57250" r="0" t="37551"/>
          <a:stretch/>
        </p:blipFill>
        <p:spPr>
          <a:xfrm>
            <a:off x="13822275" y="7241575"/>
            <a:ext cx="1375174" cy="984499"/>
          </a:xfrm>
          <a:prstGeom prst="rect">
            <a:avLst/>
          </a:prstGeom>
          <a:noFill/>
          <a:ln>
            <a:noFill/>
          </a:ln>
        </p:spPr>
      </p:pic>
      <p:pic>
        <p:nvPicPr>
          <p:cNvPr id="98" name="Google Shape;98;p15"/>
          <p:cNvPicPr preferRelativeResize="0"/>
          <p:nvPr/>
        </p:nvPicPr>
        <p:blipFill rotWithShape="1">
          <a:blip r:embed="rId3">
            <a:alphaModFix/>
          </a:blip>
          <a:srcRect b="12573" l="57250" r="0" t="37551"/>
          <a:stretch/>
        </p:blipFill>
        <p:spPr>
          <a:xfrm rot="10800000">
            <a:off x="5043938" y="4721723"/>
            <a:ext cx="1687674" cy="984477"/>
          </a:xfrm>
          <a:prstGeom prst="rect">
            <a:avLst/>
          </a:prstGeom>
          <a:noFill/>
          <a:ln>
            <a:noFill/>
          </a:ln>
        </p:spPr>
      </p:pic>
      <p:sp>
        <p:nvSpPr>
          <p:cNvPr id="99" name="Google Shape;99;p15"/>
          <p:cNvSpPr txBox="1"/>
          <p:nvPr/>
        </p:nvSpPr>
        <p:spPr>
          <a:xfrm>
            <a:off x="2357950" y="8159375"/>
            <a:ext cx="2933700" cy="5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Bush Source: Pixabay</a:t>
            </a:r>
            <a:endParaRPr b="0" i="0" sz="2000" u="none" cap="none" strike="noStrike">
              <a:solidFill>
                <a:srgbClr val="000000"/>
              </a:solidFill>
              <a:latin typeface="Montserrat"/>
              <a:ea typeface="Montserrat"/>
              <a:cs typeface="Montserrat"/>
              <a:sym typeface="Montserrat"/>
            </a:endParaRPr>
          </a:p>
        </p:txBody>
      </p:sp>
      <p:pic>
        <p:nvPicPr>
          <p:cNvPr id="100" name="Google Shape;100;p15"/>
          <p:cNvPicPr preferRelativeResize="0"/>
          <p:nvPr/>
        </p:nvPicPr>
        <p:blipFill rotWithShape="1">
          <a:blip r:embed="rId3">
            <a:alphaModFix/>
          </a:blip>
          <a:srcRect b="12573" l="57250" r="0" t="37551"/>
          <a:stretch/>
        </p:blipFill>
        <p:spPr>
          <a:xfrm>
            <a:off x="9871250" y="7212175"/>
            <a:ext cx="1763926" cy="984501"/>
          </a:xfrm>
          <a:prstGeom prst="rect">
            <a:avLst/>
          </a:prstGeom>
          <a:noFill/>
          <a:ln>
            <a:noFill/>
          </a:ln>
        </p:spPr>
      </p:pic>
      <p:pic>
        <p:nvPicPr>
          <p:cNvPr id="101" name="Google Shape;101;p15"/>
          <p:cNvPicPr preferRelativeResize="0"/>
          <p:nvPr/>
        </p:nvPicPr>
        <p:blipFill rotWithShape="1">
          <a:blip r:embed="rId3">
            <a:alphaModFix/>
          </a:blip>
          <a:srcRect b="12573" l="57250" r="0" t="37551"/>
          <a:stretch/>
        </p:blipFill>
        <p:spPr>
          <a:xfrm rot="-5400000">
            <a:off x="9469225" y="5987624"/>
            <a:ext cx="1895501" cy="984501"/>
          </a:xfrm>
          <a:prstGeom prst="rect">
            <a:avLst/>
          </a:prstGeom>
          <a:noFill/>
          <a:ln>
            <a:noFill/>
          </a:ln>
        </p:spPr>
      </p:pic>
      <p:pic>
        <p:nvPicPr>
          <p:cNvPr id="102" name="Google Shape;102;p15"/>
          <p:cNvPicPr preferRelativeResize="0"/>
          <p:nvPr/>
        </p:nvPicPr>
        <p:blipFill rotWithShape="1">
          <a:blip r:embed="rId3">
            <a:alphaModFix/>
          </a:blip>
          <a:srcRect b="12573" l="57250" r="0" t="37551"/>
          <a:stretch/>
        </p:blipFill>
        <p:spPr>
          <a:xfrm rot="5400000">
            <a:off x="9573137" y="6865223"/>
            <a:ext cx="1687674" cy="984477"/>
          </a:xfrm>
          <a:prstGeom prst="rect">
            <a:avLst/>
          </a:prstGeom>
          <a:noFill/>
          <a:ln>
            <a:noFill/>
          </a:ln>
        </p:spPr>
      </p:pic>
      <p:pic>
        <p:nvPicPr>
          <p:cNvPr id="103" name="Google Shape;103;p15"/>
          <p:cNvPicPr preferRelativeResize="0"/>
          <p:nvPr/>
        </p:nvPicPr>
        <p:blipFill rotWithShape="1">
          <a:blip r:embed="rId3">
            <a:alphaModFix/>
          </a:blip>
          <a:srcRect b="12573" l="57250" r="0" t="37551"/>
          <a:stretch/>
        </p:blipFill>
        <p:spPr>
          <a:xfrm>
            <a:off x="13052727" y="5542250"/>
            <a:ext cx="1440000" cy="984475"/>
          </a:xfrm>
          <a:prstGeom prst="rect">
            <a:avLst/>
          </a:prstGeom>
          <a:noFill/>
          <a:ln>
            <a:noFill/>
          </a:ln>
        </p:spPr>
      </p:pic>
      <p:pic>
        <p:nvPicPr>
          <p:cNvPr id="104" name="Google Shape;104;p15"/>
          <p:cNvPicPr preferRelativeResize="0"/>
          <p:nvPr/>
        </p:nvPicPr>
        <p:blipFill rotWithShape="1">
          <a:blip r:embed="rId3">
            <a:alphaModFix/>
          </a:blip>
          <a:srcRect b="12573" l="57250" r="0" t="37551"/>
          <a:stretch/>
        </p:blipFill>
        <p:spPr>
          <a:xfrm>
            <a:off x="12332612" y="4788411"/>
            <a:ext cx="1687674" cy="984477"/>
          </a:xfrm>
          <a:prstGeom prst="rect">
            <a:avLst/>
          </a:prstGeom>
          <a:noFill/>
          <a:ln>
            <a:noFill/>
          </a:ln>
        </p:spPr>
      </p:pic>
      <p:pic>
        <p:nvPicPr>
          <p:cNvPr id="105" name="Google Shape;105;p15"/>
          <p:cNvPicPr preferRelativeResize="0"/>
          <p:nvPr/>
        </p:nvPicPr>
        <p:blipFill rotWithShape="1">
          <a:blip r:embed="rId3">
            <a:alphaModFix/>
          </a:blip>
          <a:srcRect b="12573" l="57250" r="0" t="37551"/>
          <a:stretch/>
        </p:blipFill>
        <p:spPr>
          <a:xfrm>
            <a:off x="12805062" y="4943973"/>
            <a:ext cx="1687674" cy="984477"/>
          </a:xfrm>
          <a:prstGeom prst="rect">
            <a:avLst/>
          </a:prstGeom>
          <a:noFill/>
          <a:ln>
            <a:noFill/>
          </a:ln>
        </p:spPr>
      </p:pic>
      <p:pic>
        <p:nvPicPr>
          <p:cNvPr id="106" name="Google Shape;106;p15"/>
          <p:cNvPicPr preferRelativeResize="0"/>
          <p:nvPr/>
        </p:nvPicPr>
        <p:blipFill rotWithShape="1">
          <a:blip r:embed="rId3">
            <a:alphaModFix/>
          </a:blip>
          <a:srcRect b="12573" l="57250" r="0" t="37551"/>
          <a:stretch/>
        </p:blipFill>
        <p:spPr>
          <a:xfrm>
            <a:off x="9924713" y="3195348"/>
            <a:ext cx="1687674" cy="984477"/>
          </a:xfrm>
          <a:prstGeom prst="rect">
            <a:avLst/>
          </a:prstGeom>
          <a:noFill/>
          <a:ln>
            <a:noFill/>
          </a:ln>
        </p:spPr>
      </p:pic>
      <p:pic>
        <p:nvPicPr>
          <p:cNvPr id="107" name="Google Shape;107;p15"/>
          <p:cNvPicPr preferRelativeResize="0"/>
          <p:nvPr/>
        </p:nvPicPr>
        <p:blipFill rotWithShape="1">
          <a:blip r:embed="rId3">
            <a:alphaModFix/>
          </a:blip>
          <a:srcRect b="12573" l="57250" r="0" t="37551"/>
          <a:stretch/>
        </p:blipFill>
        <p:spPr>
          <a:xfrm>
            <a:off x="9924713" y="3697886"/>
            <a:ext cx="1687674" cy="984477"/>
          </a:xfrm>
          <a:prstGeom prst="rect">
            <a:avLst/>
          </a:prstGeom>
          <a:noFill/>
          <a:ln>
            <a:noFill/>
          </a:ln>
        </p:spPr>
      </p:pic>
      <p:pic>
        <p:nvPicPr>
          <p:cNvPr id="108" name="Google Shape;108;p15"/>
          <p:cNvPicPr preferRelativeResize="0"/>
          <p:nvPr/>
        </p:nvPicPr>
        <p:blipFill rotWithShape="1">
          <a:blip r:embed="rId3">
            <a:alphaModFix/>
          </a:blip>
          <a:srcRect b="12573" l="57250" r="0" t="37551"/>
          <a:stretch/>
        </p:blipFill>
        <p:spPr>
          <a:xfrm>
            <a:off x="9947513" y="3957011"/>
            <a:ext cx="1687674" cy="984477"/>
          </a:xfrm>
          <a:prstGeom prst="rect">
            <a:avLst/>
          </a:prstGeom>
          <a:noFill/>
          <a:ln>
            <a:noFill/>
          </a:ln>
        </p:spPr>
      </p:pic>
      <p:sp>
        <p:nvSpPr>
          <p:cNvPr id="109" name="Google Shape;109;p15"/>
          <p:cNvSpPr txBox="1"/>
          <p:nvPr/>
        </p:nvSpPr>
        <p:spPr>
          <a:xfrm>
            <a:off x="9871250" y="8226063"/>
            <a:ext cx="2933700" cy="5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Bush Source: Pixabay</a:t>
            </a:r>
            <a:endParaRPr b="0" i="0" sz="2000" u="none" cap="none" strike="noStrike">
              <a:solidFill>
                <a:srgbClr val="000000"/>
              </a:solidFill>
              <a:latin typeface="Montserrat"/>
              <a:ea typeface="Montserrat"/>
              <a:cs typeface="Montserrat"/>
              <a:sym typeface="Montserrat"/>
            </a:endParaRPr>
          </a:p>
        </p:txBody>
      </p:sp>
      <p:sp>
        <p:nvSpPr>
          <p:cNvPr id="110" name="Google Shape;110;p15"/>
          <p:cNvSpPr txBox="1"/>
          <p:nvPr/>
        </p:nvSpPr>
        <p:spPr>
          <a:xfrm>
            <a:off x="1668775" y="2717750"/>
            <a:ext cx="1440000" cy="15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a.</a:t>
            </a:r>
            <a:endParaRPr b="0" i="0" sz="4000" u="none" cap="none" strike="noStrike">
              <a:solidFill>
                <a:srgbClr val="000000"/>
              </a:solidFill>
              <a:latin typeface="Montserrat"/>
              <a:ea typeface="Montserrat"/>
              <a:cs typeface="Montserrat"/>
              <a:sym typeface="Montserrat"/>
            </a:endParaRPr>
          </a:p>
        </p:txBody>
      </p:sp>
      <p:sp>
        <p:nvSpPr>
          <p:cNvPr id="111" name="Google Shape;111;p15"/>
          <p:cNvSpPr txBox="1"/>
          <p:nvPr/>
        </p:nvSpPr>
        <p:spPr>
          <a:xfrm>
            <a:off x="9129000" y="2717750"/>
            <a:ext cx="1440000" cy="15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b.</a:t>
            </a:r>
            <a:endParaRPr b="0" i="0" sz="4000" u="none" cap="none" strike="noStrike">
              <a:solidFill>
                <a:srgbClr val="000000"/>
              </a:solidFill>
              <a:latin typeface="Montserrat"/>
              <a:ea typeface="Montserrat"/>
              <a:cs typeface="Montserrat"/>
              <a:sym typeface="Montserrat"/>
            </a:endParaRPr>
          </a:p>
        </p:txBody>
      </p:sp>
      <p:grpSp>
        <p:nvGrpSpPr>
          <p:cNvPr id="112" name="Google Shape;112;p15"/>
          <p:cNvGrpSpPr/>
          <p:nvPr/>
        </p:nvGrpSpPr>
        <p:grpSpPr>
          <a:xfrm>
            <a:off x="2357950" y="3128675"/>
            <a:ext cx="5326200" cy="5001300"/>
            <a:chOff x="1775575" y="2876300"/>
            <a:chExt cx="5326200" cy="5001300"/>
          </a:xfrm>
        </p:grpSpPr>
        <p:cxnSp>
          <p:nvCxnSpPr>
            <p:cNvPr id="113" name="Google Shape;113;p15"/>
            <p:cNvCxnSpPr>
              <a:stCxn id="114" idx="0"/>
              <a:endCxn id="114" idx="2"/>
            </p:cNvCxnSpPr>
            <p:nvPr/>
          </p:nvCxnSpPr>
          <p:spPr>
            <a:xfrm>
              <a:off x="443867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15" name="Google Shape;115;p15"/>
            <p:cNvCxnSpPr/>
            <p:nvPr/>
          </p:nvCxnSpPr>
          <p:spPr>
            <a:xfrm>
              <a:off x="621412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16" name="Google Shape;116;p15"/>
            <p:cNvCxnSpPr/>
            <p:nvPr/>
          </p:nvCxnSpPr>
          <p:spPr>
            <a:xfrm>
              <a:off x="533785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17" name="Google Shape;117;p15"/>
            <p:cNvCxnSpPr/>
            <p:nvPr/>
          </p:nvCxnSpPr>
          <p:spPr>
            <a:xfrm>
              <a:off x="353950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18" name="Google Shape;118;p15"/>
            <p:cNvCxnSpPr/>
            <p:nvPr/>
          </p:nvCxnSpPr>
          <p:spPr>
            <a:xfrm>
              <a:off x="2663225" y="2876300"/>
              <a:ext cx="0" cy="5001300"/>
            </a:xfrm>
            <a:prstGeom prst="straightConnector1">
              <a:avLst/>
            </a:prstGeom>
            <a:noFill/>
            <a:ln cap="flat" cmpd="sng" w="38100">
              <a:solidFill>
                <a:schemeClr val="dk2"/>
              </a:solidFill>
              <a:prstDash val="solid"/>
              <a:round/>
              <a:headEnd len="sm" w="sm" type="none"/>
              <a:tailEnd len="sm" w="sm" type="none"/>
            </a:ln>
          </p:spPr>
        </p:cxnSp>
        <p:sp>
          <p:nvSpPr>
            <p:cNvPr id="114" name="Google Shape;114;p15"/>
            <p:cNvSpPr/>
            <p:nvPr/>
          </p:nvSpPr>
          <p:spPr>
            <a:xfrm>
              <a:off x="1775575" y="2876300"/>
              <a:ext cx="5326200" cy="50013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9" name="Google Shape;119;p15"/>
            <p:cNvCxnSpPr>
              <a:stCxn id="114" idx="1"/>
              <a:endCxn id="114" idx="3"/>
            </p:cNvCxnSpPr>
            <p:nvPr/>
          </p:nvCxnSpPr>
          <p:spPr>
            <a:xfrm>
              <a:off x="1775575" y="5376950"/>
              <a:ext cx="5326200" cy="0"/>
            </a:xfrm>
            <a:prstGeom prst="straightConnector1">
              <a:avLst/>
            </a:prstGeom>
            <a:noFill/>
            <a:ln cap="flat" cmpd="sng" w="38100">
              <a:solidFill>
                <a:schemeClr val="dk2"/>
              </a:solidFill>
              <a:prstDash val="solid"/>
              <a:round/>
              <a:headEnd len="sm" w="sm" type="none"/>
              <a:tailEnd len="sm" w="sm" type="none"/>
            </a:ln>
          </p:spPr>
        </p:cxnSp>
        <p:cxnSp>
          <p:nvCxnSpPr>
            <p:cNvPr id="120" name="Google Shape;120;p15"/>
            <p:cNvCxnSpPr/>
            <p:nvPr/>
          </p:nvCxnSpPr>
          <p:spPr>
            <a:xfrm>
              <a:off x="1775575" y="4546225"/>
              <a:ext cx="5326200" cy="0"/>
            </a:xfrm>
            <a:prstGeom prst="straightConnector1">
              <a:avLst/>
            </a:prstGeom>
            <a:noFill/>
            <a:ln cap="flat" cmpd="sng" w="38100">
              <a:solidFill>
                <a:schemeClr val="dk2"/>
              </a:solidFill>
              <a:prstDash val="solid"/>
              <a:round/>
              <a:headEnd len="sm" w="sm" type="none"/>
              <a:tailEnd len="sm" w="sm" type="none"/>
            </a:ln>
          </p:spPr>
        </p:cxnSp>
        <p:cxnSp>
          <p:nvCxnSpPr>
            <p:cNvPr id="121" name="Google Shape;121;p15"/>
            <p:cNvCxnSpPr/>
            <p:nvPr/>
          </p:nvCxnSpPr>
          <p:spPr>
            <a:xfrm>
              <a:off x="1775575" y="3715500"/>
              <a:ext cx="5326200" cy="0"/>
            </a:xfrm>
            <a:prstGeom prst="straightConnector1">
              <a:avLst/>
            </a:prstGeom>
            <a:noFill/>
            <a:ln cap="flat" cmpd="sng" w="38100">
              <a:solidFill>
                <a:schemeClr val="dk2"/>
              </a:solidFill>
              <a:prstDash val="solid"/>
              <a:round/>
              <a:headEnd len="sm" w="sm" type="none"/>
              <a:tailEnd len="sm" w="sm" type="none"/>
            </a:ln>
          </p:spPr>
        </p:cxnSp>
        <p:cxnSp>
          <p:nvCxnSpPr>
            <p:cNvPr id="122" name="Google Shape;122;p15"/>
            <p:cNvCxnSpPr/>
            <p:nvPr/>
          </p:nvCxnSpPr>
          <p:spPr>
            <a:xfrm>
              <a:off x="1775575" y="6207675"/>
              <a:ext cx="5326200" cy="0"/>
            </a:xfrm>
            <a:prstGeom prst="straightConnector1">
              <a:avLst/>
            </a:prstGeom>
            <a:noFill/>
            <a:ln cap="flat" cmpd="sng" w="38100">
              <a:solidFill>
                <a:schemeClr val="dk2"/>
              </a:solidFill>
              <a:prstDash val="solid"/>
              <a:round/>
              <a:headEnd len="sm" w="sm" type="none"/>
              <a:tailEnd len="sm" w="sm" type="none"/>
            </a:ln>
          </p:spPr>
        </p:cxnSp>
        <p:cxnSp>
          <p:nvCxnSpPr>
            <p:cNvPr id="123" name="Google Shape;123;p15"/>
            <p:cNvCxnSpPr/>
            <p:nvPr/>
          </p:nvCxnSpPr>
          <p:spPr>
            <a:xfrm>
              <a:off x="1775575" y="7038400"/>
              <a:ext cx="5326200" cy="0"/>
            </a:xfrm>
            <a:prstGeom prst="straightConnector1">
              <a:avLst/>
            </a:prstGeom>
            <a:noFill/>
            <a:ln cap="flat" cmpd="sng" w="38100">
              <a:solidFill>
                <a:schemeClr val="dk2"/>
              </a:solidFill>
              <a:prstDash val="solid"/>
              <a:round/>
              <a:headEnd len="sm" w="sm" type="none"/>
              <a:tailEnd len="sm" w="sm" type="none"/>
            </a:ln>
          </p:spPr>
        </p:cxnSp>
      </p:grpSp>
      <p:grpSp>
        <p:nvGrpSpPr>
          <p:cNvPr id="124" name="Google Shape;124;p15"/>
          <p:cNvGrpSpPr/>
          <p:nvPr/>
        </p:nvGrpSpPr>
        <p:grpSpPr>
          <a:xfrm>
            <a:off x="9871250" y="3195363"/>
            <a:ext cx="5326200" cy="5001300"/>
            <a:chOff x="1775575" y="2876300"/>
            <a:chExt cx="5326200" cy="5001300"/>
          </a:xfrm>
        </p:grpSpPr>
        <p:cxnSp>
          <p:nvCxnSpPr>
            <p:cNvPr id="125" name="Google Shape;125;p15"/>
            <p:cNvCxnSpPr>
              <a:stCxn id="126" idx="0"/>
              <a:endCxn id="126" idx="2"/>
            </p:cNvCxnSpPr>
            <p:nvPr/>
          </p:nvCxnSpPr>
          <p:spPr>
            <a:xfrm>
              <a:off x="443867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27" name="Google Shape;127;p15"/>
            <p:cNvCxnSpPr/>
            <p:nvPr/>
          </p:nvCxnSpPr>
          <p:spPr>
            <a:xfrm>
              <a:off x="621412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28" name="Google Shape;128;p15"/>
            <p:cNvCxnSpPr/>
            <p:nvPr/>
          </p:nvCxnSpPr>
          <p:spPr>
            <a:xfrm>
              <a:off x="533785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29" name="Google Shape;129;p15"/>
            <p:cNvCxnSpPr/>
            <p:nvPr/>
          </p:nvCxnSpPr>
          <p:spPr>
            <a:xfrm>
              <a:off x="353950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30" name="Google Shape;130;p15"/>
            <p:cNvCxnSpPr/>
            <p:nvPr/>
          </p:nvCxnSpPr>
          <p:spPr>
            <a:xfrm>
              <a:off x="2663225" y="2876300"/>
              <a:ext cx="0" cy="5001300"/>
            </a:xfrm>
            <a:prstGeom prst="straightConnector1">
              <a:avLst/>
            </a:prstGeom>
            <a:noFill/>
            <a:ln cap="flat" cmpd="sng" w="38100">
              <a:solidFill>
                <a:schemeClr val="dk2"/>
              </a:solidFill>
              <a:prstDash val="solid"/>
              <a:round/>
              <a:headEnd len="sm" w="sm" type="none"/>
              <a:tailEnd len="sm" w="sm" type="none"/>
            </a:ln>
          </p:spPr>
        </p:cxnSp>
        <p:sp>
          <p:nvSpPr>
            <p:cNvPr id="126" name="Google Shape;126;p15"/>
            <p:cNvSpPr/>
            <p:nvPr/>
          </p:nvSpPr>
          <p:spPr>
            <a:xfrm>
              <a:off x="1775575" y="2876300"/>
              <a:ext cx="5326200" cy="50013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1" name="Google Shape;131;p15"/>
            <p:cNvCxnSpPr>
              <a:stCxn id="126" idx="1"/>
              <a:endCxn id="126" idx="3"/>
            </p:cNvCxnSpPr>
            <p:nvPr/>
          </p:nvCxnSpPr>
          <p:spPr>
            <a:xfrm>
              <a:off x="1775575" y="5376950"/>
              <a:ext cx="5326200" cy="0"/>
            </a:xfrm>
            <a:prstGeom prst="straightConnector1">
              <a:avLst/>
            </a:prstGeom>
            <a:noFill/>
            <a:ln cap="flat" cmpd="sng" w="38100">
              <a:solidFill>
                <a:schemeClr val="dk2"/>
              </a:solidFill>
              <a:prstDash val="solid"/>
              <a:round/>
              <a:headEnd len="sm" w="sm" type="none"/>
              <a:tailEnd len="sm" w="sm" type="none"/>
            </a:ln>
          </p:spPr>
        </p:cxnSp>
        <p:cxnSp>
          <p:nvCxnSpPr>
            <p:cNvPr id="132" name="Google Shape;132;p15"/>
            <p:cNvCxnSpPr/>
            <p:nvPr/>
          </p:nvCxnSpPr>
          <p:spPr>
            <a:xfrm>
              <a:off x="1775575" y="4546225"/>
              <a:ext cx="5326200" cy="0"/>
            </a:xfrm>
            <a:prstGeom prst="straightConnector1">
              <a:avLst/>
            </a:prstGeom>
            <a:noFill/>
            <a:ln cap="flat" cmpd="sng" w="38100">
              <a:solidFill>
                <a:schemeClr val="dk2"/>
              </a:solidFill>
              <a:prstDash val="solid"/>
              <a:round/>
              <a:headEnd len="sm" w="sm" type="none"/>
              <a:tailEnd len="sm" w="sm" type="none"/>
            </a:ln>
          </p:spPr>
        </p:cxnSp>
        <p:cxnSp>
          <p:nvCxnSpPr>
            <p:cNvPr id="133" name="Google Shape;133;p15"/>
            <p:cNvCxnSpPr/>
            <p:nvPr/>
          </p:nvCxnSpPr>
          <p:spPr>
            <a:xfrm>
              <a:off x="1775575" y="3715500"/>
              <a:ext cx="5326200" cy="0"/>
            </a:xfrm>
            <a:prstGeom prst="straightConnector1">
              <a:avLst/>
            </a:prstGeom>
            <a:noFill/>
            <a:ln cap="flat" cmpd="sng" w="38100">
              <a:solidFill>
                <a:schemeClr val="dk2"/>
              </a:solidFill>
              <a:prstDash val="solid"/>
              <a:round/>
              <a:headEnd len="sm" w="sm" type="none"/>
              <a:tailEnd len="sm" w="sm" type="none"/>
            </a:ln>
          </p:spPr>
        </p:cxnSp>
        <p:cxnSp>
          <p:nvCxnSpPr>
            <p:cNvPr id="134" name="Google Shape;134;p15"/>
            <p:cNvCxnSpPr/>
            <p:nvPr/>
          </p:nvCxnSpPr>
          <p:spPr>
            <a:xfrm>
              <a:off x="1775575" y="6207675"/>
              <a:ext cx="5326200" cy="0"/>
            </a:xfrm>
            <a:prstGeom prst="straightConnector1">
              <a:avLst/>
            </a:prstGeom>
            <a:noFill/>
            <a:ln cap="flat" cmpd="sng" w="38100">
              <a:solidFill>
                <a:schemeClr val="dk2"/>
              </a:solidFill>
              <a:prstDash val="solid"/>
              <a:round/>
              <a:headEnd len="sm" w="sm" type="none"/>
              <a:tailEnd len="sm" w="sm" type="none"/>
            </a:ln>
          </p:spPr>
        </p:cxnSp>
        <p:cxnSp>
          <p:nvCxnSpPr>
            <p:cNvPr id="135" name="Google Shape;135;p15"/>
            <p:cNvCxnSpPr/>
            <p:nvPr/>
          </p:nvCxnSpPr>
          <p:spPr>
            <a:xfrm>
              <a:off x="1775575" y="7038400"/>
              <a:ext cx="5326200" cy="0"/>
            </a:xfrm>
            <a:prstGeom prst="straightConnector1">
              <a:avLst/>
            </a:prstGeom>
            <a:noFill/>
            <a:ln cap="flat" cmpd="sng" w="38100">
              <a:solidFill>
                <a:schemeClr val="dk2"/>
              </a:solidFill>
              <a:prstDash val="solid"/>
              <a:round/>
              <a:headEnd len="sm" w="sm" type="none"/>
              <a:tailEnd len="sm" w="sm" type="none"/>
            </a:ln>
          </p:spPr>
        </p:cxnSp>
      </p:grpSp>
      <p:sp>
        <p:nvSpPr>
          <p:cNvPr id="136" name="Google Shape;136;p15"/>
          <p:cNvSpPr txBox="1"/>
          <p:nvPr/>
        </p:nvSpPr>
        <p:spPr>
          <a:xfrm>
            <a:off x="917950" y="1931475"/>
            <a:ext cx="13574700" cy="123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Calculate the percentage cover in these quadrats:</a:t>
            </a:r>
            <a:endParaRPr b="0" i="0" sz="4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42" name="Google Shape;142;p1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143" name="Google Shape;143;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144" name="Google Shape;144;p16"/>
          <p:cNvPicPr preferRelativeResize="0"/>
          <p:nvPr/>
        </p:nvPicPr>
        <p:blipFill rotWithShape="1">
          <a:blip r:embed="rId3">
            <a:alphaModFix/>
          </a:blip>
          <a:srcRect b="12573" l="57250" r="0" t="37551"/>
          <a:stretch/>
        </p:blipFill>
        <p:spPr>
          <a:xfrm>
            <a:off x="2357950" y="7145498"/>
            <a:ext cx="1687674" cy="984477"/>
          </a:xfrm>
          <a:prstGeom prst="rect">
            <a:avLst/>
          </a:prstGeom>
          <a:noFill/>
          <a:ln>
            <a:noFill/>
          </a:ln>
        </p:spPr>
      </p:pic>
      <p:pic>
        <p:nvPicPr>
          <p:cNvPr id="145" name="Google Shape;145;p16"/>
          <p:cNvPicPr preferRelativeResize="0"/>
          <p:nvPr/>
        </p:nvPicPr>
        <p:blipFill rotWithShape="1">
          <a:blip r:embed="rId3">
            <a:alphaModFix/>
          </a:blip>
          <a:srcRect b="12573" l="57250" r="0" t="37551"/>
          <a:stretch/>
        </p:blipFill>
        <p:spPr>
          <a:xfrm>
            <a:off x="2357948" y="6460050"/>
            <a:ext cx="1992576" cy="984501"/>
          </a:xfrm>
          <a:prstGeom prst="rect">
            <a:avLst/>
          </a:prstGeom>
          <a:noFill/>
          <a:ln>
            <a:noFill/>
          </a:ln>
        </p:spPr>
      </p:pic>
      <p:pic>
        <p:nvPicPr>
          <p:cNvPr id="146" name="Google Shape;146;p16"/>
          <p:cNvPicPr preferRelativeResize="0"/>
          <p:nvPr/>
        </p:nvPicPr>
        <p:blipFill rotWithShape="1">
          <a:blip r:embed="rId3">
            <a:alphaModFix/>
          </a:blip>
          <a:srcRect b="12573" l="57250" r="0" t="37551"/>
          <a:stretch/>
        </p:blipFill>
        <p:spPr>
          <a:xfrm rot="-5400000">
            <a:off x="6419513" y="6798548"/>
            <a:ext cx="1687674" cy="984477"/>
          </a:xfrm>
          <a:prstGeom prst="rect">
            <a:avLst/>
          </a:prstGeom>
          <a:noFill/>
          <a:ln>
            <a:noFill/>
          </a:ln>
        </p:spPr>
      </p:pic>
      <p:pic>
        <p:nvPicPr>
          <p:cNvPr id="147" name="Google Shape;147;p16"/>
          <p:cNvPicPr preferRelativeResize="0"/>
          <p:nvPr/>
        </p:nvPicPr>
        <p:blipFill rotWithShape="1">
          <a:blip r:embed="rId3">
            <a:alphaModFix/>
          </a:blip>
          <a:srcRect b="12573" l="57250" r="0" t="37551"/>
          <a:stretch/>
        </p:blipFill>
        <p:spPr>
          <a:xfrm>
            <a:off x="5043938" y="4721723"/>
            <a:ext cx="1687674" cy="984477"/>
          </a:xfrm>
          <a:prstGeom prst="rect">
            <a:avLst/>
          </a:prstGeom>
          <a:noFill/>
          <a:ln>
            <a:noFill/>
          </a:ln>
        </p:spPr>
      </p:pic>
      <p:pic>
        <p:nvPicPr>
          <p:cNvPr id="148" name="Google Shape;148;p16"/>
          <p:cNvPicPr preferRelativeResize="0"/>
          <p:nvPr/>
        </p:nvPicPr>
        <p:blipFill rotWithShape="1">
          <a:blip r:embed="rId3">
            <a:alphaModFix/>
          </a:blip>
          <a:srcRect b="12573" l="57250" r="0" t="37551"/>
          <a:stretch/>
        </p:blipFill>
        <p:spPr>
          <a:xfrm>
            <a:off x="5996488" y="7154186"/>
            <a:ext cx="1687674" cy="984477"/>
          </a:xfrm>
          <a:prstGeom prst="rect">
            <a:avLst/>
          </a:prstGeom>
          <a:noFill/>
          <a:ln>
            <a:noFill/>
          </a:ln>
        </p:spPr>
      </p:pic>
      <p:pic>
        <p:nvPicPr>
          <p:cNvPr id="149" name="Google Shape;149;p16"/>
          <p:cNvPicPr preferRelativeResize="0"/>
          <p:nvPr/>
        </p:nvPicPr>
        <p:blipFill rotWithShape="1">
          <a:blip r:embed="rId3">
            <a:alphaModFix/>
          </a:blip>
          <a:srcRect b="12573" l="57250" r="0" t="37551"/>
          <a:stretch/>
        </p:blipFill>
        <p:spPr>
          <a:xfrm rot="5400000">
            <a:off x="2006363" y="3480286"/>
            <a:ext cx="1687674" cy="984477"/>
          </a:xfrm>
          <a:prstGeom prst="rect">
            <a:avLst/>
          </a:prstGeom>
          <a:noFill/>
          <a:ln>
            <a:noFill/>
          </a:ln>
        </p:spPr>
      </p:pic>
      <p:pic>
        <p:nvPicPr>
          <p:cNvPr id="150" name="Google Shape;150;p16"/>
          <p:cNvPicPr preferRelativeResize="0"/>
          <p:nvPr/>
        </p:nvPicPr>
        <p:blipFill rotWithShape="1">
          <a:blip r:embed="rId3">
            <a:alphaModFix/>
          </a:blip>
          <a:srcRect b="12573" l="57250" r="0" t="37551"/>
          <a:stretch/>
        </p:blipFill>
        <p:spPr>
          <a:xfrm rot="10800000">
            <a:off x="5043938" y="4721723"/>
            <a:ext cx="1687674" cy="984477"/>
          </a:xfrm>
          <a:prstGeom prst="rect">
            <a:avLst/>
          </a:prstGeom>
          <a:noFill/>
          <a:ln>
            <a:noFill/>
          </a:ln>
        </p:spPr>
      </p:pic>
      <p:sp>
        <p:nvSpPr>
          <p:cNvPr id="151" name="Google Shape;151;p16"/>
          <p:cNvSpPr txBox="1"/>
          <p:nvPr/>
        </p:nvSpPr>
        <p:spPr>
          <a:xfrm>
            <a:off x="2357950" y="8159375"/>
            <a:ext cx="2933700" cy="5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Bush Source: Pixabay</a:t>
            </a:r>
            <a:endParaRPr b="0" i="0" sz="2000" u="none" cap="none" strike="noStrike">
              <a:solidFill>
                <a:srgbClr val="000000"/>
              </a:solidFill>
              <a:latin typeface="Montserrat"/>
              <a:ea typeface="Montserrat"/>
              <a:cs typeface="Montserrat"/>
              <a:sym typeface="Montserrat"/>
            </a:endParaRPr>
          </a:p>
        </p:txBody>
      </p:sp>
      <p:sp>
        <p:nvSpPr>
          <p:cNvPr id="152" name="Google Shape;152;p16"/>
          <p:cNvSpPr txBox="1"/>
          <p:nvPr/>
        </p:nvSpPr>
        <p:spPr>
          <a:xfrm>
            <a:off x="1668775" y="2717750"/>
            <a:ext cx="1440000" cy="15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a.</a:t>
            </a:r>
            <a:endParaRPr b="0" i="0" sz="4000" u="none" cap="none" strike="noStrike">
              <a:solidFill>
                <a:srgbClr val="000000"/>
              </a:solidFill>
              <a:latin typeface="Montserrat"/>
              <a:ea typeface="Montserrat"/>
              <a:cs typeface="Montserrat"/>
              <a:sym typeface="Montserrat"/>
            </a:endParaRPr>
          </a:p>
        </p:txBody>
      </p:sp>
      <p:grpSp>
        <p:nvGrpSpPr>
          <p:cNvPr id="153" name="Google Shape;153;p16"/>
          <p:cNvGrpSpPr/>
          <p:nvPr/>
        </p:nvGrpSpPr>
        <p:grpSpPr>
          <a:xfrm>
            <a:off x="2357950" y="3128675"/>
            <a:ext cx="5326200" cy="5001300"/>
            <a:chOff x="1775575" y="2876300"/>
            <a:chExt cx="5326200" cy="5001300"/>
          </a:xfrm>
        </p:grpSpPr>
        <p:cxnSp>
          <p:nvCxnSpPr>
            <p:cNvPr id="154" name="Google Shape;154;p16"/>
            <p:cNvCxnSpPr>
              <a:stCxn id="155" idx="0"/>
              <a:endCxn id="155" idx="2"/>
            </p:cNvCxnSpPr>
            <p:nvPr/>
          </p:nvCxnSpPr>
          <p:spPr>
            <a:xfrm>
              <a:off x="443867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56" name="Google Shape;156;p16"/>
            <p:cNvCxnSpPr/>
            <p:nvPr/>
          </p:nvCxnSpPr>
          <p:spPr>
            <a:xfrm>
              <a:off x="621412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57" name="Google Shape;157;p16"/>
            <p:cNvCxnSpPr/>
            <p:nvPr/>
          </p:nvCxnSpPr>
          <p:spPr>
            <a:xfrm>
              <a:off x="533785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58" name="Google Shape;158;p16"/>
            <p:cNvCxnSpPr/>
            <p:nvPr/>
          </p:nvCxnSpPr>
          <p:spPr>
            <a:xfrm>
              <a:off x="353950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59" name="Google Shape;159;p16"/>
            <p:cNvCxnSpPr/>
            <p:nvPr/>
          </p:nvCxnSpPr>
          <p:spPr>
            <a:xfrm>
              <a:off x="2663225" y="2876300"/>
              <a:ext cx="0" cy="5001300"/>
            </a:xfrm>
            <a:prstGeom prst="straightConnector1">
              <a:avLst/>
            </a:prstGeom>
            <a:noFill/>
            <a:ln cap="flat" cmpd="sng" w="38100">
              <a:solidFill>
                <a:schemeClr val="dk2"/>
              </a:solidFill>
              <a:prstDash val="solid"/>
              <a:round/>
              <a:headEnd len="sm" w="sm" type="none"/>
              <a:tailEnd len="sm" w="sm" type="none"/>
            </a:ln>
          </p:spPr>
        </p:cxnSp>
        <p:sp>
          <p:nvSpPr>
            <p:cNvPr id="155" name="Google Shape;155;p16"/>
            <p:cNvSpPr/>
            <p:nvPr/>
          </p:nvSpPr>
          <p:spPr>
            <a:xfrm>
              <a:off x="1775575" y="2876300"/>
              <a:ext cx="5326200" cy="50013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0" name="Google Shape;160;p16"/>
            <p:cNvCxnSpPr>
              <a:stCxn id="155" idx="1"/>
              <a:endCxn id="155" idx="3"/>
            </p:cNvCxnSpPr>
            <p:nvPr/>
          </p:nvCxnSpPr>
          <p:spPr>
            <a:xfrm>
              <a:off x="1775575" y="5376950"/>
              <a:ext cx="5326200" cy="0"/>
            </a:xfrm>
            <a:prstGeom prst="straightConnector1">
              <a:avLst/>
            </a:prstGeom>
            <a:noFill/>
            <a:ln cap="flat" cmpd="sng" w="38100">
              <a:solidFill>
                <a:schemeClr val="dk2"/>
              </a:solidFill>
              <a:prstDash val="solid"/>
              <a:round/>
              <a:headEnd len="sm" w="sm" type="none"/>
              <a:tailEnd len="sm" w="sm" type="none"/>
            </a:ln>
          </p:spPr>
        </p:cxnSp>
        <p:cxnSp>
          <p:nvCxnSpPr>
            <p:cNvPr id="161" name="Google Shape;161;p16"/>
            <p:cNvCxnSpPr/>
            <p:nvPr/>
          </p:nvCxnSpPr>
          <p:spPr>
            <a:xfrm>
              <a:off x="1775575" y="4546225"/>
              <a:ext cx="5326200" cy="0"/>
            </a:xfrm>
            <a:prstGeom prst="straightConnector1">
              <a:avLst/>
            </a:prstGeom>
            <a:noFill/>
            <a:ln cap="flat" cmpd="sng" w="38100">
              <a:solidFill>
                <a:schemeClr val="dk2"/>
              </a:solidFill>
              <a:prstDash val="solid"/>
              <a:round/>
              <a:headEnd len="sm" w="sm" type="none"/>
              <a:tailEnd len="sm" w="sm" type="none"/>
            </a:ln>
          </p:spPr>
        </p:cxnSp>
        <p:cxnSp>
          <p:nvCxnSpPr>
            <p:cNvPr id="162" name="Google Shape;162;p16"/>
            <p:cNvCxnSpPr/>
            <p:nvPr/>
          </p:nvCxnSpPr>
          <p:spPr>
            <a:xfrm>
              <a:off x="1775575" y="3715500"/>
              <a:ext cx="5326200" cy="0"/>
            </a:xfrm>
            <a:prstGeom prst="straightConnector1">
              <a:avLst/>
            </a:prstGeom>
            <a:noFill/>
            <a:ln cap="flat" cmpd="sng" w="38100">
              <a:solidFill>
                <a:schemeClr val="dk2"/>
              </a:solidFill>
              <a:prstDash val="solid"/>
              <a:round/>
              <a:headEnd len="sm" w="sm" type="none"/>
              <a:tailEnd len="sm" w="sm" type="none"/>
            </a:ln>
          </p:spPr>
        </p:cxnSp>
        <p:cxnSp>
          <p:nvCxnSpPr>
            <p:cNvPr id="163" name="Google Shape;163;p16"/>
            <p:cNvCxnSpPr/>
            <p:nvPr/>
          </p:nvCxnSpPr>
          <p:spPr>
            <a:xfrm>
              <a:off x="1775575" y="6207675"/>
              <a:ext cx="5326200" cy="0"/>
            </a:xfrm>
            <a:prstGeom prst="straightConnector1">
              <a:avLst/>
            </a:prstGeom>
            <a:noFill/>
            <a:ln cap="flat" cmpd="sng" w="38100">
              <a:solidFill>
                <a:schemeClr val="dk2"/>
              </a:solidFill>
              <a:prstDash val="solid"/>
              <a:round/>
              <a:headEnd len="sm" w="sm" type="none"/>
              <a:tailEnd len="sm" w="sm" type="none"/>
            </a:ln>
          </p:spPr>
        </p:cxnSp>
        <p:cxnSp>
          <p:nvCxnSpPr>
            <p:cNvPr id="164" name="Google Shape;164;p16"/>
            <p:cNvCxnSpPr/>
            <p:nvPr/>
          </p:nvCxnSpPr>
          <p:spPr>
            <a:xfrm>
              <a:off x="1775575" y="7038400"/>
              <a:ext cx="5326200" cy="0"/>
            </a:xfrm>
            <a:prstGeom prst="straightConnector1">
              <a:avLst/>
            </a:prstGeom>
            <a:noFill/>
            <a:ln cap="flat" cmpd="sng" w="38100">
              <a:solidFill>
                <a:schemeClr val="dk2"/>
              </a:solidFill>
              <a:prstDash val="solid"/>
              <a:round/>
              <a:headEnd len="sm" w="sm" type="none"/>
              <a:tailEnd len="sm" w="sm" type="none"/>
            </a:ln>
          </p:spPr>
        </p:cxnSp>
      </p:grpSp>
      <p:sp>
        <p:nvSpPr>
          <p:cNvPr id="165" name="Google Shape;165;p16"/>
          <p:cNvSpPr txBox="1"/>
          <p:nvPr/>
        </p:nvSpPr>
        <p:spPr>
          <a:xfrm>
            <a:off x="8433100" y="3684425"/>
            <a:ext cx="9192000" cy="15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More than half covered = 11</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Partially covered = 0</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Total squares = 11</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Squares in quadrat = 36</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Percentage coverage = (11÷36) x 100</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a:t>
            </a:r>
            <a:r>
              <a:rPr b="1" i="0" lang="en-GB" sz="4000" u="none" cap="none" strike="noStrike">
                <a:solidFill>
                  <a:schemeClr val="dk2"/>
                </a:solidFill>
                <a:latin typeface="Montserrat"/>
                <a:ea typeface="Montserrat"/>
                <a:cs typeface="Montserrat"/>
                <a:sym typeface="Montserrat"/>
              </a:rPr>
              <a:t>=	31%</a:t>
            </a:r>
            <a:endParaRPr b="1"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71" name="Google Shape;171;p1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172" name="Google Shape;172;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173" name="Google Shape;173;p17"/>
          <p:cNvPicPr preferRelativeResize="0"/>
          <p:nvPr/>
        </p:nvPicPr>
        <p:blipFill rotWithShape="1">
          <a:blip r:embed="rId3">
            <a:alphaModFix/>
          </a:blip>
          <a:srcRect b="12573" l="57250" r="0" t="37551"/>
          <a:stretch/>
        </p:blipFill>
        <p:spPr>
          <a:xfrm>
            <a:off x="13822275" y="7241575"/>
            <a:ext cx="1375174" cy="984499"/>
          </a:xfrm>
          <a:prstGeom prst="rect">
            <a:avLst/>
          </a:prstGeom>
          <a:noFill/>
          <a:ln>
            <a:noFill/>
          </a:ln>
        </p:spPr>
      </p:pic>
      <p:pic>
        <p:nvPicPr>
          <p:cNvPr id="174" name="Google Shape;174;p17"/>
          <p:cNvPicPr preferRelativeResize="0"/>
          <p:nvPr/>
        </p:nvPicPr>
        <p:blipFill rotWithShape="1">
          <a:blip r:embed="rId3">
            <a:alphaModFix/>
          </a:blip>
          <a:srcRect b="12573" l="57250" r="0" t="37551"/>
          <a:stretch/>
        </p:blipFill>
        <p:spPr>
          <a:xfrm>
            <a:off x="9871250" y="7212175"/>
            <a:ext cx="1763926" cy="984501"/>
          </a:xfrm>
          <a:prstGeom prst="rect">
            <a:avLst/>
          </a:prstGeom>
          <a:noFill/>
          <a:ln>
            <a:noFill/>
          </a:ln>
        </p:spPr>
      </p:pic>
      <p:pic>
        <p:nvPicPr>
          <p:cNvPr id="175" name="Google Shape;175;p17"/>
          <p:cNvPicPr preferRelativeResize="0"/>
          <p:nvPr/>
        </p:nvPicPr>
        <p:blipFill rotWithShape="1">
          <a:blip r:embed="rId3">
            <a:alphaModFix/>
          </a:blip>
          <a:srcRect b="12573" l="57250" r="0" t="37551"/>
          <a:stretch/>
        </p:blipFill>
        <p:spPr>
          <a:xfrm rot="-5400000">
            <a:off x="9469225" y="5987624"/>
            <a:ext cx="1895501" cy="984501"/>
          </a:xfrm>
          <a:prstGeom prst="rect">
            <a:avLst/>
          </a:prstGeom>
          <a:noFill/>
          <a:ln>
            <a:noFill/>
          </a:ln>
        </p:spPr>
      </p:pic>
      <p:pic>
        <p:nvPicPr>
          <p:cNvPr id="176" name="Google Shape;176;p17"/>
          <p:cNvPicPr preferRelativeResize="0"/>
          <p:nvPr/>
        </p:nvPicPr>
        <p:blipFill rotWithShape="1">
          <a:blip r:embed="rId3">
            <a:alphaModFix/>
          </a:blip>
          <a:srcRect b="12573" l="57250" r="0" t="37551"/>
          <a:stretch/>
        </p:blipFill>
        <p:spPr>
          <a:xfrm rot="5400000">
            <a:off x="9573137" y="6865223"/>
            <a:ext cx="1687674" cy="984477"/>
          </a:xfrm>
          <a:prstGeom prst="rect">
            <a:avLst/>
          </a:prstGeom>
          <a:noFill/>
          <a:ln>
            <a:noFill/>
          </a:ln>
        </p:spPr>
      </p:pic>
      <p:pic>
        <p:nvPicPr>
          <p:cNvPr id="177" name="Google Shape;177;p17"/>
          <p:cNvPicPr preferRelativeResize="0"/>
          <p:nvPr/>
        </p:nvPicPr>
        <p:blipFill rotWithShape="1">
          <a:blip r:embed="rId3">
            <a:alphaModFix/>
          </a:blip>
          <a:srcRect b="12573" l="57250" r="0" t="37551"/>
          <a:stretch/>
        </p:blipFill>
        <p:spPr>
          <a:xfrm>
            <a:off x="13052727" y="5542250"/>
            <a:ext cx="1440000" cy="984475"/>
          </a:xfrm>
          <a:prstGeom prst="rect">
            <a:avLst/>
          </a:prstGeom>
          <a:noFill/>
          <a:ln>
            <a:noFill/>
          </a:ln>
        </p:spPr>
      </p:pic>
      <p:pic>
        <p:nvPicPr>
          <p:cNvPr id="178" name="Google Shape;178;p17"/>
          <p:cNvPicPr preferRelativeResize="0"/>
          <p:nvPr/>
        </p:nvPicPr>
        <p:blipFill rotWithShape="1">
          <a:blip r:embed="rId3">
            <a:alphaModFix/>
          </a:blip>
          <a:srcRect b="12573" l="57250" r="0" t="37551"/>
          <a:stretch/>
        </p:blipFill>
        <p:spPr>
          <a:xfrm>
            <a:off x="12332612" y="4788411"/>
            <a:ext cx="1687674" cy="984477"/>
          </a:xfrm>
          <a:prstGeom prst="rect">
            <a:avLst/>
          </a:prstGeom>
          <a:noFill/>
          <a:ln>
            <a:noFill/>
          </a:ln>
        </p:spPr>
      </p:pic>
      <p:pic>
        <p:nvPicPr>
          <p:cNvPr id="179" name="Google Shape;179;p17"/>
          <p:cNvPicPr preferRelativeResize="0"/>
          <p:nvPr/>
        </p:nvPicPr>
        <p:blipFill rotWithShape="1">
          <a:blip r:embed="rId3">
            <a:alphaModFix/>
          </a:blip>
          <a:srcRect b="12573" l="57250" r="0" t="37551"/>
          <a:stretch/>
        </p:blipFill>
        <p:spPr>
          <a:xfrm>
            <a:off x="12805062" y="4943973"/>
            <a:ext cx="1687674" cy="984477"/>
          </a:xfrm>
          <a:prstGeom prst="rect">
            <a:avLst/>
          </a:prstGeom>
          <a:noFill/>
          <a:ln>
            <a:noFill/>
          </a:ln>
        </p:spPr>
      </p:pic>
      <p:pic>
        <p:nvPicPr>
          <p:cNvPr id="180" name="Google Shape;180;p17"/>
          <p:cNvPicPr preferRelativeResize="0"/>
          <p:nvPr/>
        </p:nvPicPr>
        <p:blipFill rotWithShape="1">
          <a:blip r:embed="rId3">
            <a:alphaModFix/>
          </a:blip>
          <a:srcRect b="12573" l="57250" r="0" t="37551"/>
          <a:stretch/>
        </p:blipFill>
        <p:spPr>
          <a:xfrm>
            <a:off x="9924713" y="3195348"/>
            <a:ext cx="1687674" cy="984477"/>
          </a:xfrm>
          <a:prstGeom prst="rect">
            <a:avLst/>
          </a:prstGeom>
          <a:noFill/>
          <a:ln>
            <a:noFill/>
          </a:ln>
        </p:spPr>
      </p:pic>
      <p:pic>
        <p:nvPicPr>
          <p:cNvPr id="181" name="Google Shape;181;p17"/>
          <p:cNvPicPr preferRelativeResize="0"/>
          <p:nvPr/>
        </p:nvPicPr>
        <p:blipFill rotWithShape="1">
          <a:blip r:embed="rId3">
            <a:alphaModFix/>
          </a:blip>
          <a:srcRect b="12573" l="57250" r="0" t="37551"/>
          <a:stretch/>
        </p:blipFill>
        <p:spPr>
          <a:xfrm>
            <a:off x="9924713" y="3697886"/>
            <a:ext cx="1687674" cy="984477"/>
          </a:xfrm>
          <a:prstGeom prst="rect">
            <a:avLst/>
          </a:prstGeom>
          <a:noFill/>
          <a:ln>
            <a:noFill/>
          </a:ln>
        </p:spPr>
      </p:pic>
      <p:pic>
        <p:nvPicPr>
          <p:cNvPr id="182" name="Google Shape;182;p17"/>
          <p:cNvPicPr preferRelativeResize="0"/>
          <p:nvPr/>
        </p:nvPicPr>
        <p:blipFill rotWithShape="1">
          <a:blip r:embed="rId3">
            <a:alphaModFix/>
          </a:blip>
          <a:srcRect b="12573" l="57250" r="0" t="37551"/>
          <a:stretch/>
        </p:blipFill>
        <p:spPr>
          <a:xfrm>
            <a:off x="9947513" y="3957011"/>
            <a:ext cx="1687674" cy="984477"/>
          </a:xfrm>
          <a:prstGeom prst="rect">
            <a:avLst/>
          </a:prstGeom>
          <a:noFill/>
          <a:ln>
            <a:noFill/>
          </a:ln>
        </p:spPr>
      </p:pic>
      <p:sp>
        <p:nvSpPr>
          <p:cNvPr id="183" name="Google Shape;183;p17"/>
          <p:cNvSpPr txBox="1"/>
          <p:nvPr/>
        </p:nvSpPr>
        <p:spPr>
          <a:xfrm>
            <a:off x="9871250" y="8226063"/>
            <a:ext cx="2933700" cy="5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Bush Source: Pixabay</a:t>
            </a:r>
            <a:endParaRPr b="0" i="0" sz="2000" u="none" cap="none" strike="noStrike">
              <a:solidFill>
                <a:srgbClr val="000000"/>
              </a:solidFill>
              <a:latin typeface="Montserrat"/>
              <a:ea typeface="Montserrat"/>
              <a:cs typeface="Montserrat"/>
              <a:sym typeface="Montserrat"/>
            </a:endParaRPr>
          </a:p>
        </p:txBody>
      </p:sp>
      <p:sp>
        <p:nvSpPr>
          <p:cNvPr id="184" name="Google Shape;184;p17"/>
          <p:cNvSpPr txBox="1"/>
          <p:nvPr/>
        </p:nvSpPr>
        <p:spPr>
          <a:xfrm>
            <a:off x="9129000" y="2717750"/>
            <a:ext cx="1440000" cy="15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b.</a:t>
            </a:r>
            <a:endParaRPr b="0" i="0" sz="4000" u="none" cap="none" strike="noStrike">
              <a:solidFill>
                <a:srgbClr val="000000"/>
              </a:solidFill>
              <a:latin typeface="Montserrat"/>
              <a:ea typeface="Montserrat"/>
              <a:cs typeface="Montserrat"/>
              <a:sym typeface="Montserrat"/>
            </a:endParaRPr>
          </a:p>
        </p:txBody>
      </p:sp>
      <p:sp>
        <p:nvSpPr>
          <p:cNvPr id="185" name="Google Shape;185;p17"/>
          <p:cNvSpPr txBox="1"/>
          <p:nvPr/>
        </p:nvSpPr>
        <p:spPr>
          <a:xfrm>
            <a:off x="157775" y="3421975"/>
            <a:ext cx="9580500" cy="153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More than half covered = 12</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Partially covered = 1</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Total squares = 13</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Squares in quadrat = 36</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Percentage coverage = (13÷36) x 100</a:t>
            </a:r>
            <a:endParaRPr b="0"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												</a:t>
            </a:r>
            <a:r>
              <a:rPr b="1" i="0" lang="en-GB" sz="4000" u="none" cap="none" strike="noStrike">
                <a:solidFill>
                  <a:schemeClr val="dk2"/>
                </a:solidFill>
                <a:latin typeface="Montserrat"/>
                <a:ea typeface="Montserrat"/>
                <a:cs typeface="Montserrat"/>
                <a:sym typeface="Montserrat"/>
              </a:rPr>
              <a:t>=	36%</a:t>
            </a:r>
            <a:endParaRPr b="1" i="0" sz="40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grpSp>
        <p:nvGrpSpPr>
          <p:cNvPr id="186" name="Google Shape;186;p17"/>
          <p:cNvGrpSpPr/>
          <p:nvPr/>
        </p:nvGrpSpPr>
        <p:grpSpPr>
          <a:xfrm>
            <a:off x="9871250" y="3195363"/>
            <a:ext cx="5326200" cy="5001300"/>
            <a:chOff x="1775575" y="2876300"/>
            <a:chExt cx="5326200" cy="5001300"/>
          </a:xfrm>
        </p:grpSpPr>
        <p:cxnSp>
          <p:nvCxnSpPr>
            <p:cNvPr id="187" name="Google Shape;187;p17"/>
            <p:cNvCxnSpPr>
              <a:stCxn id="188" idx="0"/>
              <a:endCxn id="188" idx="2"/>
            </p:cNvCxnSpPr>
            <p:nvPr/>
          </p:nvCxnSpPr>
          <p:spPr>
            <a:xfrm>
              <a:off x="443867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89" name="Google Shape;189;p17"/>
            <p:cNvCxnSpPr/>
            <p:nvPr/>
          </p:nvCxnSpPr>
          <p:spPr>
            <a:xfrm>
              <a:off x="6214125"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90" name="Google Shape;190;p17"/>
            <p:cNvCxnSpPr/>
            <p:nvPr/>
          </p:nvCxnSpPr>
          <p:spPr>
            <a:xfrm>
              <a:off x="533785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91" name="Google Shape;191;p17"/>
            <p:cNvCxnSpPr/>
            <p:nvPr/>
          </p:nvCxnSpPr>
          <p:spPr>
            <a:xfrm>
              <a:off x="3539500" y="2876300"/>
              <a:ext cx="0" cy="5001300"/>
            </a:xfrm>
            <a:prstGeom prst="straightConnector1">
              <a:avLst/>
            </a:prstGeom>
            <a:noFill/>
            <a:ln cap="flat" cmpd="sng" w="38100">
              <a:solidFill>
                <a:schemeClr val="dk2"/>
              </a:solidFill>
              <a:prstDash val="solid"/>
              <a:round/>
              <a:headEnd len="sm" w="sm" type="none"/>
              <a:tailEnd len="sm" w="sm" type="none"/>
            </a:ln>
          </p:spPr>
        </p:cxnSp>
        <p:cxnSp>
          <p:nvCxnSpPr>
            <p:cNvPr id="192" name="Google Shape;192;p17"/>
            <p:cNvCxnSpPr/>
            <p:nvPr/>
          </p:nvCxnSpPr>
          <p:spPr>
            <a:xfrm>
              <a:off x="2663225" y="2876300"/>
              <a:ext cx="0" cy="5001300"/>
            </a:xfrm>
            <a:prstGeom prst="straightConnector1">
              <a:avLst/>
            </a:prstGeom>
            <a:noFill/>
            <a:ln cap="flat" cmpd="sng" w="38100">
              <a:solidFill>
                <a:schemeClr val="dk2"/>
              </a:solidFill>
              <a:prstDash val="solid"/>
              <a:round/>
              <a:headEnd len="sm" w="sm" type="none"/>
              <a:tailEnd len="sm" w="sm" type="none"/>
            </a:ln>
          </p:spPr>
        </p:cxnSp>
        <p:sp>
          <p:nvSpPr>
            <p:cNvPr id="188" name="Google Shape;188;p17"/>
            <p:cNvSpPr/>
            <p:nvPr/>
          </p:nvSpPr>
          <p:spPr>
            <a:xfrm>
              <a:off x="1775575" y="2876300"/>
              <a:ext cx="5326200" cy="50013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3" name="Google Shape;193;p17"/>
            <p:cNvCxnSpPr>
              <a:stCxn id="188" idx="1"/>
              <a:endCxn id="188" idx="3"/>
            </p:cNvCxnSpPr>
            <p:nvPr/>
          </p:nvCxnSpPr>
          <p:spPr>
            <a:xfrm>
              <a:off x="1775575" y="5376950"/>
              <a:ext cx="5326200" cy="0"/>
            </a:xfrm>
            <a:prstGeom prst="straightConnector1">
              <a:avLst/>
            </a:prstGeom>
            <a:noFill/>
            <a:ln cap="flat" cmpd="sng" w="38100">
              <a:solidFill>
                <a:schemeClr val="dk2"/>
              </a:solidFill>
              <a:prstDash val="solid"/>
              <a:round/>
              <a:headEnd len="sm" w="sm" type="none"/>
              <a:tailEnd len="sm" w="sm" type="none"/>
            </a:ln>
          </p:spPr>
        </p:cxnSp>
        <p:cxnSp>
          <p:nvCxnSpPr>
            <p:cNvPr id="194" name="Google Shape;194;p17"/>
            <p:cNvCxnSpPr/>
            <p:nvPr/>
          </p:nvCxnSpPr>
          <p:spPr>
            <a:xfrm>
              <a:off x="1775575" y="4546225"/>
              <a:ext cx="5326200" cy="0"/>
            </a:xfrm>
            <a:prstGeom prst="straightConnector1">
              <a:avLst/>
            </a:prstGeom>
            <a:noFill/>
            <a:ln cap="flat" cmpd="sng" w="38100">
              <a:solidFill>
                <a:schemeClr val="dk2"/>
              </a:solidFill>
              <a:prstDash val="solid"/>
              <a:round/>
              <a:headEnd len="sm" w="sm" type="none"/>
              <a:tailEnd len="sm" w="sm" type="none"/>
            </a:ln>
          </p:spPr>
        </p:cxnSp>
        <p:cxnSp>
          <p:nvCxnSpPr>
            <p:cNvPr id="195" name="Google Shape;195;p17"/>
            <p:cNvCxnSpPr/>
            <p:nvPr/>
          </p:nvCxnSpPr>
          <p:spPr>
            <a:xfrm>
              <a:off x="1775575" y="3715500"/>
              <a:ext cx="5326200" cy="0"/>
            </a:xfrm>
            <a:prstGeom prst="straightConnector1">
              <a:avLst/>
            </a:prstGeom>
            <a:noFill/>
            <a:ln cap="flat" cmpd="sng" w="38100">
              <a:solidFill>
                <a:schemeClr val="dk2"/>
              </a:solidFill>
              <a:prstDash val="solid"/>
              <a:round/>
              <a:headEnd len="sm" w="sm" type="none"/>
              <a:tailEnd len="sm" w="sm" type="none"/>
            </a:ln>
          </p:spPr>
        </p:cxnSp>
        <p:cxnSp>
          <p:nvCxnSpPr>
            <p:cNvPr id="196" name="Google Shape;196;p17"/>
            <p:cNvCxnSpPr/>
            <p:nvPr/>
          </p:nvCxnSpPr>
          <p:spPr>
            <a:xfrm>
              <a:off x="1775575" y="6207675"/>
              <a:ext cx="5326200" cy="0"/>
            </a:xfrm>
            <a:prstGeom prst="straightConnector1">
              <a:avLst/>
            </a:prstGeom>
            <a:noFill/>
            <a:ln cap="flat" cmpd="sng" w="38100">
              <a:solidFill>
                <a:schemeClr val="dk2"/>
              </a:solidFill>
              <a:prstDash val="solid"/>
              <a:round/>
              <a:headEnd len="sm" w="sm" type="none"/>
              <a:tailEnd len="sm" w="sm" type="none"/>
            </a:ln>
          </p:spPr>
        </p:cxnSp>
        <p:cxnSp>
          <p:nvCxnSpPr>
            <p:cNvPr id="197" name="Google Shape;197;p17"/>
            <p:cNvCxnSpPr/>
            <p:nvPr/>
          </p:nvCxnSpPr>
          <p:spPr>
            <a:xfrm>
              <a:off x="1775575" y="7038400"/>
              <a:ext cx="5326200" cy="0"/>
            </a:xfrm>
            <a:prstGeom prst="straightConnector1">
              <a:avLst/>
            </a:prstGeom>
            <a:noFill/>
            <a:ln cap="flat" cmpd="sng" w="38100">
              <a:solidFill>
                <a:schemeClr val="dk2"/>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03" name="Google Shape;203;p1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a:t>
            </a:r>
            <a:endParaRPr>
              <a:solidFill>
                <a:schemeClr val="dk2"/>
              </a:solidFill>
            </a:endParaRPr>
          </a:p>
        </p:txBody>
      </p:sp>
      <p:sp>
        <p:nvSpPr>
          <p:cNvPr id="204" name="Google Shape;204;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05" name="Google Shape;205;p18"/>
          <p:cNvSpPr txBox="1"/>
          <p:nvPr/>
        </p:nvSpPr>
        <p:spPr>
          <a:xfrm>
            <a:off x="917950" y="2876300"/>
            <a:ext cx="15381300" cy="4638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Bluebells grow better in shady woodland areas than in full sun</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1000"/>
              </a:spcBef>
              <a:spcAft>
                <a:spcPts val="0"/>
              </a:spcAft>
              <a:buClr>
                <a:schemeClr val="dk2"/>
              </a:buClr>
              <a:buSzPts val="4000"/>
              <a:buFont typeface="Montserrat"/>
              <a:buAutoNum type="arabicPeriod"/>
            </a:pPr>
            <a:r>
              <a:rPr b="0" i="0" lang="en-GB" sz="4000" u="none" cap="none" strike="noStrike">
                <a:solidFill>
                  <a:schemeClr val="dk2"/>
                </a:solidFill>
                <a:latin typeface="Montserrat"/>
                <a:ea typeface="Montserrat"/>
                <a:cs typeface="Montserrat"/>
                <a:sym typeface="Montserrat"/>
              </a:rPr>
              <a:t>What are the independent, dependent and control variables for this hypothesis?</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0"/>
              </a:spcBef>
              <a:spcAft>
                <a:spcPts val="0"/>
              </a:spcAft>
              <a:buClr>
                <a:schemeClr val="dk2"/>
              </a:buClr>
              <a:buSzPts val="4000"/>
              <a:buFont typeface="Montserrat"/>
              <a:buAutoNum type="arabicPeriod"/>
            </a:pPr>
            <a:r>
              <a:rPr b="0" i="0" lang="en-GB" sz="4000" u="none" cap="none" strike="noStrike">
                <a:solidFill>
                  <a:schemeClr val="dk2"/>
                </a:solidFill>
                <a:latin typeface="Montserrat"/>
                <a:ea typeface="Montserrat"/>
                <a:cs typeface="Montserrat"/>
                <a:sym typeface="Montserrat"/>
              </a:rPr>
              <a:t>Describe a method to test this hypothesis.</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(key words: Quadrat, random, area, multiple, count, woodland, full sun)</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11" name="Google Shape;211;p1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212" name="Google Shape;212;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13" name="Google Shape;213;p19"/>
          <p:cNvSpPr txBox="1"/>
          <p:nvPr/>
        </p:nvSpPr>
        <p:spPr>
          <a:xfrm>
            <a:off x="917950" y="2876300"/>
            <a:ext cx="15381300" cy="4638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Bluebells grow better in shady woodland areas than in full sun</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1000"/>
              </a:spcBef>
              <a:spcAft>
                <a:spcPts val="0"/>
              </a:spcAft>
              <a:buClr>
                <a:schemeClr val="dk2"/>
              </a:buClr>
              <a:buSzPts val="4000"/>
              <a:buFont typeface="Montserrat"/>
              <a:buAutoNum type="arabicPeriod"/>
            </a:pPr>
            <a:r>
              <a:rPr b="0" i="0" lang="en-GB" sz="4000" u="none" cap="none" strike="noStrike">
                <a:solidFill>
                  <a:schemeClr val="dk2"/>
                </a:solidFill>
                <a:latin typeface="Montserrat"/>
                <a:ea typeface="Montserrat"/>
                <a:cs typeface="Montserrat"/>
                <a:sym typeface="Montserrat"/>
              </a:rPr>
              <a:t>IV = light intensity, DV = bluebell growth, CV = water availability, space</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19" name="Google Shape;219;p2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220" name="Google Shape;220;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21" name="Google Shape;221;p20"/>
          <p:cNvSpPr txBox="1"/>
          <p:nvPr/>
        </p:nvSpPr>
        <p:spPr>
          <a:xfrm>
            <a:off x="917950" y="2876300"/>
            <a:ext cx="15792601" cy="46380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90000"/>
              </a:lnSpc>
              <a:spcBef>
                <a:spcPts val="1000"/>
              </a:spcBef>
              <a:spcAft>
                <a:spcPts val="0"/>
              </a:spcAft>
              <a:buClr>
                <a:schemeClr val="dk2"/>
              </a:buClr>
              <a:buSzPts val="4000"/>
              <a:buFont typeface="Montserrat"/>
              <a:buChar char="-"/>
            </a:pPr>
            <a:r>
              <a:rPr b="0" i="0" lang="en-GB" sz="4000" u="none" cap="none" strike="noStrike">
                <a:solidFill>
                  <a:schemeClr val="dk2"/>
                </a:solidFill>
                <a:latin typeface="Montserrat"/>
                <a:ea typeface="Montserrat"/>
                <a:cs typeface="Montserrat"/>
                <a:sym typeface="Montserrat"/>
              </a:rPr>
              <a:t>Measure the area of a sample site in woodland</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0"/>
              </a:spcBef>
              <a:spcAft>
                <a:spcPts val="0"/>
              </a:spcAft>
              <a:buClr>
                <a:schemeClr val="dk2"/>
              </a:buClr>
              <a:buSzPts val="4000"/>
              <a:buFont typeface="Montserrat"/>
              <a:buChar char="-"/>
            </a:pPr>
            <a:r>
              <a:rPr b="0" i="0" lang="en-GB" sz="4000" u="none" cap="none" strike="noStrike">
                <a:solidFill>
                  <a:schemeClr val="dk2"/>
                </a:solidFill>
                <a:latin typeface="Montserrat"/>
                <a:ea typeface="Montserrat"/>
                <a:cs typeface="Montserrat"/>
                <a:sym typeface="Montserrat"/>
              </a:rPr>
              <a:t>Use a grid and a random number generator to choose 10 random coordinates</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0"/>
              </a:spcBef>
              <a:spcAft>
                <a:spcPts val="0"/>
              </a:spcAft>
              <a:buClr>
                <a:schemeClr val="dk2"/>
              </a:buClr>
              <a:buSzPts val="4000"/>
              <a:buFont typeface="Montserrat"/>
              <a:buChar char="-"/>
            </a:pPr>
            <a:r>
              <a:rPr b="0" i="0" lang="en-GB" sz="4000" u="none" cap="none" strike="noStrike">
                <a:solidFill>
                  <a:schemeClr val="dk2"/>
                </a:solidFill>
                <a:latin typeface="Montserrat"/>
                <a:ea typeface="Montserrat"/>
                <a:cs typeface="Montserrat"/>
                <a:sym typeface="Montserrat"/>
              </a:rPr>
              <a:t>Place a quadrat in the coordinates and count the number of bluebells</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0"/>
              </a:spcBef>
              <a:spcAft>
                <a:spcPts val="0"/>
              </a:spcAft>
              <a:buClr>
                <a:schemeClr val="dk2"/>
              </a:buClr>
              <a:buSzPts val="4000"/>
              <a:buFont typeface="Montserrat"/>
              <a:buChar char="-"/>
            </a:pPr>
            <a:r>
              <a:rPr b="0" i="0" lang="en-GB" sz="4000" u="none" cap="none" strike="noStrike">
                <a:solidFill>
                  <a:schemeClr val="dk2"/>
                </a:solidFill>
                <a:latin typeface="Montserrat"/>
                <a:ea typeface="Montserrat"/>
                <a:cs typeface="Montserrat"/>
                <a:sym typeface="Montserrat"/>
              </a:rPr>
              <a:t>Calculate a mean and multiply up to estimate the number in the woodland</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90000"/>
              </a:lnSpc>
              <a:spcBef>
                <a:spcPts val="0"/>
              </a:spcBef>
              <a:spcAft>
                <a:spcPts val="0"/>
              </a:spcAft>
              <a:buClr>
                <a:schemeClr val="dk2"/>
              </a:buClr>
              <a:buSzPts val="4000"/>
              <a:buFont typeface="Montserrat"/>
              <a:buChar char="-"/>
            </a:pPr>
            <a:r>
              <a:rPr b="0" i="0" lang="en-GB" sz="4000" u="none" cap="none" strike="noStrike">
                <a:solidFill>
                  <a:schemeClr val="dk2"/>
                </a:solidFill>
                <a:latin typeface="Montserrat"/>
                <a:ea typeface="Montserrat"/>
                <a:cs typeface="Montserrat"/>
                <a:sym typeface="Montserrat"/>
              </a:rPr>
              <a:t>Repeat the whole procedure using a site that is in full sun – e.g an open field. </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27" name="Google Shape;227;p2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a:t>
            </a:r>
            <a:endParaRPr>
              <a:solidFill>
                <a:schemeClr val="dk2"/>
              </a:solidFill>
            </a:endParaRPr>
          </a:p>
        </p:txBody>
      </p:sp>
      <p:sp>
        <p:nvSpPr>
          <p:cNvPr id="228" name="Google Shape;228;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29" name="Google Shape;229;p21"/>
          <p:cNvSpPr txBox="1"/>
          <p:nvPr/>
        </p:nvSpPr>
        <p:spPr>
          <a:xfrm>
            <a:off x="917950" y="1870450"/>
            <a:ext cx="14649601" cy="4638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Some pupils collected the following data during a biology lesson:</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pic>
        <p:nvPicPr>
          <p:cNvPr id="230" name="Google Shape;230;p21"/>
          <p:cNvPicPr preferRelativeResize="0"/>
          <p:nvPr/>
        </p:nvPicPr>
        <p:blipFill rotWithShape="1">
          <a:blip r:embed="rId3">
            <a:alphaModFix/>
          </a:blip>
          <a:srcRect b="0" l="0" r="0" t="0"/>
          <a:stretch/>
        </p:blipFill>
        <p:spPr>
          <a:xfrm>
            <a:off x="4979650" y="2723900"/>
            <a:ext cx="12780543" cy="611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36" name="Google Shape;236;p2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a:t>
            </a:r>
            <a:endParaRPr>
              <a:solidFill>
                <a:schemeClr val="dk2"/>
              </a:solidFill>
            </a:endParaRPr>
          </a:p>
        </p:txBody>
      </p:sp>
      <p:sp>
        <p:nvSpPr>
          <p:cNvPr id="237" name="Google Shape;237;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38" name="Google Shape;238;p22"/>
          <p:cNvSpPr txBox="1"/>
          <p:nvPr/>
        </p:nvSpPr>
        <p:spPr>
          <a:xfrm>
            <a:off x="917950" y="1870450"/>
            <a:ext cx="17194500" cy="463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1.   What hypothesis were they testing?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2.  Describe the method they have used to collect this data. (4)  </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3.  What was the median number of dandelions at 20 m?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4.  What was the mode at 0 m? (1)</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5.  Calculate the mean number of dandelions for each distance. (5)</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6.  Describe the pattern shown. (2)</a:t>
            </a:r>
            <a:endParaRPr b="0" i="0" sz="4000" u="none" cap="none" strike="noStrike">
              <a:solidFill>
                <a:schemeClr val="dk2"/>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4000"/>
              <a:buFont typeface="Arial"/>
              <a:buNone/>
            </a:pPr>
            <a:r>
              <a:rPr b="0" i="0" lang="en-GB" sz="4000" u="none" cap="none" strike="noStrike">
                <a:solidFill>
                  <a:schemeClr val="dk2"/>
                </a:solidFill>
                <a:latin typeface="Montserrat"/>
                <a:ea typeface="Montserrat"/>
                <a:cs typeface="Montserrat"/>
                <a:sym typeface="Montserrat"/>
              </a:rPr>
              <a:t>7.  Explain, as fully as you can, why this might be the case. (4)</a:t>
            </a:r>
            <a:endParaRPr b="0" i="0" sz="4000" u="none" cap="none" strike="noStrike">
              <a:solidFill>
                <a:schemeClr val="dk2"/>
              </a:solidFill>
              <a:latin typeface="Montserrat"/>
              <a:ea typeface="Montserrat"/>
              <a:cs typeface="Montserrat"/>
              <a:sym typeface="Montserrat"/>
            </a:endParaRPr>
          </a:p>
          <a:p>
            <a:pPr indent="0" lvl="0" marL="457200" marR="0" rtl="0" algn="l">
              <a:lnSpc>
                <a:spcPct val="90000"/>
              </a:lnSpc>
              <a:spcBef>
                <a:spcPts val="12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4000"/>
              <a:buFont typeface="Arial"/>
              <a:buNone/>
            </a:pPr>
            <a:r>
              <a:t/>
            </a:r>
            <a:endParaRPr b="0" i="0" sz="4000" u="none" cap="none" strike="noStrike">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