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354123-5B82-4DBF-8F8B-8FC2B3E282C3}">
  <a:tblStyle styleId="{EA354123-5B82-4DBF-8F8B-8FC2B3E282C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c0eaac8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8dc0eaac8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Gradient 1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Downloadable Resource</a:t>
            </a:r>
            <a:endParaRPr/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/>
              <a:t>Mr Maseko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617899" y="1221798"/>
            <a:ext cx="3103390" cy="2103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Fill in the missing ordinates.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 and what’s different?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Name each of the students’ graphs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2793" l="56915" r="20455" t="65207"/>
          <a:stretch/>
        </p:blipFill>
        <p:spPr>
          <a:xfrm>
            <a:off x="5788903" y="4812927"/>
            <a:ext cx="985901" cy="1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50413" l="69997" r="7373" t="14857"/>
          <a:stretch/>
        </p:blipFill>
        <p:spPr>
          <a:xfrm>
            <a:off x="9358267" y="4769948"/>
            <a:ext cx="908406" cy="19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8"/>
          <p:cNvGrpSpPr/>
          <p:nvPr/>
        </p:nvGrpSpPr>
        <p:grpSpPr>
          <a:xfrm>
            <a:off x="4161419" y="4722222"/>
            <a:ext cx="836385" cy="2067272"/>
            <a:chOff x="2476076" y="1815215"/>
            <a:chExt cx="1155547" cy="2311092"/>
          </a:xfrm>
        </p:grpSpPr>
        <p:pic>
          <p:nvPicPr>
            <p:cNvPr id="104" name="Google Shape;104;p18"/>
            <p:cNvPicPr preferRelativeResize="0"/>
            <p:nvPr/>
          </p:nvPicPr>
          <p:blipFill rotWithShape="1">
            <a:blip r:embed="rId5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8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6" name="Google Shape;106;p18"/>
          <p:cNvGraphicFramePr/>
          <p:nvPr/>
        </p:nvGraphicFramePr>
        <p:xfrm>
          <a:off x="3609649" y="1338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7" name="Google Shape;107;p18"/>
          <p:cNvGraphicFramePr/>
          <p:nvPr/>
        </p:nvGraphicFramePr>
        <p:xfrm>
          <a:off x="3609649" y="17243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oogle Shape;108;p18"/>
          <p:cNvGraphicFramePr/>
          <p:nvPr/>
        </p:nvGraphicFramePr>
        <p:xfrm>
          <a:off x="3609649" y="2110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9" name="Google Shape;109;p18"/>
          <p:cNvGraphicFramePr/>
          <p:nvPr/>
        </p:nvGraphicFramePr>
        <p:xfrm>
          <a:off x="3609649" y="249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0" name="Google Shape;110;p18"/>
          <p:cNvGraphicFramePr/>
          <p:nvPr/>
        </p:nvGraphicFramePr>
        <p:xfrm>
          <a:off x="3609649" y="2882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Google Shape;111;p18"/>
          <p:cNvGraphicFramePr/>
          <p:nvPr/>
        </p:nvGraphicFramePr>
        <p:xfrm>
          <a:off x="3609649" y="3268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2" name="Google Shape;112;p18"/>
          <p:cNvGraphicFramePr/>
          <p:nvPr/>
        </p:nvGraphicFramePr>
        <p:xfrm>
          <a:off x="6227899" y="1338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3" name="Google Shape;113;p18"/>
          <p:cNvGraphicFramePr/>
          <p:nvPr/>
        </p:nvGraphicFramePr>
        <p:xfrm>
          <a:off x="6227899" y="17243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4" name="Google Shape;114;p18"/>
          <p:cNvGraphicFramePr/>
          <p:nvPr/>
        </p:nvGraphicFramePr>
        <p:xfrm>
          <a:off x="6227899" y="2110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5" name="Google Shape;115;p18"/>
          <p:cNvGraphicFramePr/>
          <p:nvPr/>
        </p:nvGraphicFramePr>
        <p:xfrm>
          <a:off x="6227899" y="249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6" name="Google Shape;116;p18"/>
          <p:cNvGraphicFramePr/>
          <p:nvPr/>
        </p:nvGraphicFramePr>
        <p:xfrm>
          <a:off x="6227899" y="2882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Google Shape;117;p18"/>
          <p:cNvGraphicFramePr/>
          <p:nvPr/>
        </p:nvGraphicFramePr>
        <p:xfrm>
          <a:off x="6227899" y="3268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18"/>
          <p:cNvGraphicFramePr/>
          <p:nvPr/>
        </p:nvGraphicFramePr>
        <p:xfrm>
          <a:off x="8899747" y="13653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Google Shape;119;p18"/>
          <p:cNvGraphicFramePr/>
          <p:nvPr/>
        </p:nvGraphicFramePr>
        <p:xfrm>
          <a:off x="8909907" y="17243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Google Shape;120;p18"/>
          <p:cNvGraphicFramePr/>
          <p:nvPr/>
        </p:nvGraphicFramePr>
        <p:xfrm>
          <a:off x="8909907" y="21103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1" name="Google Shape;121;p18"/>
          <p:cNvGraphicFramePr/>
          <p:nvPr/>
        </p:nvGraphicFramePr>
        <p:xfrm>
          <a:off x="8909907" y="249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2" name="Google Shape;122;p18"/>
          <p:cNvGraphicFramePr/>
          <p:nvPr/>
        </p:nvGraphicFramePr>
        <p:xfrm>
          <a:off x="8909907" y="2882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3" name="Google Shape;123;p18"/>
          <p:cNvGraphicFramePr/>
          <p:nvPr/>
        </p:nvGraphicFramePr>
        <p:xfrm>
          <a:off x="8909907" y="3268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{EA354123-5B82-4DBF-8F8B-8FC2B3E282C3}</a:tableStyleId>
              </a:tblPr>
              <a:tblGrid>
                <a:gridCol w="260200"/>
                <a:gridCol w="188175"/>
                <a:gridCol w="165725"/>
                <a:gridCol w="222325"/>
                <a:gridCol w="149475"/>
              </a:tblGrid>
              <a:tr h="386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/>
                    </a:p>
                  </a:txBody>
                  <a:tcPr marT="30475" marB="30475" marR="60950" marL="609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18"/>
          <p:cNvSpPr/>
          <p:nvPr/>
        </p:nvSpPr>
        <p:spPr>
          <a:xfrm>
            <a:off x="454850" y="3912850"/>
            <a:ext cx="3768900" cy="857100"/>
          </a:xfrm>
          <a:prstGeom prst="wedgeRoundRectCallout">
            <a:avLst>
              <a:gd fmla="val 54613" name="adj1"/>
              <a:gd fmla="val 7584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my graph, the y-ordinate is double the x-ordinate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544250" y="3805263"/>
            <a:ext cx="3103500" cy="857100"/>
          </a:xfrm>
          <a:prstGeom prst="wedgeRoundRectCallout">
            <a:avLst>
              <a:gd fmla="val 6328" name="adj1"/>
              <a:gd fmla="val 70253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my graph, the y-ordinate is triple the x-ordinate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8260725" y="3783763"/>
            <a:ext cx="3103500" cy="857100"/>
          </a:xfrm>
          <a:prstGeom prst="wedgeRoundRectCallout">
            <a:avLst>
              <a:gd fmla="val 6328" name="adj1"/>
              <a:gd fmla="val 70253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my graph, the y-ordinate is 5 times the x-ordinate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1953" y="579684"/>
            <a:ext cx="4096458" cy="3905926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2" name="Google Shape;132;p19"/>
          <p:cNvGrpSpPr/>
          <p:nvPr/>
        </p:nvGrpSpPr>
        <p:grpSpPr>
          <a:xfrm>
            <a:off x="139271" y="1167814"/>
            <a:ext cx="1324107" cy="2648211"/>
            <a:chOff x="2476076" y="1815215"/>
            <a:chExt cx="1155547" cy="2311092"/>
          </a:xfrm>
        </p:grpSpPr>
        <p:pic>
          <p:nvPicPr>
            <p:cNvPr id="133" name="Google Shape;133;p19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9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/>
          </a:blip>
          <a:srcRect b="2793" l="56915" r="20455" t="65207"/>
          <a:stretch/>
        </p:blipFill>
        <p:spPr>
          <a:xfrm>
            <a:off x="170710" y="2442200"/>
            <a:ext cx="1425627" cy="285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6">
            <a:alphaModFix/>
          </a:blip>
          <a:srcRect b="50413" l="69997" r="7373" t="14857"/>
          <a:stretch/>
        </p:blipFill>
        <p:spPr>
          <a:xfrm>
            <a:off x="206036" y="3969910"/>
            <a:ext cx="1257341" cy="27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>
            <a:off x="1410012" y="1725572"/>
            <a:ext cx="2475027" cy="857249"/>
          </a:xfrm>
          <a:prstGeom prst="wedgeRoundRectCallout">
            <a:avLst>
              <a:gd fmla="val -60771" name="adj1"/>
              <a:gd fmla="val -2555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my graph, y = </a:t>
            </a:r>
            <a:r>
              <a:rPr b="1" lang="en-GB" sz="1867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1370215" y="3387400"/>
            <a:ext cx="2475027" cy="857249"/>
          </a:xfrm>
          <a:prstGeom prst="wedgeRoundRectCallout">
            <a:avLst>
              <a:gd fmla="val -60771" name="adj1"/>
              <a:gd fmla="val -2555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my graph, y = </a:t>
            </a:r>
            <a:r>
              <a:rPr b="1" lang="en-GB" sz="1867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1370215" y="4905898"/>
            <a:ext cx="2475027" cy="857249"/>
          </a:xfrm>
          <a:prstGeom prst="wedgeRoundRectCallout">
            <a:avLst>
              <a:gd fmla="val -60771" name="adj1"/>
              <a:gd fmla="val -25559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my graph, y = </a:t>
            </a:r>
            <a:r>
              <a:rPr b="1" lang="en-GB" sz="1867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8535100" y="3387400"/>
            <a:ext cx="32097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>
                <a:latin typeface="Montserrat"/>
                <a:ea typeface="Montserrat"/>
                <a:cs typeface="Montserrat"/>
                <a:sym typeface="Montserrat"/>
              </a:rPr>
              <a:t>On the green graph, everytime we move up 1 in the x-direction we move up ___ in the y-direction. So this graph has a gradient of ____.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4166300" y="4574400"/>
            <a:ext cx="43290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 linear graphs, the </a:t>
            </a:r>
            <a:r>
              <a:rPr b="1" lang="en-GB" sz="18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coefficient </a:t>
            </a:r>
            <a:r>
              <a:rPr lang="en-GB" sz="18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of x determines how steep it is. This is referred to as the </a:t>
            </a:r>
            <a:r>
              <a:rPr b="1" lang="en-GB" sz="185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gradient. </a:t>
            </a:r>
            <a:endParaRPr b="1" sz="1850" u="sng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8495300" y="780200"/>
            <a:ext cx="32097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>
                <a:latin typeface="Montserrat"/>
                <a:ea typeface="Montserrat"/>
                <a:cs typeface="Montserrat"/>
                <a:sym typeface="Montserrat"/>
              </a:rPr>
              <a:t>On the orange graph, everytime we move up 1 in the x-direction we move up ___ in the y-direction. So this graph has a gradient of ____.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65777" l="27532" r="49838" t="2223"/>
          <a:stretch/>
        </p:blipFill>
        <p:spPr>
          <a:xfrm>
            <a:off x="11121814" y="4142739"/>
            <a:ext cx="893395" cy="178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182" y="1101601"/>
            <a:ext cx="4053300" cy="3996000"/>
          </a:xfrm>
          <a:prstGeom prst="roundRect">
            <a:avLst>
              <a:gd fmla="val 12939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p20"/>
          <p:cNvSpPr txBox="1"/>
          <p:nvPr/>
        </p:nvSpPr>
        <p:spPr>
          <a:xfrm>
            <a:off x="591538" y="5097600"/>
            <a:ext cx="43290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 linear graphs, the </a:t>
            </a:r>
            <a:r>
              <a:rPr b="1" lang="en-GB" sz="18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coefficient </a:t>
            </a:r>
            <a:r>
              <a:rPr lang="en-GB" sz="185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of x determines how steep it is. This is referred to as the </a:t>
            </a:r>
            <a:r>
              <a:rPr b="1" lang="en-GB" sz="1850" u="sng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gradient. </a:t>
            </a:r>
            <a:endParaRPr b="1" sz="1850" u="sng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7147125" y="4455175"/>
            <a:ext cx="3974700" cy="1161900"/>
          </a:xfrm>
          <a:prstGeom prst="wedgeRoundRectCallout">
            <a:avLst>
              <a:gd fmla="val 55338" name="adj1"/>
              <a:gd fmla="val -28030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would happen if every time we move up 1 in the x-direction we move down 2 in the y-direction?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7202" y="1468749"/>
            <a:ext cx="4818900" cy="4750800"/>
          </a:xfrm>
          <a:prstGeom prst="roundRect">
            <a:avLst>
              <a:gd fmla="val 12939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1"/>
          <p:cNvSpPr txBox="1"/>
          <p:nvPr/>
        </p:nvSpPr>
        <p:spPr>
          <a:xfrm>
            <a:off x="376175" y="1240308"/>
            <a:ext cx="5222100" cy="5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1) Plot the following lines on the coordinate grid and state the gradient of each 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Line 1: has the coordinates,  (-3,-3), (1,1), (1,4),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Line 2 has the coordinates, (-1-4), (0,-1), (2,5)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Line 3 has the coordinates, (-2,5), (0,1), (2,-3)</a:t>
            </a:r>
            <a:endParaRPr sz="1867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latin typeface="Montserrat"/>
                <a:ea typeface="Montserrat"/>
                <a:cs typeface="Montserrat"/>
                <a:sym typeface="Montserrat"/>
              </a:rPr>
              <a:t>2) A linear graph has a gradient of 3 and goes through (3,7) and (4,y). Find y. </a:t>
            </a:r>
            <a:endParaRPr sz="1867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9282" y="1462102"/>
            <a:ext cx="5506702" cy="422446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2"/>
          <p:cNvSpPr/>
          <p:nvPr/>
        </p:nvSpPr>
        <p:spPr>
          <a:xfrm>
            <a:off x="630844" y="1462102"/>
            <a:ext cx="342619" cy="441258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627401" y="2352327"/>
            <a:ext cx="342619" cy="441258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1102865" y="1385850"/>
            <a:ext cx="3044993" cy="66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gradient of each of these lines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1102865" y="2392819"/>
            <a:ext cx="3641855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 some linear graphs that would have the same gradient one of these graphs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