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10287000" cx="18288000"/>
  <p:notesSz cx="6858000" cy="9144000"/>
  <p:embeddedFontLst>
    <p:embeddedFont>
      <p:font typeface="Montserrat SemiBold"/>
      <p:regular r:id="rId25"/>
      <p:bold r:id="rId26"/>
      <p:italic r:id="rId27"/>
      <p:boldItalic r:id="rId28"/>
    </p:embeddedFont>
    <p:embeddedFont>
      <p:font typeface="Montserrat"/>
      <p:regular r:id="rId29"/>
      <p:bold r:id="rId30"/>
      <p:italic r:id="rId31"/>
      <p:boldItalic r:id="rId32"/>
    </p:embeddedFont>
    <p:embeddedFont>
      <p:font typeface="Montserrat Medium"/>
      <p:regular r:id="rId33"/>
      <p:bold r:id="rId34"/>
      <p:italic r:id="rId35"/>
      <p:boldItalic r:id="rId3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04811B6-1205-4FF2-BAFD-8C0E34DBA2D6}">
  <a:tblStyle styleId="{C04811B6-1205-4FF2-BAFD-8C0E34DBA2D6}"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MontserratSemiBold-bold.fntdata"/><Relationship Id="rId25" Type="http://schemas.openxmlformats.org/officeDocument/2006/relationships/font" Target="fonts/MontserratSemiBold-regular.fntdata"/><Relationship Id="rId28" Type="http://schemas.openxmlformats.org/officeDocument/2006/relationships/font" Target="fonts/MontserratSemiBold-boldItalic.fntdata"/><Relationship Id="rId27" Type="http://schemas.openxmlformats.org/officeDocument/2006/relationships/font" Target="fonts/MontserratSemiBold-italic.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Montserrat-regular.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Montserrat-italic.fntdata"/><Relationship Id="rId30" Type="http://schemas.openxmlformats.org/officeDocument/2006/relationships/font" Target="fonts/Montserrat-bold.fntdata"/><Relationship Id="rId11" Type="http://schemas.openxmlformats.org/officeDocument/2006/relationships/slide" Target="slides/slide6.xml"/><Relationship Id="rId33" Type="http://schemas.openxmlformats.org/officeDocument/2006/relationships/font" Target="fonts/MontserratMedium-regular.fntdata"/><Relationship Id="rId10" Type="http://schemas.openxmlformats.org/officeDocument/2006/relationships/slide" Target="slides/slide5.xml"/><Relationship Id="rId32" Type="http://schemas.openxmlformats.org/officeDocument/2006/relationships/font" Target="fonts/Montserrat-boldItalic.fntdata"/><Relationship Id="rId13" Type="http://schemas.openxmlformats.org/officeDocument/2006/relationships/slide" Target="slides/slide8.xml"/><Relationship Id="rId35" Type="http://schemas.openxmlformats.org/officeDocument/2006/relationships/font" Target="fonts/MontserratMedium-italic.fntdata"/><Relationship Id="rId12" Type="http://schemas.openxmlformats.org/officeDocument/2006/relationships/slide" Target="slides/slide7.xml"/><Relationship Id="rId34" Type="http://schemas.openxmlformats.org/officeDocument/2006/relationships/font" Target="fonts/MontserratMedium-bold.fntdata"/><Relationship Id="rId15" Type="http://schemas.openxmlformats.org/officeDocument/2006/relationships/slide" Target="slides/slide10.xml"/><Relationship Id="rId14" Type="http://schemas.openxmlformats.org/officeDocument/2006/relationships/slide" Target="slides/slide9.xml"/><Relationship Id="rId36" Type="http://schemas.openxmlformats.org/officeDocument/2006/relationships/font" Target="fonts/MontserratMedium-boldItalic.fntdata"/><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7349fb42c9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7349fb42c9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8d6eb0e6ab_0_1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8d6eb0e6ab_0_1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8d6eb0e6ab_0_1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8d6eb0e6ab_0_1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8d6eb0e6ab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8d6eb0e6ab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8d6eb0e6ab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8d6eb0e6ab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8d6eb0e6ab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8d6eb0e6ab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8d6eb0e6ab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8d6eb0e6ab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8d6eb0e6ab_0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8d6eb0e6ab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8bf4210d03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8bf4210d03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8bdc9a466c_1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4" name="Google Shape;214;g8bdc9a466c_1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g8bdc9a466c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2" name="Google Shape;222;g8bdc9a466c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8bdc9a466c_1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8bdc9a466c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8d6eb0e6ab_0_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8d6eb0e6ab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8d6eb0e6ab_0_1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8d6eb0e6ab_0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8d6eb0e6ab_0_1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8d6eb0e6ab_0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8d6eb0e6ab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8d6eb0e6ab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8d6eb0e6ab_0_1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8d6eb0e6ab_0_1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8d6eb0e6ab_0_1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8d6eb0e6ab_0_1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8d6eb0e6ab_0_1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8d6eb0e6ab_0_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78" name="Shape 78"/>
        <p:cNvGrpSpPr/>
        <p:nvPr/>
      </p:nvGrpSpPr>
      <p:grpSpPr>
        <a:xfrm>
          <a:off x="0" y="0"/>
          <a:ext cx="0" cy="0"/>
          <a:chOff x="0" y="0"/>
          <a:chExt cx="0" cy="0"/>
        </a:xfrm>
      </p:grpSpPr>
      <p:sp>
        <p:nvSpPr>
          <p:cNvPr id="79" name="Google Shape;79;p14"/>
          <p:cNvSpPr txBox="1"/>
          <p:nvPr>
            <p:ph type="ctrTitle"/>
          </p:nvPr>
        </p:nvSpPr>
        <p:spPr>
          <a:xfrm>
            <a:off x="917950" y="1329075"/>
            <a:ext cx="16452000" cy="52704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t/>
            </a:r>
            <a:endParaRPr>
              <a:solidFill>
                <a:srgbClr val="4B3241"/>
              </a:solidFill>
            </a:endParaRPr>
          </a:p>
          <a:p>
            <a:pPr indent="0" lvl="0" marL="0" marR="0" rtl="0" algn="l">
              <a:lnSpc>
                <a:spcPct val="115000"/>
              </a:lnSpc>
              <a:spcBef>
                <a:spcPts val="0"/>
              </a:spcBef>
              <a:spcAft>
                <a:spcPts val="0"/>
              </a:spcAft>
              <a:buNone/>
            </a:pPr>
            <a:r>
              <a:t/>
            </a:r>
            <a:endParaRPr>
              <a:solidFill>
                <a:srgbClr val="4B3241"/>
              </a:solidFill>
            </a:endParaRPr>
          </a:p>
          <a:p>
            <a:pPr indent="0" lvl="0" marL="0" marR="0" rtl="0" algn="l">
              <a:lnSpc>
                <a:spcPct val="115000"/>
              </a:lnSpc>
              <a:spcBef>
                <a:spcPts val="0"/>
              </a:spcBef>
              <a:spcAft>
                <a:spcPts val="0"/>
              </a:spcAft>
              <a:buNone/>
            </a:pPr>
            <a:r>
              <a:rPr lang="en-GB">
                <a:solidFill>
                  <a:srgbClr val="4B3241"/>
                </a:solidFill>
              </a:rPr>
              <a:t>Sensory Play</a:t>
            </a:r>
            <a:endParaRPr>
              <a:solidFill>
                <a:srgbClr val="4B3241"/>
              </a:solidFill>
            </a:endParaRPr>
          </a:p>
          <a:p>
            <a:pPr indent="0" lvl="0" marL="0" marR="0" rtl="0" algn="l">
              <a:lnSpc>
                <a:spcPct val="115000"/>
              </a:lnSpc>
              <a:spcBef>
                <a:spcPts val="0"/>
              </a:spcBef>
              <a:spcAft>
                <a:spcPts val="0"/>
              </a:spcAft>
              <a:buNone/>
            </a:pPr>
            <a:r>
              <a:rPr lang="en-GB">
                <a:solidFill>
                  <a:srgbClr val="4B3241"/>
                </a:solidFill>
              </a:rPr>
              <a:t>Lesson number 2 of 14 on Interaction and Communication </a:t>
            </a:r>
            <a:endParaRPr>
              <a:solidFill>
                <a:srgbClr val="4B3241"/>
              </a:solidFill>
            </a:endParaRPr>
          </a:p>
          <a:p>
            <a:pPr indent="0" lvl="0" marL="0" marR="0" rtl="0" algn="l">
              <a:lnSpc>
                <a:spcPct val="115000"/>
              </a:lnSpc>
              <a:spcBef>
                <a:spcPts val="0"/>
              </a:spcBef>
              <a:spcAft>
                <a:spcPts val="0"/>
              </a:spcAft>
              <a:buNone/>
            </a:pPr>
            <a:r>
              <a:t/>
            </a:r>
            <a:endParaRPr>
              <a:solidFill>
                <a:srgbClr val="4B3241"/>
              </a:solidFill>
            </a:endParaRPr>
          </a:p>
        </p:txBody>
      </p:sp>
      <p:sp>
        <p:nvSpPr>
          <p:cNvPr id="80" name="Google Shape;80;p14"/>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Speech and Language Therapy </a:t>
            </a:r>
            <a:endParaRPr>
              <a:solidFill>
                <a:srgbClr val="4B3241"/>
              </a:solidFill>
            </a:endParaRPr>
          </a:p>
        </p:txBody>
      </p:sp>
      <p:sp>
        <p:nvSpPr>
          <p:cNvPr id="81" name="Google Shape;81;p14"/>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GB">
                <a:solidFill>
                  <a:srgbClr val="4B3241"/>
                </a:solidFill>
              </a:rPr>
              <a:t>Emma Jones</a:t>
            </a:r>
            <a:endParaRPr>
              <a:solidFill>
                <a:srgbClr val="4B324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3"/>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Steps along the way (3)… </a:t>
            </a:r>
            <a:endParaRPr/>
          </a:p>
        </p:txBody>
      </p:sp>
      <p:sp>
        <p:nvSpPr>
          <p:cNvPr id="151" name="Google Shape;151;p23"/>
          <p:cNvSpPr txBox="1"/>
          <p:nvPr>
            <p:ph idx="1" type="body"/>
          </p:nvPr>
        </p:nvSpPr>
        <p:spPr>
          <a:xfrm>
            <a:off x="10530350" y="486950"/>
            <a:ext cx="6596100" cy="9320700"/>
          </a:xfrm>
          <a:prstGeom prst="rect">
            <a:avLst/>
          </a:prstGeom>
          <a:ln cap="flat" cmpd="sng" w="19050">
            <a:solidFill>
              <a:srgbClr val="00000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rPr lang="en-GB" sz="2800" u="sng"/>
              <a:t>Words you can use during play</a:t>
            </a:r>
            <a:endParaRPr sz="2800" u="sng"/>
          </a:p>
          <a:p>
            <a:pPr indent="-406400" lvl="0" marL="457200" rtl="0" algn="l">
              <a:spcBef>
                <a:spcPts val="2000"/>
              </a:spcBef>
              <a:spcAft>
                <a:spcPts val="0"/>
              </a:spcAft>
              <a:buSzPts val="2800"/>
              <a:buChar char="●"/>
            </a:pPr>
            <a:r>
              <a:rPr lang="en-GB" sz="2800"/>
              <a:t>Names of objects</a:t>
            </a:r>
            <a:endParaRPr sz="2800"/>
          </a:p>
          <a:p>
            <a:pPr indent="0" lvl="0" marL="0" rtl="0" algn="l">
              <a:spcBef>
                <a:spcPts val="2000"/>
              </a:spcBef>
              <a:spcAft>
                <a:spcPts val="0"/>
              </a:spcAft>
              <a:buNone/>
            </a:pPr>
            <a:r>
              <a:rPr lang="en-GB" sz="2800"/>
              <a:t>Cornflour, stick, twig, knife, fork, spoon</a:t>
            </a:r>
            <a:endParaRPr sz="2800"/>
          </a:p>
          <a:p>
            <a:pPr indent="-406400" lvl="0" marL="457200" rtl="0" algn="l">
              <a:spcBef>
                <a:spcPts val="2000"/>
              </a:spcBef>
              <a:spcAft>
                <a:spcPts val="0"/>
              </a:spcAft>
              <a:buSzPts val="2800"/>
              <a:buChar char="●"/>
            </a:pPr>
            <a:r>
              <a:rPr lang="en-GB" sz="2800"/>
              <a:t>Action words</a:t>
            </a:r>
            <a:endParaRPr sz="2800"/>
          </a:p>
          <a:p>
            <a:pPr indent="0" lvl="0" marL="0" rtl="0" algn="l">
              <a:spcBef>
                <a:spcPts val="2000"/>
              </a:spcBef>
              <a:spcAft>
                <a:spcPts val="0"/>
              </a:spcAft>
              <a:buNone/>
            </a:pPr>
            <a:r>
              <a:rPr lang="en-GB" sz="2800"/>
              <a:t>Feeling, touching, pressing, looking, cutting, squeezing, drawing, pulling, pushing, swirling, falling, dripping, grabbing, letting go, dribbling</a:t>
            </a:r>
            <a:endParaRPr sz="2800"/>
          </a:p>
          <a:p>
            <a:pPr indent="-406400" lvl="0" marL="457200" rtl="0" algn="l">
              <a:spcBef>
                <a:spcPts val="2000"/>
              </a:spcBef>
              <a:spcAft>
                <a:spcPts val="0"/>
              </a:spcAft>
              <a:buSzPts val="2800"/>
              <a:buChar char="●"/>
            </a:pPr>
            <a:r>
              <a:rPr lang="en-GB" sz="2800"/>
              <a:t>Descriptive words</a:t>
            </a:r>
            <a:endParaRPr sz="2800"/>
          </a:p>
          <a:p>
            <a:pPr indent="0" lvl="0" marL="0" rtl="0" algn="l">
              <a:spcBef>
                <a:spcPts val="2000"/>
              </a:spcBef>
              <a:spcAft>
                <a:spcPts val="2000"/>
              </a:spcAft>
              <a:buNone/>
            </a:pPr>
            <a:r>
              <a:rPr lang="en-GB" sz="2800"/>
              <a:t>Slippery, wet, shiny, smooth, warm, cold, squashy, squishy, fast, slow, soft, hard, sticky, messy, funny, pattern, gone, disappear, more</a:t>
            </a:r>
            <a:endParaRPr sz="2800"/>
          </a:p>
        </p:txBody>
      </p:sp>
      <p:sp>
        <p:nvSpPr>
          <p:cNvPr id="152" name="Google Shape;152;p2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53" name="Google Shape;153;p23"/>
          <p:cNvSpPr txBox="1"/>
          <p:nvPr/>
        </p:nvSpPr>
        <p:spPr>
          <a:xfrm>
            <a:off x="395625" y="1712500"/>
            <a:ext cx="9072300" cy="8095200"/>
          </a:xfrm>
          <a:prstGeom prst="rect">
            <a:avLst/>
          </a:prstGeom>
          <a:noFill/>
          <a:ln>
            <a:noFill/>
          </a:ln>
        </p:spPr>
        <p:txBody>
          <a:bodyPr anchorCtr="0" anchor="t" bIns="91425" lIns="91425" spcFirstLastPara="1" rIns="91425" wrap="square" tIns="91425">
            <a:noAutofit/>
          </a:bodyPr>
          <a:lstStyle/>
          <a:p>
            <a:pPr indent="-444500" lvl="0" marL="457200" rtl="0" algn="l">
              <a:spcBef>
                <a:spcPts val="0"/>
              </a:spcBef>
              <a:spcAft>
                <a:spcPts val="0"/>
              </a:spcAft>
              <a:buClr>
                <a:srgbClr val="434343"/>
              </a:buClr>
              <a:buSzPts val="3400"/>
              <a:buFont typeface="Montserrat"/>
              <a:buAutoNum type="arabicPeriod"/>
            </a:pPr>
            <a:r>
              <a:rPr lang="en-GB" sz="3400">
                <a:solidFill>
                  <a:srgbClr val="434343"/>
                </a:solidFill>
                <a:latin typeface="Montserrat"/>
                <a:ea typeface="Montserrat"/>
                <a:cs typeface="Montserrat"/>
                <a:sym typeface="Montserrat"/>
              </a:rPr>
              <a:t>The child </a:t>
            </a:r>
            <a:r>
              <a:rPr lang="en-GB" sz="3400">
                <a:solidFill>
                  <a:srgbClr val="434343"/>
                </a:solidFill>
                <a:latin typeface="Montserrat"/>
                <a:ea typeface="Montserrat"/>
                <a:cs typeface="Montserrat"/>
                <a:sym typeface="Montserrat"/>
              </a:rPr>
              <a:t>watches you explore the texture</a:t>
            </a:r>
            <a:endParaRPr sz="3400">
              <a:solidFill>
                <a:srgbClr val="434343"/>
              </a:solidFill>
              <a:latin typeface="Montserrat"/>
              <a:ea typeface="Montserrat"/>
              <a:cs typeface="Montserrat"/>
              <a:sym typeface="Montserrat"/>
            </a:endParaRPr>
          </a:p>
          <a:p>
            <a:pPr indent="-444500" lvl="0" marL="457200" rtl="0" algn="l">
              <a:spcBef>
                <a:spcPts val="0"/>
              </a:spcBef>
              <a:spcAft>
                <a:spcPts val="0"/>
              </a:spcAft>
              <a:buClr>
                <a:srgbClr val="434343"/>
              </a:buClr>
              <a:buSzPts val="3400"/>
              <a:buFont typeface="Montserrat"/>
              <a:buAutoNum type="arabicPeriod"/>
            </a:pPr>
            <a:r>
              <a:rPr lang="en-GB" sz="3400">
                <a:solidFill>
                  <a:srgbClr val="434343"/>
                </a:solidFill>
                <a:latin typeface="Montserrat"/>
                <a:ea typeface="Montserrat"/>
                <a:cs typeface="Montserrat"/>
                <a:sym typeface="Montserrat"/>
              </a:rPr>
              <a:t>The child </a:t>
            </a:r>
            <a:r>
              <a:rPr lang="en-GB" sz="3400">
                <a:solidFill>
                  <a:srgbClr val="434343"/>
                </a:solidFill>
                <a:latin typeface="Montserrat"/>
                <a:ea typeface="Montserrat"/>
                <a:cs typeface="Montserrat"/>
                <a:sym typeface="Montserrat"/>
              </a:rPr>
              <a:t>holds your arm while you explore the texture</a:t>
            </a:r>
            <a:r>
              <a:rPr lang="en-GB" sz="3400">
                <a:solidFill>
                  <a:srgbClr val="434343"/>
                </a:solidFill>
                <a:latin typeface="Montserrat"/>
                <a:ea typeface="Montserrat"/>
                <a:cs typeface="Montserrat"/>
                <a:sym typeface="Montserrat"/>
              </a:rPr>
              <a:t>	</a:t>
            </a:r>
            <a:endParaRPr sz="3400">
              <a:solidFill>
                <a:srgbClr val="434343"/>
              </a:solidFill>
              <a:latin typeface="Montserrat"/>
              <a:ea typeface="Montserrat"/>
              <a:cs typeface="Montserrat"/>
              <a:sym typeface="Montserrat"/>
            </a:endParaRPr>
          </a:p>
          <a:p>
            <a:pPr indent="-444500" lvl="0" marL="457200" rtl="0" algn="l">
              <a:spcBef>
                <a:spcPts val="0"/>
              </a:spcBef>
              <a:spcAft>
                <a:spcPts val="0"/>
              </a:spcAft>
              <a:buClr>
                <a:srgbClr val="434343"/>
              </a:buClr>
              <a:buSzPts val="3400"/>
              <a:buFont typeface="Montserrat"/>
              <a:buAutoNum type="arabicPeriod"/>
            </a:pPr>
            <a:r>
              <a:rPr lang="en-GB" sz="3400">
                <a:solidFill>
                  <a:srgbClr val="434343"/>
                </a:solidFill>
                <a:latin typeface="Montserrat"/>
                <a:ea typeface="Montserrat"/>
                <a:cs typeface="Montserrat"/>
                <a:sym typeface="Montserrat"/>
              </a:rPr>
              <a:t>The child </a:t>
            </a:r>
            <a:r>
              <a:rPr lang="en-GB" sz="3400">
                <a:solidFill>
                  <a:srgbClr val="434343"/>
                </a:solidFill>
                <a:latin typeface="Montserrat"/>
                <a:ea typeface="Montserrat"/>
                <a:cs typeface="Montserrat"/>
                <a:sym typeface="Montserrat"/>
              </a:rPr>
              <a:t>directs your hand to explore the texture</a:t>
            </a:r>
            <a:endParaRPr sz="3400">
              <a:solidFill>
                <a:srgbClr val="434343"/>
              </a:solidFill>
              <a:latin typeface="Montserrat"/>
              <a:ea typeface="Montserrat"/>
              <a:cs typeface="Montserrat"/>
              <a:sym typeface="Montserrat"/>
            </a:endParaRPr>
          </a:p>
          <a:p>
            <a:pPr indent="-444500" lvl="0" marL="457200" rtl="0" algn="l">
              <a:spcBef>
                <a:spcPts val="0"/>
              </a:spcBef>
              <a:spcAft>
                <a:spcPts val="0"/>
              </a:spcAft>
              <a:buClr>
                <a:srgbClr val="434343"/>
              </a:buClr>
              <a:buSzPts val="3400"/>
              <a:buFont typeface="Montserrat"/>
              <a:buAutoNum type="arabicPeriod"/>
            </a:pPr>
            <a:r>
              <a:rPr lang="en-GB" sz="3400">
                <a:solidFill>
                  <a:srgbClr val="434343"/>
                </a:solidFill>
                <a:latin typeface="Montserrat"/>
                <a:ea typeface="Montserrat"/>
                <a:cs typeface="Montserrat"/>
                <a:sym typeface="Montserrat"/>
              </a:rPr>
              <a:t>The child </a:t>
            </a:r>
            <a:r>
              <a:rPr lang="en-GB" sz="3400">
                <a:solidFill>
                  <a:srgbClr val="434343"/>
                </a:solidFill>
                <a:latin typeface="Montserrat"/>
                <a:ea typeface="Montserrat"/>
                <a:cs typeface="Montserrat"/>
                <a:sym typeface="Montserrat"/>
              </a:rPr>
              <a:t>uses a tool to explore the texture on their own</a:t>
            </a:r>
            <a:endParaRPr sz="3400">
              <a:solidFill>
                <a:srgbClr val="434343"/>
              </a:solidFill>
              <a:latin typeface="Montserrat"/>
              <a:ea typeface="Montserrat"/>
              <a:cs typeface="Montserrat"/>
              <a:sym typeface="Montserrat"/>
            </a:endParaRPr>
          </a:p>
          <a:p>
            <a:pPr indent="-444500" lvl="0" marL="457200" rtl="0" algn="l">
              <a:spcBef>
                <a:spcPts val="0"/>
              </a:spcBef>
              <a:spcAft>
                <a:spcPts val="0"/>
              </a:spcAft>
              <a:buClr>
                <a:srgbClr val="434343"/>
              </a:buClr>
              <a:buSzPts val="3400"/>
              <a:buFont typeface="Montserrat"/>
              <a:buAutoNum type="arabicPeriod"/>
            </a:pPr>
            <a:r>
              <a:rPr lang="en-GB" sz="3400">
                <a:solidFill>
                  <a:srgbClr val="434343"/>
                </a:solidFill>
                <a:latin typeface="Montserrat"/>
                <a:ea typeface="Montserrat"/>
                <a:cs typeface="Montserrat"/>
                <a:sym typeface="Montserrat"/>
              </a:rPr>
              <a:t>The child </a:t>
            </a:r>
            <a:r>
              <a:rPr lang="en-GB" sz="3400">
                <a:solidFill>
                  <a:srgbClr val="434343"/>
                </a:solidFill>
                <a:latin typeface="Montserrat"/>
                <a:ea typeface="Montserrat"/>
                <a:cs typeface="Montserrat"/>
                <a:sym typeface="Montserrat"/>
              </a:rPr>
              <a:t>uses their own fingers to explore the texture on their own</a:t>
            </a:r>
            <a:endParaRPr sz="3400">
              <a:solidFill>
                <a:srgbClr val="434343"/>
              </a:solidFill>
              <a:latin typeface="Montserrat"/>
              <a:ea typeface="Montserrat"/>
              <a:cs typeface="Montserrat"/>
              <a:sym typeface="Montserrat"/>
            </a:endParaRPr>
          </a:p>
          <a:p>
            <a:pPr indent="-444500" lvl="0" marL="457200" rtl="0" algn="l">
              <a:spcBef>
                <a:spcPts val="0"/>
              </a:spcBef>
              <a:spcAft>
                <a:spcPts val="0"/>
              </a:spcAft>
              <a:buClr>
                <a:srgbClr val="434343"/>
              </a:buClr>
              <a:buSzPts val="3400"/>
              <a:buFont typeface="Montserrat"/>
              <a:buAutoNum type="arabicPeriod"/>
            </a:pPr>
            <a:r>
              <a:rPr lang="en-GB" sz="3400">
                <a:solidFill>
                  <a:srgbClr val="434343"/>
                </a:solidFill>
                <a:latin typeface="Montserrat"/>
                <a:ea typeface="Montserrat"/>
                <a:cs typeface="Montserrat"/>
                <a:sym typeface="Montserrat"/>
              </a:rPr>
              <a:t>The child </a:t>
            </a:r>
            <a:r>
              <a:rPr lang="en-GB" sz="3400">
                <a:solidFill>
                  <a:srgbClr val="434343"/>
                </a:solidFill>
                <a:latin typeface="Montserrat"/>
                <a:ea typeface="Montserrat"/>
                <a:cs typeface="Montserrat"/>
                <a:sym typeface="Montserrat"/>
              </a:rPr>
              <a:t>uses their whole hands to explore the texture on their own</a:t>
            </a:r>
            <a:endParaRPr sz="3400">
              <a:solidFill>
                <a:srgbClr val="434343"/>
              </a:solidFill>
              <a:latin typeface="Montserrat"/>
              <a:ea typeface="Montserrat"/>
              <a:cs typeface="Montserrat"/>
              <a:sym typeface="Montserrat"/>
            </a:endParaRPr>
          </a:p>
          <a:p>
            <a:pPr indent="0" lvl="0" marL="0" rtl="0" algn="l">
              <a:lnSpc>
                <a:spcPct val="115000"/>
              </a:lnSpc>
              <a:spcBef>
                <a:spcPts val="0"/>
              </a:spcBef>
              <a:spcAft>
                <a:spcPts val="0"/>
              </a:spcAft>
              <a:buNone/>
            </a:pPr>
            <a:r>
              <a:rPr lang="en-GB" sz="3400">
                <a:solidFill>
                  <a:srgbClr val="434343"/>
                </a:solidFill>
                <a:latin typeface="Montserrat"/>
                <a:ea typeface="Montserrat"/>
                <a:cs typeface="Montserrat"/>
                <a:sym typeface="Montserrat"/>
              </a:rPr>
              <a:t>				</a:t>
            </a:r>
            <a:endParaRPr sz="3400">
              <a:solidFill>
                <a:srgbClr val="434343"/>
              </a:solidFill>
              <a:latin typeface="Montserrat"/>
              <a:ea typeface="Montserrat"/>
              <a:cs typeface="Montserrat"/>
              <a:sym typeface="Montserrat"/>
            </a:endParaRPr>
          </a:p>
          <a:p>
            <a:pPr indent="0" lvl="0" marL="0" rtl="0" algn="l">
              <a:spcBef>
                <a:spcPts val="0"/>
              </a:spcBef>
              <a:spcAft>
                <a:spcPts val="0"/>
              </a:spcAft>
              <a:buNone/>
            </a:pPr>
            <a:r>
              <a:rPr lang="en-GB" sz="3400">
                <a:solidFill>
                  <a:srgbClr val="434343"/>
                </a:solidFill>
                <a:latin typeface="Montserrat"/>
                <a:ea typeface="Montserrat"/>
                <a:cs typeface="Montserrat"/>
                <a:sym typeface="Montserrat"/>
              </a:rPr>
              <a:t>			</a:t>
            </a:r>
            <a:endParaRPr sz="3400">
              <a:solidFill>
                <a:srgbClr val="434343"/>
              </a:solidFill>
              <a:latin typeface="Montserrat"/>
              <a:ea typeface="Montserrat"/>
              <a:cs typeface="Montserrat"/>
              <a:sym typeface="Montserrat"/>
            </a:endParaRPr>
          </a:p>
          <a:p>
            <a:pPr indent="0" lvl="0" marL="0" rtl="0" algn="l">
              <a:spcBef>
                <a:spcPts val="0"/>
              </a:spcBef>
              <a:spcAft>
                <a:spcPts val="0"/>
              </a:spcAft>
              <a:buNone/>
            </a:pPr>
            <a:r>
              <a:rPr lang="en-GB" sz="3400">
                <a:solidFill>
                  <a:srgbClr val="434343"/>
                </a:solidFill>
                <a:latin typeface="Montserrat"/>
                <a:ea typeface="Montserrat"/>
                <a:cs typeface="Montserrat"/>
                <a:sym typeface="Montserrat"/>
              </a:rPr>
              <a:t>		</a:t>
            </a:r>
            <a:endParaRPr sz="3400">
              <a:solidFill>
                <a:srgbClr val="434343"/>
              </a:solidFill>
              <a:latin typeface="Montserrat"/>
              <a:ea typeface="Montserrat"/>
              <a:cs typeface="Montserrat"/>
              <a:sym typeface="Montserra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4"/>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Ways you can help Stage 3 Sensory Play</a:t>
            </a:r>
            <a:endParaRPr/>
          </a:p>
        </p:txBody>
      </p:sp>
      <p:sp>
        <p:nvSpPr>
          <p:cNvPr id="159" name="Google Shape;159;p24"/>
          <p:cNvSpPr txBox="1"/>
          <p:nvPr>
            <p:ph idx="1" type="body"/>
          </p:nvPr>
        </p:nvSpPr>
        <p:spPr>
          <a:xfrm>
            <a:off x="917950" y="1917400"/>
            <a:ext cx="5229900" cy="7487100"/>
          </a:xfrm>
          <a:prstGeom prst="rect">
            <a:avLst/>
          </a:prstGeom>
          <a:ln cap="flat" cmpd="sng" w="19050">
            <a:solidFill>
              <a:srgbClr val="00000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rPr lang="en-GB" sz="3000"/>
              <a:t>To make the activity </a:t>
            </a:r>
            <a:r>
              <a:rPr b="1" lang="en-GB" sz="3000"/>
              <a:t>easier..</a:t>
            </a:r>
            <a:endParaRPr b="1" sz="3000"/>
          </a:p>
          <a:p>
            <a:pPr indent="0" lvl="0" marL="0" rtl="0" algn="l">
              <a:spcBef>
                <a:spcPts val="2000"/>
              </a:spcBef>
              <a:spcAft>
                <a:spcPts val="0"/>
              </a:spcAft>
              <a:buNone/>
            </a:pPr>
            <a:r>
              <a:rPr lang="en-GB" sz="3000"/>
              <a:t>•  </a:t>
            </a:r>
            <a:r>
              <a:rPr lang="en-GB" sz="3000"/>
              <a:t>Do not rush through the steps.</a:t>
            </a:r>
            <a:endParaRPr sz="3000"/>
          </a:p>
          <a:p>
            <a:pPr indent="0" lvl="0" marL="0" rtl="0" algn="l">
              <a:spcBef>
                <a:spcPts val="2000"/>
              </a:spcBef>
              <a:spcAft>
                <a:spcPts val="0"/>
              </a:spcAft>
              <a:buNone/>
            </a:pPr>
            <a:r>
              <a:rPr lang="en-GB" sz="3000"/>
              <a:t>• Use a small tray.</a:t>
            </a:r>
            <a:endParaRPr sz="3000"/>
          </a:p>
          <a:p>
            <a:pPr indent="0" lvl="0" marL="0" rtl="0" algn="l">
              <a:spcBef>
                <a:spcPts val="2000"/>
              </a:spcBef>
              <a:spcAft>
                <a:spcPts val="0"/>
              </a:spcAft>
              <a:buNone/>
            </a:pPr>
            <a:r>
              <a:rPr lang="en-GB" sz="3000"/>
              <a:t>• Get brothers and sisters involved.</a:t>
            </a:r>
            <a:endParaRPr sz="3000"/>
          </a:p>
          <a:p>
            <a:pPr indent="0" lvl="0" marL="0" rtl="0" algn="l">
              <a:spcBef>
                <a:spcPts val="2000"/>
              </a:spcBef>
              <a:spcAft>
                <a:spcPts val="2000"/>
              </a:spcAft>
              <a:buNone/>
            </a:pPr>
            <a:r>
              <a:t/>
            </a:r>
            <a:endParaRPr sz="3000"/>
          </a:p>
        </p:txBody>
      </p:sp>
      <p:sp>
        <p:nvSpPr>
          <p:cNvPr id="160" name="Google Shape;160;p2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61" name="Google Shape;161;p24"/>
          <p:cNvSpPr txBox="1"/>
          <p:nvPr/>
        </p:nvSpPr>
        <p:spPr>
          <a:xfrm>
            <a:off x="6468000" y="1917400"/>
            <a:ext cx="5005800" cy="74871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30000"/>
              </a:lnSpc>
              <a:spcBef>
                <a:spcPts val="0"/>
              </a:spcBef>
              <a:spcAft>
                <a:spcPts val="0"/>
              </a:spcAft>
              <a:buNone/>
            </a:pPr>
            <a:r>
              <a:rPr lang="en-GB" sz="3000">
                <a:solidFill>
                  <a:schemeClr val="dk2"/>
                </a:solidFill>
                <a:latin typeface="Montserrat"/>
                <a:ea typeface="Montserrat"/>
                <a:cs typeface="Montserrat"/>
                <a:sym typeface="Montserrat"/>
              </a:rPr>
              <a:t>To make the activity </a:t>
            </a:r>
            <a:r>
              <a:rPr b="1" lang="en-GB" sz="3000">
                <a:solidFill>
                  <a:schemeClr val="dk2"/>
                </a:solidFill>
                <a:latin typeface="Montserrat"/>
                <a:ea typeface="Montserrat"/>
                <a:cs typeface="Montserrat"/>
                <a:sym typeface="Montserrat"/>
              </a:rPr>
              <a:t>harder</a:t>
            </a:r>
            <a:r>
              <a:rPr lang="en-GB" sz="3000">
                <a:solidFill>
                  <a:schemeClr val="dk2"/>
                </a:solidFill>
                <a:latin typeface="Montserrat"/>
                <a:ea typeface="Montserrat"/>
                <a:cs typeface="Montserrat"/>
                <a:sym typeface="Montserrat"/>
              </a:rPr>
              <a:t>.. </a:t>
            </a:r>
            <a:endParaRPr sz="3000">
              <a:solidFill>
                <a:schemeClr val="dk2"/>
              </a:solidFill>
              <a:latin typeface="Montserrat"/>
              <a:ea typeface="Montserrat"/>
              <a:cs typeface="Montserrat"/>
              <a:sym typeface="Montserrat"/>
            </a:endParaRPr>
          </a:p>
          <a:p>
            <a:pPr indent="0" lvl="0" marL="0" rtl="0" algn="l">
              <a:lnSpc>
                <a:spcPct val="130000"/>
              </a:lnSpc>
              <a:spcBef>
                <a:spcPts val="2000"/>
              </a:spcBef>
              <a:spcAft>
                <a:spcPts val="0"/>
              </a:spcAft>
              <a:buNone/>
            </a:pPr>
            <a:r>
              <a:rPr lang="en-GB" sz="3000">
                <a:solidFill>
                  <a:schemeClr val="dk2"/>
                </a:solidFill>
                <a:latin typeface="Montserrat"/>
                <a:ea typeface="Montserrat"/>
                <a:cs typeface="Montserrat"/>
                <a:sym typeface="Montserrat"/>
              </a:rPr>
              <a:t>• </a:t>
            </a:r>
            <a:r>
              <a:rPr lang="en-GB" sz="3000">
                <a:solidFill>
                  <a:schemeClr val="dk2"/>
                </a:solidFill>
                <a:latin typeface="Montserrat"/>
                <a:ea typeface="Montserrat"/>
                <a:cs typeface="Montserrat"/>
                <a:sym typeface="Montserrat"/>
              </a:rPr>
              <a:t>Only use hands, and use both hands. </a:t>
            </a:r>
            <a:endParaRPr sz="3000">
              <a:solidFill>
                <a:schemeClr val="dk2"/>
              </a:solidFill>
              <a:latin typeface="Montserrat"/>
              <a:ea typeface="Montserrat"/>
              <a:cs typeface="Montserrat"/>
              <a:sym typeface="Montserrat"/>
            </a:endParaRPr>
          </a:p>
          <a:p>
            <a:pPr indent="0" lvl="0" marL="0" rtl="0" algn="l">
              <a:lnSpc>
                <a:spcPct val="130000"/>
              </a:lnSpc>
              <a:spcBef>
                <a:spcPts val="2000"/>
              </a:spcBef>
              <a:spcAft>
                <a:spcPts val="0"/>
              </a:spcAft>
              <a:buNone/>
            </a:pPr>
            <a:r>
              <a:rPr lang="en-GB" sz="3000">
                <a:solidFill>
                  <a:schemeClr val="dk2"/>
                </a:solidFill>
                <a:latin typeface="Montserrat"/>
                <a:ea typeface="Montserrat"/>
                <a:cs typeface="Montserrat"/>
                <a:sym typeface="Montserrat"/>
              </a:rPr>
              <a:t>• Use a larger tray and add colour.</a:t>
            </a:r>
            <a:endParaRPr sz="3000">
              <a:solidFill>
                <a:schemeClr val="dk2"/>
              </a:solidFill>
              <a:latin typeface="Montserrat"/>
              <a:ea typeface="Montserrat"/>
              <a:cs typeface="Montserrat"/>
              <a:sym typeface="Montserrat"/>
            </a:endParaRPr>
          </a:p>
          <a:p>
            <a:pPr indent="0" lvl="0" marL="0" rtl="0" algn="l">
              <a:lnSpc>
                <a:spcPct val="130000"/>
              </a:lnSpc>
              <a:spcBef>
                <a:spcPts val="2000"/>
              </a:spcBef>
              <a:spcAft>
                <a:spcPts val="2000"/>
              </a:spcAft>
              <a:buNone/>
            </a:pPr>
            <a:r>
              <a:rPr lang="en-GB" sz="3000">
                <a:solidFill>
                  <a:schemeClr val="dk2"/>
                </a:solidFill>
                <a:latin typeface="Montserrat"/>
                <a:ea typeface="Montserrat"/>
                <a:cs typeface="Montserrat"/>
                <a:sym typeface="Montserrat"/>
              </a:rPr>
              <a:t>• Increase the number of other children involved.</a:t>
            </a:r>
            <a:endParaRPr sz="3000">
              <a:solidFill>
                <a:schemeClr val="dk2"/>
              </a:solidFill>
              <a:latin typeface="Montserrat"/>
              <a:ea typeface="Montserrat"/>
              <a:cs typeface="Montserrat"/>
              <a:sym typeface="Montserrat"/>
            </a:endParaRPr>
          </a:p>
        </p:txBody>
      </p:sp>
      <p:sp>
        <p:nvSpPr>
          <p:cNvPr id="162" name="Google Shape;162;p24"/>
          <p:cNvSpPr txBox="1"/>
          <p:nvPr/>
        </p:nvSpPr>
        <p:spPr>
          <a:xfrm>
            <a:off x="11793950" y="1917400"/>
            <a:ext cx="6071400" cy="74871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30000"/>
              </a:lnSpc>
              <a:spcBef>
                <a:spcPts val="0"/>
              </a:spcBef>
              <a:spcAft>
                <a:spcPts val="0"/>
              </a:spcAft>
              <a:buNone/>
            </a:pPr>
            <a:r>
              <a:rPr b="1" lang="en-GB" sz="3000">
                <a:solidFill>
                  <a:schemeClr val="dk2"/>
                </a:solidFill>
                <a:latin typeface="Montserrat"/>
                <a:ea typeface="Montserrat"/>
                <a:cs typeface="Montserrat"/>
                <a:sym typeface="Montserrat"/>
              </a:rPr>
              <a:t>Other</a:t>
            </a:r>
            <a:r>
              <a:rPr lang="en-GB" sz="3000">
                <a:solidFill>
                  <a:schemeClr val="dk2"/>
                </a:solidFill>
                <a:latin typeface="Montserrat"/>
                <a:ea typeface="Montserrat"/>
                <a:cs typeface="Montserrat"/>
                <a:sym typeface="Montserrat"/>
              </a:rPr>
              <a:t> activities...</a:t>
            </a:r>
            <a:endParaRPr sz="3000">
              <a:solidFill>
                <a:schemeClr val="dk2"/>
              </a:solidFill>
              <a:latin typeface="Montserrat"/>
              <a:ea typeface="Montserrat"/>
              <a:cs typeface="Montserrat"/>
              <a:sym typeface="Montserrat"/>
            </a:endParaRPr>
          </a:p>
          <a:p>
            <a:pPr indent="0" lvl="0" marL="0" rtl="0" algn="l">
              <a:lnSpc>
                <a:spcPct val="130000"/>
              </a:lnSpc>
              <a:spcBef>
                <a:spcPts val="2000"/>
              </a:spcBef>
              <a:spcAft>
                <a:spcPts val="0"/>
              </a:spcAft>
              <a:buNone/>
            </a:pPr>
            <a:r>
              <a:rPr lang="en-GB" sz="2700">
                <a:solidFill>
                  <a:schemeClr val="dk2"/>
                </a:solidFill>
                <a:latin typeface="Montserrat"/>
                <a:ea typeface="Montserrat"/>
                <a:cs typeface="Montserrat"/>
                <a:sym typeface="Montserrat"/>
              </a:rPr>
              <a:t>• </a:t>
            </a:r>
            <a:r>
              <a:rPr lang="en-GB" sz="2700">
                <a:solidFill>
                  <a:schemeClr val="dk2"/>
                </a:solidFill>
                <a:latin typeface="Montserrat"/>
                <a:ea typeface="Montserrat"/>
                <a:cs typeface="Montserrat"/>
                <a:sym typeface="Montserrat"/>
              </a:rPr>
              <a:t>Making faces on paper plates or a collage using different textures</a:t>
            </a:r>
            <a:endParaRPr sz="2700">
              <a:solidFill>
                <a:schemeClr val="dk2"/>
              </a:solidFill>
              <a:latin typeface="Montserrat"/>
              <a:ea typeface="Montserrat"/>
              <a:cs typeface="Montserrat"/>
              <a:sym typeface="Montserrat"/>
            </a:endParaRPr>
          </a:p>
          <a:p>
            <a:pPr indent="0" lvl="0" marL="0" rtl="0" algn="l">
              <a:lnSpc>
                <a:spcPct val="130000"/>
              </a:lnSpc>
              <a:spcBef>
                <a:spcPts val="2000"/>
              </a:spcBef>
              <a:spcAft>
                <a:spcPts val="0"/>
              </a:spcAft>
              <a:buNone/>
            </a:pPr>
            <a:r>
              <a:rPr lang="en-GB" sz="2700">
                <a:solidFill>
                  <a:schemeClr val="dk2"/>
                </a:solidFill>
                <a:latin typeface="Montserrat"/>
                <a:ea typeface="Montserrat"/>
                <a:cs typeface="Montserrat"/>
                <a:sym typeface="Montserrat"/>
              </a:rPr>
              <a:t>• Using fingers instead of glue spreaders</a:t>
            </a:r>
            <a:endParaRPr sz="2700">
              <a:solidFill>
                <a:schemeClr val="dk2"/>
              </a:solidFill>
              <a:latin typeface="Montserrat"/>
              <a:ea typeface="Montserrat"/>
              <a:cs typeface="Montserrat"/>
              <a:sym typeface="Montserrat"/>
            </a:endParaRPr>
          </a:p>
          <a:p>
            <a:pPr indent="0" lvl="0" marL="0" rtl="0" algn="l">
              <a:lnSpc>
                <a:spcPct val="130000"/>
              </a:lnSpc>
              <a:spcBef>
                <a:spcPts val="2000"/>
              </a:spcBef>
              <a:spcAft>
                <a:spcPts val="0"/>
              </a:spcAft>
              <a:buNone/>
            </a:pPr>
            <a:r>
              <a:rPr lang="en-GB" sz="2700">
                <a:solidFill>
                  <a:schemeClr val="dk2"/>
                </a:solidFill>
                <a:latin typeface="Montserrat"/>
                <a:ea typeface="Montserrat"/>
                <a:cs typeface="Montserrat"/>
                <a:sym typeface="Montserrat"/>
              </a:rPr>
              <a:t>• Putting foam in a tray • Cooking activities</a:t>
            </a:r>
            <a:endParaRPr sz="2700">
              <a:solidFill>
                <a:schemeClr val="dk2"/>
              </a:solidFill>
              <a:latin typeface="Montserrat"/>
              <a:ea typeface="Montserrat"/>
              <a:cs typeface="Montserrat"/>
              <a:sym typeface="Montserrat"/>
            </a:endParaRPr>
          </a:p>
          <a:p>
            <a:pPr indent="0" lvl="0" marL="0" rtl="0" algn="l">
              <a:lnSpc>
                <a:spcPct val="130000"/>
              </a:lnSpc>
              <a:spcBef>
                <a:spcPts val="2000"/>
              </a:spcBef>
              <a:spcAft>
                <a:spcPts val="2000"/>
              </a:spcAft>
              <a:buNone/>
            </a:pPr>
            <a:r>
              <a:rPr lang="en-GB" sz="2700">
                <a:solidFill>
                  <a:schemeClr val="dk2"/>
                </a:solidFill>
                <a:latin typeface="Montserrat"/>
                <a:ea typeface="Montserrat"/>
                <a:cs typeface="Montserrat"/>
                <a:sym typeface="Montserrat"/>
              </a:rPr>
              <a:t>(for example, making fairy cakes) • Mixing paint with sand and glitter</a:t>
            </a:r>
            <a:endParaRPr sz="2700">
              <a:solidFill>
                <a:schemeClr val="dk2"/>
              </a:solidFill>
              <a:latin typeface="Montserrat"/>
              <a:ea typeface="Montserrat"/>
              <a:cs typeface="Montserrat"/>
              <a:sym typeface="Montserrat"/>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5"/>
          <p:cNvSpPr txBox="1"/>
          <p:nvPr>
            <p:ph type="title"/>
          </p:nvPr>
        </p:nvSpPr>
        <p:spPr>
          <a:xfrm>
            <a:off x="917950" y="890050"/>
            <a:ext cx="14908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More information about the Stages of Sensory or Messy Play </a:t>
            </a:r>
            <a:endParaRPr/>
          </a:p>
        </p:txBody>
      </p:sp>
      <p:sp>
        <p:nvSpPr>
          <p:cNvPr id="168" name="Google Shape;168;p25"/>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Messy play has to be introduced </a:t>
            </a:r>
            <a:r>
              <a:rPr b="1" lang="en-GB"/>
              <a:t>gradually</a:t>
            </a:r>
            <a:r>
              <a:rPr lang="en-GB"/>
              <a:t>. We need to be very aware of the child’s reaction to different textures. </a:t>
            </a:r>
            <a:endParaRPr/>
          </a:p>
          <a:p>
            <a:pPr indent="0" lvl="0" marL="0" rtl="0" algn="l">
              <a:spcBef>
                <a:spcPts val="2000"/>
              </a:spcBef>
              <a:spcAft>
                <a:spcPts val="0"/>
              </a:spcAft>
              <a:buNone/>
            </a:pPr>
            <a:r>
              <a:rPr lang="en-GB"/>
              <a:t>This is to make sure that the child does not come across textures they don’t like, which may lead them to resisting and becoming more sensitive to texture. It is also important that we show the child that </a:t>
            </a:r>
            <a:r>
              <a:rPr b="1" lang="en-GB"/>
              <a:t>we enjoy messy play</a:t>
            </a:r>
            <a:r>
              <a:rPr lang="en-GB"/>
              <a:t> and this will encourage the child to enjoy it too.</a:t>
            </a:r>
            <a:endParaRPr/>
          </a:p>
          <a:p>
            <a:pPr indent="0" lvl="0" marL="0" rtl="0" algn="l">
              <a:spcBef>
                <a:spcPts val="2000"/>
              </a:spcBef>
              <a:spcAft>
                <a:spcPts val="2000"/>
              </a:spcAft>
              <a:buNone/>
            </a:pPr>
            <a:r>
              <a:rPr lang="en-GB"/>
              <a:t>Messy play can be divided into </a:t>
            </a:r>
            <a:r>
              <a:rPr b="1" lang="en-GB"/>
              <a:t>three stages</a:t>
            </a:r>
            <a:r>
              <a:rPr lang="en-GB"/>
              <a:t>. It is important to identify the stage the child is at and work through that stage towards the next.</a:t>
            </a:r>
            <a:endParaRPr/>
          </a:p>
        </p:txBody>
      </p:sp>
      <p:sp>
        <p:nvSpPr>
          <p:cNvPr id="169" name="Google Shape;169;p2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6"/>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Stage 1 - Dry and Hard Textures </a:t>
            </a:r>
            <a:endParaRPr/>
          </a:p>
        </p:txBody>
      </p:sp>
      <p:sp>
        <p:nvSpPr>
          <p:cNvPr id="175" name="Google Shape;175;p26"/>
          <p:cNvSpPr txBox="1"/>
          <p:nvPr>
            <p:ph idx="1" type="body"/>
          </p:nvPr>
        </p:nvSpPr>
        <p:spPr>
          <a:xfrm>
            <a:off x="917950" y="1978275"/>
            <a:ext cx="16452000" cy="32871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This involves giving the child opportunities to investigate materials that are hard and dry. This stage is comfortable for most children as many have experienced these textures around them already.</a:t>
            </a:r>
            <a:endParaRPr/>
          </a:p>
          <a:p>
            <a:pPr indent="0" lvl="0" marL="0" rtl="0" algn="l">
              <a:spcBef>
                <a:spcPts val="2000"/>
              </a:spcBef>
              <a:spcAft>
                <a:spcPts val="2000"/>
              </a:spcAft>
              <a:buNone/>
            </a:pPr>
            <a:r>
              <a:rPr lang="en-GB"/>
              <a:t>Some materials you could use are:</a:t>
            </a:r>
            <a:endParaRPr/>
          </a:p>
        </p:txBody>
      </p:sp>
      <p:sp>
        <p:nvSpPr>
          <p:cNvPr id="176" name="Google Shape;176;p2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77" name="Google Shape;177;p26"/>
          <p:cNvSpPr txBox="1"/>
          <p:nvPr/>
        </p:nvSpPr>
        <p:spPr>
          <a:xfrm>
            <a:off x="1186975" y="5113050"/>
            <a:ext cx="8065200" cy="249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100">
                <a:solidFill>
                  <a:srgbClr val="434343"/>
                </a:solidFill>
                <a:latin typeface="Montserrat"/>
                <a:ea typeface="Montserrat"/>
                <a:cs typeface="Montserrat"/>
                <a:sym typeface="Montserrat"/>
              </a:rPr>
              <a:t>• dry rice;</a:t>
            </a:r>
            <a:endParaRPr sz="3100">
              <a:solidFill>
                <a:srgbClr val="434343"/>
              </a:solidFill>
              <a:latin typeface="Montserrat"/>
              <a:ea typeface="Montserrat"/>
              <a:cs typeface="Montserrat"/>
              <a:sym typeface="Montserrat"/>
            </a:endParaRPr>
          </a:p>
          <a:p>
            <a:pPr indent="0" lvl="0" marL="0" rtl="0" algn="l">
              <a:spcBef>
                <a:spcPts val="0"/>
              </a:spcBef>
              <a:spcAft>
                <a:spcPts val="0"/>
              </a:spcAft>
              <a:buNone/>
            </a:pPr>
            <a:r>
              <a:rPr lang="en-GB" sz="3100">
                <a:solidFill>
                  <a:srgbClr val="434343"/>
                </a:solidFill>
                <a:latin typeface="Montserrat"/>
                <a:ea typeface="Montserrat"/>
                <a:cs typeface="Montserrat"/>
                <a:sym typeface="Montserrat"/>
              </a:rPr>
              <a:t>• dry pasta;</a:t>
            </a:r>
            <a:endParaRPr sz="3100">
              <a:solidFill>
                <a:srgbClr val="434343"/>
              </a:solidFill>
              <a:latin typeface="Montserrat"/>
              <a:ea typeface="Montserrat"/>
              <a:cs typeface="Montserrat"/>
              <a:sym typeface="Montserrat"/>
            </a:endParaRPr>
          </a:p>
          <a:p>
            <a:pPr indent="0" lvl="0" marL="0" rtl="0" algn="l">
              <a:spcBef>
                <a:spcPts val="0"/>
              </a:spcBef>
              <a:spcAft>
                <a:spcPts val="0"/>
              </a:spcAft>
              <a:buNone/>
            </a:pPr>
            <a:r>
              <a:rPr lang="en-GB" sz="3100">
                <a:solidFill>
                  <a:srgbClr val="434343"/>
                </a:solidFill>
                <a:latin typeface="Montserrat"/>
                <a:ea typeface="Montserrat"/>
                <a:cs typeface="Montserrat"/>
                <a:sym typeface="Montserrat"/>
              </a:rPr>
              <a:t>• beans (not kidney beans) dried peas, pulses or lentils;</a:t>
            </a:r>
            <a:endParaRPr sz="3100">
              <a:solidFill>
                <a:srgbClr val="434343"/>
              </a:solidFill>
              <a:latin typeface="Montserrat"/>
              <a:ea typeface="Montserrat"/>
              <a:cs typeface="Montserrat"/>
              <a:sym typeface="Montserrat"/>
            </a:endParaRPr>
          </a:p>
          <a:p>
            <a:pPr indent="0" lvl="0" marL="0" rtl="0" algn="l">
              <a:spcBef>
                <a:spcPts val="0"/>
              </a:spcBef>
              <a:spcAft>
                <a:spcPts val="0"/>
              </a:spcAft>
              <a:buNone/>
            </a:pPr>
            <a:r>
              <a:rPr lang="en-GB" sz="3100">
                <a:solidFill>
                  <a:srgbClr val="434343"/>
                </a:solidFill>
                <a:latin typeface="Montserrat"/>
                <a:ea typeface="Montserrat"/>
                <a:cs typeface="Montserrat"/>
                <a:sym typeface="Montserrat"/>
              </a:rPr>
              <a:t>• sand;</a:t>
            </a:r>
            <a:endParaRPr sz="3100">
              <a:solidFill>
                <a:srgbClr val="434343"/>
              </a:solidFill>
              <a:latin typeface="Montserrat"/>
              <a:ea typeface="Montserrat"/>
              <a:cs typeface="Montserrat"/>
              <a:sym typeface="Montserrat"/>
            </a:endParaRPr>
          </a:p>
          <a:p>
            <a:pPr indent="0" lvl="0" marL="0" rtl="0" algn="l">
              <a:spcBef>
                <a:spcPts val="0"/>
              </a:spcBef>
              <a:spcAft>
                <a:spcPts val="0"/>
              </a:spcAft>
              <a:buNone/>
            </a:pPr>
            <a:r>
              <a:rPr lang="en-GB" sz="3100">
                <a:solidFill>
                  <a:srgbClr val="434343"/>
                </a:solidFill>
                <a:latin typeface="Montserrat"/>
                <a:ea typeface="Montserrat"/>
                <a:cs typeface="Montserrat"/>
                <a:sym typeface="Montserrat"/>
              </a:rPr>
              <a:t>• tinsel;</a:t>
            </a:r>
            <a:endParaRPr sz="3100">
              <a:solidFill>
                <a:srgbClr val="434343"/>
              </a:solidFill>
              <a:latin typeface="Montserrat"/>
              <a:ea typeface="Montserrat"/>
              <a:cs typeface="Montserrat"/>
              <a:sym typeface="Montserrat"/>
            </a:endParaRPr>
          </a:p>
          <a:p>
            <a:pPr indent="0" lvl="0" marL="0" rtl="0" algn="l">
              <a:spcBef>
                <a:spcPts val="0"/>
              </a:spcBef>
              <a:spcAft>
                <a:spcPts val="0"/>
              </a:spcAft>
              <a:buNone/>
            </a:pPr>
            <a:r>
              <a:rPr lang="en-GB" sz="3100">
                <a:solidFill>
                  <a:srgbClr val="434343"/>
                </a:solidFill>
                <a:latin typeface="Montserrat"/>
                <a:ea typeface="Montserrat"/>
                <a:cs typeface="Montserrat"/>
                <a:sym typeface="Montserrat"/>
              </a:rPr>
              <a:t>• shredded paper;</a:t>
            </a:r>
            <a:endParaRPr sz="3100">
              <a:solidFill>
                <a:srgbClr val="434343"/>
              </a:solidFill>
              <a:latin typeface="Montserrat"/>
              <a:ea typeface="Montserrat"/>
              <a:cs typeface="Montserrat"/>
              <a:sym typeface="Montserrat"/>
            </a:endParaRPr>
          </a:p>
          <a:p>
            <a:pPr indent="0" lvl="0" marL="0" rtl="0" algn="l">
              <a:spcBef>
                <a:spcPts val="0"/>
              </a:spcBef>
              <a:spcAft>
                <a:spcPts val="0"/>
              </a:spcAft>
              <a:buNone/>
            </a:pPr>
            <a:r>
              <a:t/>
            </a:r>
            <a:endParaRPr sz="3100">
              <a:solidFill>
                <a:srgbClr val="434343"/>
              </a:solidFill>
              <a:latin typeface="Montserrat"/>
              <a:ea typeface="Montserrat"/>
              <a:cs typeface="Montserrat"/>
              <a:sym typeface="Montserrat"/>
            </a:endParaRPr>
          </a:p>
        </p:txBody>
      </p:sp>
      <p:sp>
        <p:nvSpPr>
          <p:cNvPr id="178" name="Google Shape;178;p26"/>
          <p:cNvSpPr txBox="1"/>
          <p:nvPr/>
        </p:nvSpPr>
        <p:spPr>
          <a:xfrm>
            <a:off x="10104400" y="5265375"/>
            <a:ext cx="7265700" cy="416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100">
                <a:solidFill>
                  <a:schemeClr val="dk2"/>
                </a:solidFill>
                <a:latin typeface="Montserrat"/>
                <a:ea typeface="Montserrat"/>
                <a:cs typeface="Montserrat"/>
                <a:sym typeface="Montserrat"/>
              </a:rPr>
              <a:t>• scrunched up paper;</a:t>
            </a:r>
            <a:endParaRPr sz="3100">
              <a:solidFill>
                <a:schemeClr val="dk2"/>
              </a:solidFill>
              <a:latin typeface="Montserrat"/>
              <a:ea typeface="Montserrat"/>
              <a:cs typeface="Montserrat"/>
              <a:sym typeface="Montserrat"/>
            </a:endParaRPr>
          </a:p>
          <a:p>
            <a:pPr indent="0" lvl="0" marL="0" rtl="0" algn="l">
              <a:spcBef>
                <a:spcPts val="0"/>
              </a:spcBef>
              <a:spcAft>
                <a:spcPts val="0"/>
              </a:spcAft>
              <a:buNone/>
            </a:pPr>
            <a:r>
              <a:rPr lang="en-GB" sz="3100">
                <a:solidFill>
                  <a:schemeClr val="dk2"/>
                </a:solidFill>
                <a:latin typeface="Montserrat"/>
                <a:ea typeface="Montserrat"/>
                <a:cs typeface="Montserrat"/>
                <a:sym typeface="Montserrat"/>
              </a:rPr>
              <a:t>• chalk;</a:t>
            </a:r>
            <a:endParaRPr sz="3100">
              <a:solidFill>
                <a:schemeClr val="dk2"/>
              </a:solidFill>
              <a:latin typeface="Montserrat"/>
              <a:ea typeface="Montserrat"/>
              <a:cs typeface="Montserrat"/>
              <a:sym typeface="Montserrat"/>
            </a:endParaRPr>
          </a:p>
          <a:p>
            <a:pPr indent="0" lvl="0" marL="0" rtl="0" algn="l">
              <a:spcBef>
                <a:spcPts val="0"/>
              </a:spcBef>
              <a:spcAft>
                <a:spcPts val="0"/>
              </a:spcAft>
              <a:buNone/>
            </a:pPr>
            <a:r>
              <a:rPr lang="en-GB" sz="3100">
                <a:solidFill>
                  <a:schemeClr val="dk2"/>
                </a:solidFill>
                <a:latin typeface="Montserrat"/>
                <a:ea typeface="Montserrat"/>
                <a:cs typeface="Montserrat"/>
                <a:sym typeface="Montserrat"/>
              </a:rPr>
              <a:t>• sequins;</a:t>
            </a:r>
            <a:endParaRPr sz="3100">
              <a:solidFill>
                <a:schemeClr val="dk2"/>
              </a:solidFill>
              <a:latin typeface="Montserrat"/>
              <a:ea typeface="Montserrat"/>
              <a:cs typeface="Montserrat"/>
              <a:sym typeface="Montserrat"/>
            </a:endParaRPr>
          </a:p>
          <a:p>
            <a:pPr indent="0" lvl="0" marL="0" rtl="0" algn="l">
              <a:spcBef>
                <a:spcPts val="0"/>
              </a:spcBef>
              <a:spcAft>
                <a:spcPts val="0"/>
              </a:spcAft>
              <a:buNone/>
            </a:pPr>
            <a:r>
              <a:rPr lang="en-GB" sz="3100">
                <a:solidFill>
                  <a:schemeClr val="dk2"/>
                </a:solidFill>
                <a:latin typeface="Montserrat"/>
                <a:ea typeface="Montserrat"/>
                <a:cs typeface="Montserrat"/>
                <a:sym typeface="Montserrat"/>
              </a:rPr>
              <a:t>• pebbles or stones;</a:t>
            </a:r>
            <a:endParaRPr sz="3100">
              <a:solidFill>
                <a:schemeClr val="dk2"/>
              </a:solidFill>
              <a:latin typeface="Montserrat"/>
              <a:ea typeface="Montserrat"/>
              <a:cs typeface="Montserrat"/>
              <a:sym typeface="Montserrat"/>
            </a:endParaRPr>
          </a:p>
          <a:p>
            <a:pPr indent="0" lvl="0" marL="0" rtl="0" algn="l">
              <a:spcBef>
                <a:spcPts val="0"/>
              </a:spcBef>
              <a:spcAft>
                <a:spcPts val="0"/>
              </a:spcAft>
              <a:buNone/>
            </a:pPr>
            <a:r>
              <a:rPr lang="en-GB" sz="3100">
                <a:solidFill>
                  <a:schemeClr val="dk2"/>
                </a:solidFill>
                <a:latin typeface="Montserrat"/>
                <a:ea typeface="Montserrat"/>
                <a:cs typeface="Montserrat"/>
                <a:sym typeface="Montserrat"/>
              </a:rPr>
              <a:t>• crayons, pencils or pens; </a:t>
            </a:r>
            <a:endParaRPr sz="3100">
              <a:solidFill>
                <a:schemeClr val="dk2"/>
              </a:solidFill>
              <a:latin typeface="Montserrat"/>
              <a:ea typeface="Montserrat"/>
              <a:cs typeface="Montserrat"/>
              <a:sym typeface="Montserrat"/>
            </a:endParaRPr>
          </a:p>
          <a:p>
            <a:pPr indent="0" lvl="0" marL="0" rtl="0" algn="l">
              <a:spcBef>
                <a:spcPts val="0"/>
              </a:spcBef>
              <a:spcAft>
                <a:spcPts val="0"/>
              </a:spcAft>
              <a:buNone/>
            </a:pPr>
            <a:r>
              <a:rPr lang="en-GB" sz="3100">
                <a:solidFill>
                  <a:schemeClr val="dk2"/>
                </a:solidFill>
                <a:latin typeface="Montserrat"/>
                <a:ea typeface="Montserrat"/>
                <a:cs typeface="Montserrat"/>
                <a:sym typeface="Montserrat"/>
              </a:rPr>
              <a:t>• sawdust; or</a:t>
            </a:r>
            <a:endParaRPr sz="3100">
              <a:solidFill>
                <a:schemeClr val="dk2"/>
              </a:solidFill>
              <a:latin typeface="Montserrat"/>
              <a:ea typeface="Montserrat"/>
              <a:cs typeface="Montserrat"/>
              <a:sym typeface="Montserrat"/>
            </a:endParaRPr>
          </a:p>
          <a:p>
            <a:pPr indent="0" lvl="0" marL="0" rtl="0" algn="l">
              <a:spcBef>
                <a:spcPts val="0"/>
              </a:spcBef>
              <a:spcAft>
                <a:spcPts val="0"/>
              </a:spcAft>
              <a:buNone/>
            </a:pPr>
            <a:r>
              <a:rPr lang="en-GB" sz="3100">
                <a:solidFill>
                  <a:schemeClr val="dk2"/>
                </a:solidFill>
                <a:latin typeface="Montserrat"/>
                <a:ea typeface="Montserrat"/>
                <a:cs typeface="Montserrat"/>
                <a:sym typeface="Montserrat"/>
              </a:rPr>
              <a:t>• cereal.</a:t>
            </a:r>
            <a:endParaRPr sz="31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7"/>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Stage 2 - Soft Textures </a:t>
            </a:r>
            <a:endParaRPr/>
          </a:p>
        </p:txBody>
      </p:sp>
      <p:sp>
        <p:nvSpPr>
          <p:cNvPr id="184" name="Google Shape;184;p27"/>
          <p:cNvSpPr txBox="1"/>
          <p:nvPr>
            <p:ph idx="1" type="body"/>
          </p:nvPr>
        </p:nvSpPr>
        <p:spPr>
          <a:xfrm>
            <a:off x="917950" y="2519050"/>
            <a:ext cx="16452000" cy="3324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This is play that uses materials with a soft texture. Wet materials can be put into zip lock bags or covered with cling film to reduce the effect of the materials and make it easier for children who are sensitive to new textures to start handling them. Make sure these bags are sealed and do not leak.</a:t>
            </a:r>
            <a:endParaRPr/>
          </a:p>
          <a:p>
            <a:pPr indent="0" lvl="0" marL="0" rtl="0" algn="l">
              <a:spcBef>
                <a:spcPts val="2000"/>
              </a:spcBef>
              <a:spcAft>
                <a:spcPts val="2000"/>
              </a:spcAft>
              <a:buNone/>
            </a:pPr>
            <a:r>
              <a:rPr lang="en-GB"/>
              <a:t>Some materials you could use for soft texture play are:</a:t>
            </a:r>
            <a:endParaRPr/>
          </a:p>
        </p:txBody>
      </p:sp>
      <p:sp>
        <p:nvSpPr>
          <p:cNvPr id="185" name="Google Shape;185;p2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86" name="Google Shape;186;p27"/>
          <p:cNvSpPr txBox="1"/>
          <p:nvPr/>
        </p:nvSpPr>
        <p:spPr>
          <a:xfrm>
            <a:off x="917950" y="6445450"/>
            <a:ext cx="7902000" cy="3324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100">
                <a:solidFill>
                  <a:srgbClr val="434343"/>
                </a:solidFill>
                <a:latin typeface="Montserrat"/>
                <a:ea typeface="Montserrat"/>
                <a:cs typeface="Montserrat"/>
                <a:sym typeface="Montserrat"/>
              </a:rPr>
              <a:t>• cooked pasta, including spaghetti;</a:t>
            </a:r>
            <a:endParaRPr sz="3100">
              <a:solidFill>
                <a:srgbClr val="434343"/>
              </a:solidFill>
              <a:latin typeface="Montserrat"/>
              <a:ea typeface="Montserrat"/>
              <a:cs typeface="Montserrat"/>
              <a:sym typeface="Montserrat"/>
            </a:endParaRPr>
          </a:p>
          <a:p>
            <a:pPr indent="0" lvl="0" marL="0" rtl="0" algn="l">
              <a:spcBef>
                <a:spcPts val="0"/>
              </a:spcBef>
              <a:spcAft>
                <a:spcPts val="0"/>
              </a:spcAft>
              <a:buNone/>
            </a:pPr>
            <a:r>
              <a:rPr lang="en-GB" sz="3100">
                <a:solidFill>
                  <a:srgbClr val="434343"/>
                </a:solidFill>
                <a:latin typeface="Montserrat"/>
                <a:ea typeface="Montserrat"/>
                <a:cs typeface="Montserrat"/>
                <a:sym typeface="Montserrat"/>
              </a:rPr>
              <a:t>• bread dough;</a:t>
            </a:r>
            <a:endParaRPr sz="3100">
              <a:solidFill>
                <a:srgbClr val="434343"/>
              </a:solidFill>
              <a:latin typeface="Montserrat"/>
              <a:ea typeface="Montserrat"/>
              <a:cs typeface="Montserrat"/>
              <a:sym typeface="Montserrat"/>
            </a:endParaRPr>
          </a:p>
          <a:p>
            <a:pPr indent="0" lvl="0" marL="0" rtl="0" algn="l">
              <a:spcBef>
                <a:spcPts val="0"/>
              </a:spcBef>
              <a:spcAft>
                <a:spcPts val="0"/>
              </a:spcAft>
              <a:buNone/>
            </a:pPr>
            <a:r>
              <a:rPr lang="en-GB" sz="3100">
                <a:solidFill>
                  <a:srgbClr val="434343"/>
                </a:solidFill>
                <a:latin typeface="Montserrat"/>
                <a:ea typeface="Montserrat"/>
                <a:cs typeface="Montserrat"/>
                <a:sym typeface="Montserrat"/>
              </a:rPr>
              <a:t>• play dough;</a:t>
            </a:r>
            <a:endParaRPr sz="3100">
              <a:solidFill>
                <a:srgbClr val="434343"/>
              </a:solidFill>
              <a:latin typeface="Montserrat"/>
              <a:ea typeface="Montserrat"/>
              <a:cs typeface="Montserrat"/>
              <a:sym typeface="Montserrat"/>
            </a:endParaRPr>
          </a:p>
          <a:p>
            <a:pPr indent="0" lvl="0" marL="0" rtl="0" algn="l">
              <a:spcBef>
                <a:spcPts val="0"/>
              </a:spcBef>
              <a:spcAft>
                <a:spcPts val="0"/>
              </a:spcAft>
              <a:buNone/>
            </a:pPr>
            <a:r>
              <a:rPr lang="en-GB" sz="3100">
                <a:solidFill>
                  <a:srgbClr val="434343"/>
                </a:solidFill>
                <a:latin typeface="Montserrat"/>
                <a:ea typeface="Montserrat"/>
                <a:cs typeface="Montserrat"/>
                <a:sym typeface="Montserrat"/>
              </a:rPr>
              <a:t>• wet sand;</a:t>
            </a:r>
            <a:endParaRPr sz="3100">
              <a:solidFill>
                <a:srgbClr val="434343"/>
              </a:solidFill>
              <a:latin typeface="Montserrat"/>
              <a:ea typeface="Montserrat"/>
              <a:cs typeface="Montserrat"/>
              <a:sym typeface="Montserrat"/>
            </a:endParaRPr>
          </a:p>
          <a:p>
            <a:pPr indent="0" lvl="0" marL="0" rtl="0" algn="l">
              <a:spcBef>
                <a:spcPts val="0"/>
              </a:spcBef>
              <a:spcAft>
                <a:spcPts val="0"/>
              </a:spcAft>
              <a:buNone/>
            </a:pPr>
            <a:r>
              <a:rPr lang="en-GB" sz="3100">
                <a:solidFill>
                  <a:srgbClr val="434343"/>
                </a:solidFill>
                <a:latin typeface="Montserrat"/>
                <a:ea typeface="Montserrat"/>
                <a:cs typeface="Montserrat"/>
                <a:sym typeface="Montserrat"/>
              </a:rPr>
              <a:t>• squishy balls;</a:t>
            </a:r>
            <a:endParaRPr sz="3100">
              <a:solidFill>
                <a:srgbClr val="434343"/>
              </a:solidFill>
              <a:latin typeface="Montserrat"/>
              <a:ea typeface="Montserrat"/>
              <a:cs typeface="Montserrat"/>
              <a:sym typeface="Montserrat"/>
            </a:endParaRPr>
          </a:p>
          <a:p>
            <a:pPr indent="0" lvl="0" marL="0" rtl="0" algn="l">
              <a:spcBef>
                <a:spcPts val="0"/>
              </a:spcBef>
              <a:spcAft>
                <a:spcPts val="0"/>
              </a:spcAft>
              <a:buNone/>
            </a:pPr>
            <a:r>
              <a:t/>
            </a:r>
            <a:endParaRPr sz="3100">
              <a:solidFill>
                <a:srgbClr val="434343"/>
              </a:solidFill>
              <a:latin typeface="Montserrat"/>
              <a:ea typeface="Montserrat"/>
              <a:cs typeface="Montserrat"/>
              <a:sym typeface="Montserrat"/>
            </a:endParaRPr>
          </a:p>
        </p:txBody>
      </p:sp>
      <p:sp>
        <p:nvSpPr>
          <p:cNvPr id="187" name="Google Shape;187;p27"/>
          <p:cNvSpPr txBox="1"/>
          <p:nvPr/>
        </p:nvSpPr>
        <p:spPr>
          <a:xfrm>
            <a:off x="8820000" y="6445450"/>
            <a:ext cx="6610500" cy="2733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100">
                <a:solidFill>
                  <a:schemeClr val="dk2"/>
                </a:solidFill>
                <a:latin typeface="Montserrat"/>
                <a:ea typeface="Montserrat"/>
                <a:cs typeface="Montserrat"/>
                <a:sym typeface="Montserrat"/>
              </a:rPr>
              <a:t>• soft materials</a:t>
            </a:r>
            <a:endParaRPr sz="3100">
              <a:solidFill>
                <a:schemeClr val="dk2"/>
              </a:solidFill>
              <a:latin typeface="Montserrat"/>
              <a:ea typeface="Montserrat"/>
              <a:cs typeface="Montserrat"/>
              <a:sym typeface="Montserrat"/>
            </a:endParaRPr>
          </a:p>
          <a:p>
            <a:pPr indent="0" lvl="0" marL="0" rtl="0" algn="l">
              <a:spcBef>
                <a:spcPts val="0"/>
              </a:spcBef>
              <a:spcAft>
                <a:spcPts val="0"/>
              </a:spcAft>
              <a:buNone/>
            </a:pPr>
            <a:r>
              <a:rPr lang="en-GB" sz="3100">
                <a:solidFill>
                  <a:schemeClr val="dk2"/>
                </a:solidFill>
                <a:latin typeface="Montserrat"/>
                <a:ea typeface="Montserrat"/>
                <a:cs typeface="Montserrat"/>
                <a:sym typeface="Montserrat"/>
              </a:rPr>
              <a:t>(for example, fur or velvet);</a:t>
            </a:r>
            <a:endParaRPr sz="3100">
              <a:solidFill>
                <a:schemeClr val="dk2"/>
              </a:solidFill>
              <a:latin typeface="Montserrat"/>
              <a:ea typeface="Montserrat"/>
              <a:cs typeface="Montserrat"/>
              <a:sym typeface="Montserrat"/>
            </a:endParaRPr>
          </a:p>
          <a:p>
            <a:pPr indent="0" lvl="0" marL="0" rtl="0" algn="l">
              <a:spcBef>
                <a:spcPts val="0"/>
              </a:spcBef>
              <a:spcAft>
                <a:spcPts val="0"/>
              </a:spcAft>
              <a:buNone/>
            </a:pPr>
            <a:r>
              <a:rPr lang="en-GB" sz="3100">
                <a:solidFill>
                  <a:schemeClr val="dk2"/>
                </a:solidFill>
                <a:latin typeface="Montserrat"/>
                <a:ea typeface="Montserrat"/>
                <a:cs typeface="Montserrat"/>
                <a:sym typeface="Montserrat"/>
              </a:rPr>
              <a:t>• sponges;</a:t>
            </a:r>
            <a:endParaRPr sz="3100">
              <a:solidFill>
                <a:schemeClr val="dk2"/>
              </a:solidFill>
              <a:latin typeface="Montserrat"/>
              <a:ea typeface="Montserrat"/>
              <a:cs typeface="Montserrat"/>
              <a:sym typeface="Montserrat"/>
            </a:endParaRPr>
          </a:p>
          <a:p>
            <a:pPr indent="0" lvl="0" marL="0" rtl="0" algn="l">
              <a:spcBef>
                <a:spcPts val="0"/>
              </a:spcBef>
              <a:spcAft>
                <a:spcPts val="0"/>
              </a:spcAft>
              <a:buNone/>
            </a:pPr>
            <a:r>
              <a:rPr lang="en-GB" sz="3100">
                <a:solidFill>
                  <a:schemeClr val="dk2"/>
                </a:solidFill>
                <a:latin typeface="Montserrat"/>
                <a:ea typeface="Montserrat"/>
                <a:cs typeface="Montserrat"/>
                <a:sym typeface="Montserrat"/>
              </a:rPr>
              <a:t>• balloons; or</a:t>
            </a:r>
            <a:endParaRPr sz="3100">
              <a:solidFill>
                <a:schemeClr val="dk2"/>
              </a:solidFill>
              <a:latin typeface="Montserrat"/>
              <a:ea typeface="Montserrat"/>
              <a:cs typeface="Montserrat"/>
              <a:sym typeface="Montserrat"/>
            </a:endParaRPr>
          </a:p>
          <a:p>
            <a:pPr indent="0" lvl="0" marL="0" rtl="0" algn="l">
              <a:spcBef>
                <a:spcPts val="0"/>
              </a:spcBef>
              <a:spcAft>
                <a:spcPts val="0"/>
              </a:spcAft>
              <a:buNone/>
            </a:pPr>
            <a:r>
              <a:rPr lang="en-GB" sz="3100">
                <a:solidFill>
                  <a:schemeClr val="dk2"/>
                </a:solidFill>
                <a:latin typeface="Montserrat"/>
                <a:ea typeface="Montserrat"/>
                <a:cs typeface="Montserrat"/>
                <a:sym typeface="Montserrat"/>
              </a:rPr>
              <a:t>• bags of different materials</a:t>
            </a:r>
            <a:endParaRPr sz="3100">
              <a:solidFill>
                <a:schemeClr val="dk2"/>
              </a:solidFill>
              <a:latin typeface="Montserrat"/>
              <a:ea typeface="Montserrat"/>
              <a:cs typeface="Montserrat"/>
              <a:sym typeface="Montserrat"/>
            </a:endParaRPr>
          </a:p>
          <a:p>
            <a:pPr indent="0" lvl="0" marL="0" rtl="0" algn="l">
              <a:spcBef>
                <a:spcPts val="0"/>
              </a:spcBef>
              <a:spcAft>
                <a:spcPts val="0"/>
              </a:spcAft>
              <a:buNone/>
            </a:pPr>
            <a:r>
              <a:rPr lang="en-GB" sz="3100">
                <a:solidFill>
                  <a:schemeClr val="dk2"/>
                </a:solidFill>
                <a:latin typeface="Montserrat"/>
                <a:ea typeface="Montserrat"/>
                <a:cs typeface="Montserrat"/>
                <a:sym typeface="Montserrat"/>
              </a:rPr>
              <a:t>(for example, gel, shaving foam or wet cornflakes).</a:t>
            </a:r>
            <a:endParaRPr sz="31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28"/>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Stage 3 - Soft and Wet Textures </a:t>
            </a:r>
            <a:endParaRPr/>
          </a:p>
        </p:txBody>
      </p:sp>
      <p:sp>
        <p:nvSpPr>
          <p:cNvPr id="193" name="Google Shape;193;p28"/>
          <p:cNvSpPr txBox="1"/>
          <p:nvPr>
            <p:ph idx="1" type="body"/>
          </p:nvPr>
        </p:nvSpPr>
        <p:spPr>
          <a:xfrm>
            <a:off x="917950" y="2519050"/>
            <a:ext cx="16452000" cy="402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This is messy play that involves materials that are soft, wet and really messy. Children may take some time to work up to this stage. You may need to ease a child into these types of activities and be aware of them resisting or becoming sensitive towards certain textures. Always show your child that you are enjoying the experience of handling the materials even if this is difficult for you.</a:t>
            </a:r>
            <a:endParaRPr/>
          </a:p>
          <a:p>
            <a:pPr indent="0" lvl="0" marL="0" rtl="0" algn="l">
              <a:spcBef>
                <a:spcPts val="2000"/>
              </a:spcBef>
              <a:spcAft>
                <a:spcPts val="2000"/>
              </a:spcAft>
              <a:buNone/>
            </a:pPr>
            <a:r>
              <a:rPr lang="en-GB"/>
              <a:t>Some materials you could use are:</a:t>
            </a:r>
            <a:endParaRPr/>
          </a:p>
        </p:txBody>
      </p:sp>
      <p:sp>
        <p:nvSpPr>
          <p:cNvPr id="194" name="Google Shape;194;p2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95" name="Google Shape;195;p28"/>
          <p:cNvSpPr txBox="1"/>
          <p:nvPr/>
        </p:nvSpPr>
        <p:spPr>
          <a:xfrm>
            <a:off x="2556525" y="6543550"/>
            <a:ext cx="4978200" cy="300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100">
                <a:solidFill>
                  <a:srgbClr val="434343"/>
                </a:solidFill>
                <a:latin typeface="Montserrat"/>
                <a:ea typeface="Montserrat"/>
                <a:cs typeface="Montserrat"/>
                <a:sym typeface="Montserrat"/>
              </a:rPr>
              <a:t>• paint;</a:t>
            </a:r>
            <a:endParaRPr sz="3100">
              <a:solidFill>
                <a:srgbClr val="434343"/>
              </a:solidFill>
              <a:latin typeface="Montserrat"/>
              <a:ea typeface="Montserrat"/>
              <a:cs typeface="Montserrat"/>
              <a:sym typeface="Montserrat"/>
            </a:endParaRPr>
          </a:p>
          <a:p>
            <a:pPr indent="0" lvl="0" marL="0" rtl="0" algn="l">
              <a:spcBef>
                <a:spcPts val="0"/>
              </a:spcBef>
              <a:spcAft>
                <a:spcPts val="0"/>
              </a:spcAft>
              <a:buNone/>
            </a:pPr>
            <a:r>
              <a:rPr lang="en-GB" sz="3100">
                <a:solidFill>
                  <a:srgbClr val="434343"/>
                </a:solidFill>
                <a:latin typeface="Montserrat"/>
                <a:ea typeface="Montserrat"/>
                <a:cs typeface="Montserrat"/>
                <a:sym typeface="Montserrat"/>
              </a:rPr>
              <a:t>• cornflour;</a:t>
            </a:r>
            <a:endParaRPr sz="3100">
              <a:solidFill>
                <a:srgbClr val="434343"/>
              </a:solidFill>
              <a:latin typeface="Montserrat"/>
              <a:ea typeface="Montserrat"/>
              <a:cs typeface="Montserrat"/>
              <a:sym typeface="Montserrat"/>
            </a:endParaRPr>
          </a:p>
          <a:p>
            <a:pPr indent="0" lvl="0" marL="0" rtl="0" algn="l">
              <a:spcBef>
                <a:spcPts val="0"/>
              </a:spcBef>
              <a:spcAft>
                <a:spcPts val="0"/>
              </a:spcAft>
              <a:buNone/>
            </a:pPr>
            <a:r>
              <a:rPr lang="en-GB" sz="3100">
                <a:solidFill>
                  <a:srgbClr val="434343"/>
                </a:solidFill>
                <a:latin typeface="Montserrat"/>
                <a:ea typeface="Montserrat"/>
                <a:cs typeface="Montserrat"/>
                <a:sym typeface="Montserrat"/>
              </a:rPr>
              <a:t>• water;</a:t>
            </a:r>
            <a:endParaRPr sz="3100">
              <a:solidFill>
                <a:srgbClr val="434343"/>
              </a:solidFill>
              <a:latin typeface="Montserrat"/>
              <a:ea typeface="Montserrat"/>
              <a:cs typeface="Montserrat"/>
              <a:sym typeface="Montserrat"/>
            </a:endParaRPr>
          </a:p>
          <a:p>
            <a:pPr indent="0" lvl="0" marL="0" rtl="0" algn="l">
              <a:spcBef>
                <a:spcPts val="0"/>
              </a:spcBef>
              <a:spcAft>
                <a:spcPts val="0"/>
              </a:spcAft>
              <a:buNone/>
            </a:pPr>
            <a:r>
              <a:rPr lang="en-GB" sz="3100">
                <a:solidFill>
                  <a:srgbClr val="434343"/>
                </a:solidFill>
                <a:latin typeface="Montserrat"/>
                <a:ea typeface="Montserrat"/>
                <a:cs typeface="Montserrat"/>
                <a:sym typeface="Montserrat"/>
              </a:rPr>
              <a:t>• shaving foam;</a:t>
            </a:r>
            <a:endParaRPr sz="3100">
              <a:solidFill>
                <a:srgbClr val="434343"/>
              </a:solidFill>
              <a:latin typeface="Montserrat"/>
              <a:ea typeface="Montserrat"/>
              <a:cs typeface="Montserrat"/>
              <a:sym typeface="Montserrat"/>
            </a:endParaRPr>
          </a:p>
          <a:p>
            <a:pPr indent="0" lvl="0" marL="0" rtl="0" algn="l">
              <a:spcBef>
                <a:spcPts val="0"/>
              </a:spcBef>
              <a:spcAft>
                <a:spcPts val="0"/>
              </a:spcAft>
              <a:buNone/>
            </a:pPr>
            <a:r>
              <a:rPr lang="en-GB" sz="3100">
                <a:solidFill>
                  <a:srgbClr val="434343"/>
                </a:solidFill>
                <a:latin typeface="Montserrat"/>
                <a:ea typeface="Montserrat"/>
                <a:cs typeface="Montserrat"/>
                <a:sym typeface="Montserrat"/>
              </a:rPr>
              <a:t>• baby oil or baby lotion; </a:t>
            </a:r>
            <a:endParaRPr sz="3100">
              <a:solidFill>
                <a:srgbClr val="434343"/>
              </a:solidFill>
              <a:latin typeface="Montserrat"/>
              <a:ea typeface="Montserrat"/>
              <a:cs typeface="Montserrat"/>
              <a:sym typeface="Montserrat"/>
            </a:endParaRPr>
          </a:p>
          <a:p>
            <a:pPr indent="0" lvl="0" marL="0" rtl="0" algn="l">
              <a:spcBef>
                <a:spcPts val="0"/>
              </a:spcBef>
              <a:spcAft>
                <a:spcPts val="0"/>
              </a:spcAft>
              <a:buNone/>
            </a:pPr>
            <a:r>
              <a:t/>
            </a:r>
            <a:endParaRPr sz="2200">
              <a:solidFill>
                <a:srgbClr val="434343"/>
              </a:solidFill>
              <a:latin typeface="Montserrat"/>
              <a:ea typeface="Montserrat"/>
              <a:cs typeface="Montserrat"/>
              <a:sym typeface="Montserrat"/>
            </a:endParaRPr>
          </a:p>
        </p:txBody>
      </p:sp>
      <p:sp>
        <p:nvSpPr>
          <p:cNvPr id="196" name="Google Shape;196;p28"/>
          <p:cNvSpPr txBox="1"/>
          <p:nvPr/>
        </p:nvSpPr>
        <p:spPr>
          <a:xfrm>
            <a:off x="8820000" y="6543550"/>
            <a:ext cx="5514900" cy="300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100">
                <a:solidFill>
                  <a:schemeClr val="dk2"/>
                </a:solidFill>
                <a:latin typeface="Montserrat"/>
                <a:ea typeface="Montserrat"/>
                <a:cs typeface="Montserrat"/>
                <a:sym typeface="Montserrat"/>
              </a:rPr>
              <a:t>• wet mud;</a:t>
            </a:r>
            <a:endParaRPr sz="3100">
              <a:solidFill>
                <a:schemeClr val="dk2"/>
              </a:solidFill>
              <a:latin typeface="Montserrat"/>
              <a:ea typeface="Montserrat"/>
              <a:cs typeface="Montserrat"/>
              <a:sym typeface="Montserrat"/>
            </a:endParaRPr>
          </a:p>
          <a:p>
            <a:pPr indent="0" lvl="0" marL="0" rtl="0" algn="l">
              <a:spcBef>
                <a:spcPts val="0"/>
              </a:spcBef>
              <a:spcAft>
                <a:spcPts val="0"/>
              </a:spcAft>
              <a:buNone/>
            </a:pPr>
            <a:r>
              <a:rPr lang="en-GB" sz="3100">
                <a:solidFill>
                  <a:schemeClr val="dk2"/>
                </a:solidFill>
                <a:latin typeface="Montserrat"/>
                <a:ea typeface="Montserrat"/>
                <a:cs typeface="Montserrat"/>
                <a:sym typeface="Montserrat"/>
              </a:rPr>
              <a:t>• bubbles;</a:t>
            </a:r>
            <a:endParaRPr sz="3100">
              <a:solidFill>
                <a:schemeClr val="dk2"/>
              </a:solidFill>
              <a:latin typeface="Montserrat"/>
              <a:ea typeface="Montserrat"/>
              <a:cs typeface="Montserrat"/>
              <a:sym typeface="Montserrat"/>
            </a:endParaRPr>
          </a:p>
          <a:p>
            <a:pPr indent="0" lvl="0" marL="0" rtl="0" algn="l">
              <a:spcBef>
                <a:spcPts val="0"/>
              </a:spcBef>
              <a:spcAft>
                <a:spcPts val="0"/>
              </a:spcAft>
              <a:buNone/>
            </a:pPr>
            <a:r>
              <a:rPr lang="en-GB" sz="3100">
                <a:solidFill>
                  <a:schemeClr val="dk2"/>
                </a:solidFill>
                <a:latin typeface="Montserrat"/>
                <a:ea typeface="Montserrat"/>
                <a:cs typeface="Montserrat"/>
                <a:sym typeface="Montserrat"/>
              </a:rPr>
              <a:t>• papier mâché;</a:t>
            </a:r>
            <a:endParaRPr sz="3100">
              <a:solidFill>
                <a:schemeClr val="dk2"/>
              </a:solidFill>
              <a:latin typeface="Montserrat"/>
              <a:ea typeface="Montserrat"/>
              <a:cs typeface="Montserrat"/>
              <a:sym typeface="Montserrat"/>
            </a:endParaRPr>
          </a:p>
          <a:p>
            <a:pPr indent="0" lvl="0" marL="0" rtl="0" algn="l">
              <a:spcBef>
                <a:spcPts val="0"/>
              </a:spcBef>
              <a:spcAft>
                <a:spcPts val="0"/>
              </a:spcAft>
              <a:buNone/>
            </a:pPr>
            <a:r>
              <a:rPr lang="en-GB" sz="3100">
                <a:solidFill>
                  <a:schemeClr val="dk2"/>
                </a:solidFill>
                <a:latin typeface="Montserrat"/>
                <a:ea typeface="Montserrat"/>
                <a:cs typeface="Montserrat"/>
                <a:sym typeface="Montserrat"/>
              </a:rPr>
              <a:t>• food; or</a:t>
            </a:r>
            <a:endParaRPr sz="3100">
              <a:solidFill>
                <a:schemeClr val="dk2"/>
              </a:solidFill>
              <a:latin typeface="Montserrat"/>
              <a:ea typeface="Montserrat"/>
              <a:cs typeface="Montserrat"/>
              <a:sym typeface="Montserrat"/>
            </a:endParaRPr>
          </a:p>
          <a:p>
            <a:pPr indent="0" lvl="0" marL="0" rtl="0" algn="l">
              <a:spcBef>
                <a:spcPts val="0"/>
              </a:spcBef>
              <a:spcAft>
                <a:spcPts val="0"/>
              </a:spcAft>
              <a:buNone/>
            </a:pPr>
            <a:r>
              <a:rPr lang="en-GB" sz="3100">
                <a:solidFill>
                  <a:schemeClr val="dk2"/>
                </a:solidFill>
                <a:latin typeface="Montserrat"/>
                <a:ea typeface="Montserrat"/>
                <a:cs typeface="Montserrat"/>
                <a:sym typeface="Montserrat"/>
              </a:rPr>
              <a:t>• glue.</a:t>
            </a:r>
            <a:endParaRPr sz="23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29"/>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Helping the child to enjoy Sensory or Messy Play </a:t>
            </a:r>
            <a:endParaRPr/>
          </a:p>
        </p:txBody>
      </p:sp>
      <p:sp>
        <p:nvSpPr>
          <p:cNvPr id="202" name="Google Shape;202;p29"/>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368300" lvl="0" marL="457200" rtl="0" algn="l">
              <a:spcBef>
                <a:spcPts val="0"/>
              </a:spcBef>
              <a:spcAft>
                <a:spcPts val="0"/>
              </a:spcAft>
              <a:buSzPts val="2200"/>
              <a:buChar char="●"/>
            </a:pPr>
            <a:r>
              <a:rPr lang="en-GB" sz="2200"/>
              <a:t>Introduce messy-play activities gradually. Give the child time to work through one stage for some time before moving on.</a:t>
            </a:r>
            <a:endParaRPr sz="2200"/>
          </a:p>
          <a:p>
            <a:pPr indent="-368300" lvl="0" marL="457200" rtl="0" algn="l">
              <a:spcBef>
                <a:spcPts val="0"/>
              </a:spcBef>
              <a:spcAft>
                <a:spcPts val="0"/>
              </a:spcAft>
              <a:buSzPts val="2200"/>
              <a:buChar char="●"/>
            </a:pPr>
            <a:r>
              <a:rPr lang="en-GB" sz="2200"/>
              <a:t>Join in. Children look to adults as their role models. If you give it a try, this will give them confidence and they are more likely to follow your example.</a:t>
            </a:r>
            <a:endParaRPr sz="2200"/>
          </a:p>
          <a:p>
            <a:pPr indent="-368300" lvl="0" marL="457200" rtl="0" algn="l">
              <a:spcBef>
                <a:spcPts val="0"/>
              </a:spcBef>
              <a:spcAft>
                <a:spcPts val="0"/>
              </a:spcAft>
              <a:buSzPts val="2200"/>
              <a:buChar char="●"/>
            </a:pPr>
            <a:r>
              <a:rPr lang="en-GB" sz="2200"/>
              <a:t>As well as setting aside some time for specific activities, try to include messy play in everyday life, such as cooking, gardening and bath time.</a:t>
            </a:r>
            <a:endParaRPr sz="2200"/>
          </a:p>
          <a:p>
            <a:pPr indent="-368300" lvl="0" marL="457200" rtl="0" algn="l">
              <a:spcBef>
                <a:spcPts val="0"/>
              </a:spcBef>
              <a:spcAft>
                <a:spcPts val="0"/>
              </a:spcAft>
              <a:buSzPts val="2200"/>
              <a:buChar char="●"/>
            </a:pPr>
            <a:r>
              <a:rPr lang="en-GB" sz="2200"/>
              <a:t>Make sure that you provide enough time and space for your child to enjoy the activity. Try and allow the child to decide how long to play for. This will be shown by their interest and concentration.</a:t>
            </a:r>
            <a:endParaRPr sz="2200"/>
          </a:p>
          <a:p>
            <a:pPr indent="-368300" lvl="0" marL="457200" rtl="0" algn="l">
              <a:spcBef>
                <a:spcPts val="0"/>
              </a:spcBef>
              <a:spcAft>
                <a:spcPts val="0"/>
              </a:spcAft>
              <a:buSzPts val="2200"/>
              <a:buChar char="●"/>
            </a:pPr>
            <a:r>
              <a:rPr lang="en-GB" sz="2200"/>
              <a:t>Never force sensory play. Encouraging others e.g. siblings to join in too, the child will be able to  observe what is happening and be more willing to explore.</a:t>
            </a:r>
            <a:endParaRPr sz="2200"/>
          </a:p>
          <a:p>
            <a:pPr indent="-368300" lvl="0" marL="457200" rtl="0" algn="l">
              <a:spcBef>
                <a:spcPts val="0"/>
              </a:spcBef>
              <a:spcAft>
                <a:spcPts val="0"/>
              </a:spcAft>
              <a:buSzPts val="2200"/>
              <a:buChar char="●"/>
            </a:pPr>
            <a:r>
              <a:rPr lang="en-GB" sz="2200"/>
              <a:t>Allow the child to direct the activity and explore themselves.				</a:t>
            </a:r>
            <a:endParaRPr sz="2200"/>
          </a:p>
          <a:p>
            <a:pPr indent="-368300" lvl="0" marL="457200" rtl="0" algn="l">
              <a:lnSpc>
                <a:spcPct val="115000"/>
              </a:lnSpc>
              <a:spcBef>
                <a:spcPts val="0"/>
              </a:spcBef>
              <a:spcAft>
                <a:spcPts val="0"/>
              </a:spcAft>
              <a:buSzPts val="2200"/>
              <a:buChar char="●"/>
            </a:pPr>
            <a:r>
              <a:rPr lang="en-GB" sz="2200"/>
              <a:t>Dress for mess by wearing aprons – old shirts are great as they cover a big area. Put newspaper or wipe-clean mats on the floor.</a:t>
            </a:r>
            <a:endParaRPr sz="2200"/>
          </a:p>
          <a:p>
            <a:pPr indent="-368300" lvl="0" marL="457200" rtl="0" algn="l">
              <a:lnSpc>
                <a:spcPct val="115000"/>
              </a:lnSpc>
              <a:spcBef>
                <a:spcPts val="0"/>
              </a:spcBef>
              <a:spcAft>
                <a:spcPts val="0"/>
              </a:spcAft>
              <a:buSzPts val="2200"/>
              <a:buChar char="●"/>
            </a:pPr>
            <a:r>
              <a:rPr lang="en-GB" sz="2200"/>
              <a:t>You may have to introduce activities gradually, but they should always be available throughout the activity so the child can choose when to join in. </a:t>
            </a:r>
            <a:endParaRPr sz="2200"/>
          </a:p>
          <a:p>
            <a:pPr indent="-368300" lvl="0" marL="457200" rtl="0" algn="l">
              <a:lnSpc>
                <a:spcPct val="115000"/>
              </a:lnSpc>
              <a:spcBef>
                <a:spcPts val="0"/>
              </a:spcBef>
              <a:spcAft>
                <a:spcPts val="0"/>
              </a:spcAft>
              <a:buSzPts val="2200"/>
              <a:buChar char="●"/>
            </a:pPr>
            <a:r>
              <a:rPr lang="en-GB" sz="2200"/>
              <a:t>When providing an activity, make sure it is appropriate for your child’s needs and at the right level. You should work through levels gradually – jumping to a higher level when a child is not ready can make them resist activities later. </a:t>
            </a:r>
            <a:endParaRPr sz="2200"/>
          </a:p>
        </p:txBody>
      </p:sp>
      <p:sp>
        <p:nvSpPr>
          <p:cNvPr id="203" name="Google Shape;203;p2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30"/>
          <p:cNvSpPr txBox="1"/>
          <p:nvPr>
            <p:ph type="title"/>
          </p:nvPr>
        </p:nvSpPr>
        <p:spPr>
          <a:xfrm>
            <a:off x="917950" y="890050"/>
            <a:ext cx="6222000" cy="1629000"/>
          </a:xfrm>
          <a:prstGeom prst="rect">
            <a:avLst/>
          </a:prstGeom>
        </p:spPr>
        <p:txBody>
          <a:bodyPr anchorCtr="0" anchor="t" bIns="0" lIns="0" spcFirstLastPara="1" rIns="0" wrap="square" tIns="0">
            <a:noAutofit/>
          </a:bodyPr>
          <a:lstStyle/>
          <a:p>
            <a:pPr indent="0" lvl="0" marL="0" rtl="0" algn="l">
              <a:lnSpc>
                <a:spcPct val="140000"/>
              </a:lnSpc>
              <a:spcBef>
                <a:spcPts val="1000"/>
              </a:spcBef>
              <a:spcAft>
                <a:spcPts val="0"/>
              </a:spcAft>
              <a:buNone/>
            </a:pPr>
            <a:r>
              <a:rPr lang="en-GB" sz="2800" u="sng">
                <a:solidFill>
                  <a:schemeClr val="dk2"/>
                </a:solidFill>
              </a:rPr>
              <a:t>Recording and Reflecting Task </a:t>
            </a:r>
            <a:endParaRPr sz="2800" u="sng">
              <a:solidFill>
                <a:schemeClr val="dk2"/>
              </a:solidFill>
            </a:endParaRPr>
          </a:p>
          <a:p>
            <a:pPr indent="0" lvl="0" marL="0" rtl="0" algn="l">
              <a:lnSpc>
                <a:spcPct val="140000"/>
              </a:lnSpc>
              <a:spcBef>
                <a:spcPts val="1000"/>
              </a:spcBef>
              <a:spcAft>
                <a:spcPts val="0"/>
              </a:spcAft>
              <a:buNone/>
            </a:pPr>
            <a:r>
              <a:rPr b="0" lang="en-GB" sz="2100">
                <a:solidFill>
                  <a:schemeClr val="dk2"/>
                </a:solidFill>
              </a:rPr>
              <a:t>Let’s sing round and round the garden a few times and .. </a:t>
            </a:r>
            <a:endParaRPr b="0" sz="2100">
              <a:solidFill>
                <a:schemeClr val="dk2"/>
              </a:solidFill>
            </a:endParaRPr>
          </a:p>
          <a:p>
            <a:pPr indent="-361950" lvl="0" marL="457200" rtl="0" algn="l">
              <a:lnSpc>
                <a:spcPct val="140000"/>
              </a:lnSpc>
              <a:spcBef>
                <a:spcPts val="1000"/>
              </a:spcBef>
              <a:spcAft>
                <a:spcPts val="0"/>
              </a:spcAft>
              <a:buClr>
                <a:schemeClr val="dk2"/>
              </a:buClr>
              <a:buSzPts val="2100"/>
              <a:buChar char="●"/>
            </a:pPr>
            <a:r>
              <a:rPr b="0" lang="en-GB" sz="2100">
                <a:solidFill>
                  <a:schemeClr val="dk2"/>
                </a:solidFill>
              </a:rPr>
              <a:t>vary the tickle e.g. under the chin or behind the ear</a:t>
            </a:r>
            <a:endParaRPr b="0" sz="2100">
              <a:solidFill>
                <a:schemeClr val="dk2"/>
              </a:solidFill>
            </a:endParaRPr>
          </a:p>
          <a:p>
            <a:pPr indent="-361950" lvl="0" marL="457200" rtl="0" algn="l">
              <a:lnSpc>
                <a:spcPct val="140000"/>
              </a:lnSpc>
              <a:spcBef>
                <a:spcPts val="0"/>
              </a:spcBef>
              <a:spcAft>
                <a:spcPts val="0"/>
              </a:spcAft>
              <a:buClr>
                <a:schemeClr val="dk2"/>
              </a:buClr>
              <a:buSzPts val="2100"/>
              <a:buChar char="●"/>
            </a:pPr>
            <a:r>
              <a:rPr b="0" lang="en-GB" sz="2100">
                <a:solidFill>
                  <a:schemeClr val="dk2"/>
                </a:solidFill>
              </a:rPr>
              <a:t>vary the time you leave between one step two step </a:t>
            </a:r>
            <a:endParaRPr b="0" sz="2100">
              <a:solidFill>
                <a:schemeClr val="dk2"/>
              </a:solidFill>
            </a:endParaRPr>
          </a:p>
          <a:p>
            <a:pPr indent="-361950" lvl="0" marL="457200" rtl="0" algn="l">
              <a:lnSpc>
                <a:spcPct val="140000"/>
              </a:lnSpc>
              <a:spcBef>
                <a:spcPts val="0"/>
              </a:spcBef>
              <a:spcAft>
                <a:spcPts val="0"/>
              </a:spcAft>
              <a:buClr>
                <a:schemeClr val="dk2"/>
              </a:buClr>
              <a:buSzPts val="2100"/>
              <a:buChar char="●"/>
            </a:pPr>
            <a:r>
              <a:rPr b="0" lang="en-GB" sz="2100">
                <a:solidFill>
                  <a:schemeClr val="dk2"/>
                </a:solidFill>
              </a:rPr>
              <a:t>Introduce an object (for example a puppet or teddy bear)  </a:t>
            </a:r>
            <a:endParaRPr b="0" sz="2100">
              <a:solidFill>
                <a:schemeClr val="dk2"/>
              </a:solidFill>
            </a:endParaRPr>
          </a:p>
          <a:p>
            <a:pPr indent="0" lvl="0" marL="0" rtl="0" algn="l">
              <a:lnSpc>
                <a:spcPct val="140000"/>
              </a:lnSpc>
              <a:spcBef>
                <a:spcPts val="1000"/>
              </a:spcBef>
              <a:spcAft>
                <a:spcPts val="0"/>
              </a:spcAft>
              <a:buNone/>
            </a:pPr>
            <a:r>
              <a:rPr b="0" lang="en-GB" sz="2100">
                <a:solidFill>
                  <a:schemeClr val="dk2"/>
                </a:solidFill>
              </a:rPr>
              <a:t>This is a great time for you to observe, wait and respond to what your child likes. </a:t>
            </a:r>
            <a:endParaRPr b="0" sz="2100">
              <a:solidFill>
                <a:schemeClr val="dk2"/>
              </a:solidFill>
            </a:endParaRPr>
          </a:p>
          <a:p>
            <a:pPr indent="0" lvl="0" marL="0" rtl="0" algn="l">
              <a:lnSpc>
                <a:spcPct val="140000"/>
              </a:lnSpc>
              <a:spcBef>
                <a:spcPts val="1000"/>
              </a:spcBef>
              <a:spcAft>
                <a:spcPts val="0"/>
              </a:spcAft>
              <a:buNone/>
            </a:pPr>
            <a:r>
              <a:t/>
            </a:r>
            <a:endParaRPr sz="2100">
              <a:solidFill>
                <a:schemeClr val="dk2"/>
              </a:solidFill>
            </a:endParaRPr>
          </a:p>
          <a:p>
            <a:pPr indent="0" lvl="0" marL="0" rtl="0" algn="l">
              <a:spcBef>
                <a:spcPts val="1000"/>
              </a:spcBef>
              <a:spcAft>
                <a:spcPts val="0"/>
              </a:spcAft>
              <a:buNone/>
            </a:pPr>
            <a:r>
              <a:t/>
            </a:r>
            <a:endParaRPr/>
          </a:p>
        </p:txBody>
      </p:sp>
      <p:sp>
        <p:nvSpPr>
          <p:cNvPr id="209" name="Google Shape;209;p3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graphicFrame>
        <p:nvGraphicFramePr>
          <p:cNvPr id="210" name="Google Shape;210;p30"/>
          <p:cNvGraphicFramePr/>
          <p:nvPr/>
        </p:nvGraphicFramePr>
        <p:xfrm>
          <a:off x="8415975" y="445700"/>
          <a:ext cx="3000000" cy="3000000"/>
        </p:xfrm>
        <a:graphic>
          <a:graphicData uri="http://schemas.openxmlformats.org/drawingml/2006/table">
            <a:tbl>
              <a:tblPr>
                <a:noFill/>
                <a:tableStyleId>{C04811B6-1205-4FF2-BAFD-8C0E34DBA2D6}</a:tableStyleId>
              </a:tblPr>
              <a:tblGrid>
                <a:gridCol w="1052025"/>
                <a:gridCol w="3616100"/>
                <a:gridCol w="4566850"/>
              </a:tblGrid>
              <a:tr h="403575">
                <a:tc>
                  <a:txBody>
                    <a:bodyPr/>
                    <a:lstStyle/>
                    <a:p>
                      <a:pPr indent="0" lvl="0" marL="0" rtl="0" algn="l">
                        <a:spcBef>
                          <a:spcPts val="0"/>
                        </a:spcBef>
                        <a:spcAft>
                          <a:spcPts val="0"/>
                        </a:spcAft>
                        <a:buNone/>
                      </a:pPr>
                      <a:r>
                        <a:rPr lang="en-GB" sz="1600">
                          <a:solidFill>
                            <a:srgbClr val="434343"/>
                          </a:solidFill>
                          <a:latin typeface="Montserrat"/>
                          <a:ea typeface="Montserrat"/>
                          <a:cs typeface="Montserrat"/>
                          <a:sym typeface="Montserrat"/>
                        </a:rPr>
                        <a:t>Attempt</a:t>
                      </a:r>
                      <a:endParaRPr sz="16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rPr lang="en-GB" sz="1600">
                          <a:solidFill>
                            <a:srgbClr val="434343"/>
                          </a:solidFill>
                          <a:latin typeface="Montserrat"/>
                          <a:ea typeface="Montserrat"/>
                          <a:cs typeface="Montserrat"/>
                          <a:sym typeface="Montserrat"/>
                        </a:rPr>
                        <a:t>Variation</a:t>
                      </a:r>
                      <a:endParaRPr sz="16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rPr lang="en-GB" sz="1600">
                          <a:solidFill>
                            <a:srgbClr val="434343"/>
                          </a:solidFill>
                          <a:latin typeface="Montserrat"/>
                          <a:ea typeface="Montserrat"/>
                          <a:cs typeface="Montserrat"/>
                          <a:sym typeface="Montserrat"/>
                        </a:rPr>
                        <a:t>Comments</a:t>
                      </a:r>
                      <a:endParaRPr sz="1600">
                        <a:solidFill>
                          <a:srgbClr val="434343"/>
                        </a:solidFill>
                        <a:latin typeface="Montserrat"/>
                        <a:ea typeface="Montserrat"/>
                        <a:cs typeface="Montserrat"/>
                        <a:sym typeface="Montserrat"/>
                      </a:endParaRPr>
                    </a:p>
                  </a:txBody>
                  <a:tcPr marT="63500" marB="63500" marR="63500" marL="63500"/>
                </a:tc>
              </a:tr>
              <a:tr h="1326675">
                <a:tc>
                  <a:txBody>
                    <a:bodyPr/>
                    <a:lstStyle/>
                    <a:p>
                      <a:pPr indent="0" lvl="0" marL="0" rtl="0" algn="l">
                        <a:spcBef>
                          <a:spcPts val="0"/>
                        </a:spcBef>
                        <a:spcAft>
                          <a:spcPts val="0"/>
                        </a:spcAft>
                        <a:buNone/>
                      </a:pPr>
                      <a:r>
                        <a:rPr b="1" lang="en-GB" sz="2400">
                          <a:solidFill>
                            <a:srgbClr val="434343"/>
                          </a:solidFill>
                          <a:latin typeface="Montserrat"/>
                          <a:ea typeface="Montserrat"/>
                          <a:cs typeface="Montserrat"/>
                          <a:sym typeface="Montserrat"/>
                        </a:rPr>
                        <a:t>1</a:t>
                      </a:r>
                      <a:endParaRPr b="1" sz="24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r>
              <a:tr h="1429725">
                <a:tc>
                  <a:txBody>
                    <a:bodyPr/>
                    <a:lstStyle/>
                    <a:p>
                      <a:pPr indent="0" lvl="0" marL="0" rtl="0" algn="l">
                        <a:spcBef>
                          <a:spcPts val="0"/>
                        </a:spcBef>
                        <a:spcAft>
                          <a:spcPts val="0"/>
                        </a:spcAft>
                        <a:buNone/>
                      </a:pPr>
                      <a:r>
                        <a:rPr b="1" lang="en-GB" sz="2400">
                          <a:solidFill>
                            <a:srgbClr val="434343"/>
                          </a:solidFill>
                          <a:latin typeface="Montserrat"/>
                          <a:ea typeface="Montserrat"/>
                          <a:cs typeface="Montserrat"/>
                          <a:sym typeface="Montserrat"/>
                        </a:rPr>
                        <a:t>2</a:t>
                      </a:r>
                      <a:endParaRPr b="1" sz="24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r>
              <a:tr h="1378200">
                <a:tc>
                  <a:txBody>
                    <a:bodyPr/>
                    <a:lstStyle/>
                    <a:p>
                      <a:pPr indent="0" lvl="0" marL="0" rtl="0" algn="l">
                        <a:spcBef>
                          <a:spcPts val="0"/>
                        </a:spcBef>
                        <a:spcAft>
                          <a:spcPts val="0"/>
                        </a:spcAft>
                        <a:buNone/>
                      </a:pPr>
                      <a:r>
                        <a:rPr b="1" lang="en-GB" sz="2400">
                          <a:solidFill>
                            <a:srgbClr val="434343"/>
                          </a:solidFill>
                          <a:latin typeface="Montserrat"/>
                          <a:ea typeface="Montserrat"/>
                          <a:cs typeface="Montserrat"/>
                          <a:sym typeface="Montserrat"/>
                        </a:rPr>
                        <a:t>3</a:t>
                      </a:r>
                      <a:endParaRPr b="1" sz="24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r>
              <a:tr h="1326675">
                <a:tc>
                  <a:txBody>
                    <a:bodyPr/>
                    <a:lstStyle/>
                    <a:p>
                      <a:pPr indent="0" lvl="0" marL="0" rtl="0" algn="l">
                        <a:spcBef>
                          <a:spcPts val="0"/>
                        </a:spcBef>
                        <a:spcAft>
                          <a:spcPts val="0"/>
                        </a:spcAft>
                        <a:buNone/>
                      </a:pPr>
                      <a:r>
                        <a:rPr b="1" lang="en-GB" sz="2400">
                          <a:solidFill>
                            <a:srgbClr val="434343"/>
                          </a:solidFill>
                          <a:latin typeface="Montserrat"/>
                          <a:ea typeface="Montserrat"/>
                          <a:cs typeface="Montserrat"/>
                          <a:sym typeface="Montserrat"/>
                        </a:rPr>
                        <a:t>4</a:t>
                      </a:r>
                      <a:endParaRPr b="1" sz="24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r>
              <a:tr h="1185000">
                <a:tc>
                  <a:txBody>
                    <a:bodyPr/>
                    <a:lstStyle/>
                    <a:p>
                      <a:pPr indent="0" lvl="0" marL="0" rtl="0" algn="l">
                        <a:spcBef>
                          <a:spcPts val="0"/>
                        </a:spcBef>
                        <a:spcAft>
                          <a:spcPts val="0"/>
                        </a:spcAft>
                        <a:buNone/>
                      </a:pPr>
                      <a:r>
                        <a:rPr b="1" lang="en-GB" sz="2400">
                          <a:solidFill>
                            <a:srgbClr val="434343"/>
                          </a:solidFill>
                          <a:latin typeface="Montserrat"/>
                          <a:ea typeface="Montserrat"/>
                          <a:cs typeface="Montserrat"/>
                          <a:sym typeface="Montserrat"/>
                        </a:rPr>
                        <a:t>5</a:t>
                      </a:r>
                      <a:endParaRPr b="1" sz="24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r>
            </a:tbl>
          </a:graphicData>
        </a:graphic>
      </p:graphicFrame>
      <p:sp>
        <p:nvSpPr>
          <p:cNvPr id="211" name="Google Shape;211;p30"/>
          <p:cNvSpPr txBox="1"/>
          <p:nvPr/>
        </p:nvSpPr>
        <p:spPr>
          <a:xfrm>
            <a:off x="8415975" y="8303150"/>
            <a:ext cx="8011500" cy="1070700"/>
          </a:xfrm>
          <a:prstGeom prst="rect">
            <a:avLst/>
          </a:prstGeom>
          <a:noFill/>
          <a:ln>
            <a:noFill/>
          </a:ln>
        </p:spPr>
        <p:txBody>
          <a:bodyPr anchorCtr="0" anchor="ctr" bIns="91425" lIns="91425" spcFirstLastPara="1" rIns="91425" wrap="square" tIns="91425">
            <a:noAutofit/>
          </a:bodyPr>
          <a:lstStyle/>
          <a:p>
            <a:pPr indent="0" lvl="0" marL="0" rtl="0" algn="l">
              <a:lnSpc>
                <a:spcPct val="140000"/>
              </a:lnSpc>
              <a:spcBef>
                <a:spcPts val="1000"/>
              </a:spcBef>
              <a:spcAft>
                <a:spcPts val="0"/>
              </a:spcAft>
              <a:buNone/>
            </a:pPr>
            <a:r>
              <a:t/>
            </a:r>
            <a:endParaRPr sz="1500">
              <a:solidFill>
                <a:srgbClr val="434343"/>
              </a:solidFill>
              <a:latin typeface="Montserrat"/>
              <a:ea typeface="Montserrat"/>
              <a:cs typeface="Montserrat"/>
              <a:sym typeface="Montserrat"/>
            </a:endParaRPr>
          </a:p>
          <a:p>
            <a:pPr indent="0" lvl="0" marL="0" rtl="0" algn="l">
              <a:spcBef>
                <a:spcPts val="1000"/>
              </a:spcBef>
              <a:spcAft>
                <a:spcPts val="0"/>
              </a:spcAft>
              <a:buNone/>
            </a:pPr>
            <a:r>
              <a:rPr lang="en-GB" sz="2200">
                <a:latin typeface="Montserrat"/>
                <a:ea typeface="Montserrat"/>
                <a:cs typeface="Montserrat"/>
                <a:sym typeface="Montserrat"/>
              </a:rPr>
              <a:t>In one sentence, what did you notice? </a:t>
            </a:r>
            <a:endParaRPr sz="2200">
              <a:latin typeface="Montserrat"/>
              <a:ea typeface="Montserrat"/>
              <a:cs typeface="Montserrat"/>
              <a:sym typeface="Montserrat"/>
            </a:endParaRPr>
          </a:p>
          <a:p>
            <a:pPr indent="0" lvl="0" marL="0" rtl="0" algn="l">
              <a:spcBef>
                <a:spcPts val="1000"/>
              </a:spcBef>
              <a:spcAft>
                <a:spcPts val="0"/>
              </a:spcAft>
              <a:buNone/>
            </a:pPr>
            <a:r>
              <a:t/>
            </a:r>
            <a:endParaRPr sz="2200">
              <a:latin typeface="Montserrat"/>
              <a:ea typeface="Montserrat"/>
              <a:cs typeface="Montserrat"/>
              <a:sym typeface="Montserrat"/>
            </a:endParaRPr>
          </a:p>
          <a:p>
            <a:pPr indent="0" lvl="0" marL="0" rtl="0" algn="l">
              <a:spcBef>
                <a:spcPts val="1000"/>
              </a:spcBef>
              <a:spcAft>
                <a:spcPts val="0"/>
              </a:spcAft>
              <a:buNone/>
            </a:pPr>
            <a:r>
              <a:rPr lang="en-GB" sz="2200">
                <a:latin typeface="Montserrat"/>
                <a:ea typeface="Montserrat"/>
                <a:cs typeface="Montserrat"/>
                <a:sym typeface="Montserrat"/>
              </a:rPr>
              <a:t>When I…………………………………………………………</a:t>
            </a:r>
            <a:endParaRPr sz="2200">
              <a:latin typeface="Montserrat"/>
              <a:ea typeface="Montserrat"/>
              <a:cs typeface="Montserrat"/>
              <a:sym typeface="Montserrat"/>
            </a:endParaRPr>
          </a:p>
          <a:p>
            <a:pPr indent="0" lvl="0" marL="0" rtl="0" algn="l">
              <a:spcBef>
                <a:spcPts val="1000"/>
              </a:spcBef>
              <a:spcAft>
                <a:spcPts val="0"/>
              </a:spcAft>
              <a:buNone/>
            </a:pPr>
            <a:r>
              <a:t/>
            </a:r>
            <a:endParaRPr sz="2200">
              <a:latin typeface="Montserrat"/>
              <a:ea typeface="Montserrat"/>
              <a:cs typeface="Montserrat"/>
              <a:sym typeface="Montserrat"/>
            </a:endParaRPr>
          </a:p>
          <a:p>
            <a:pPr indent="0" lvl="0" marL="0" rtl="0" algn="l">
              <a:spcBef>
                <a:spcPts val="1000"/>
              </a:spcBef>
              <a:spcAft>
                <a:spcPts val="0"/>
              </a:spcAft>
              <a:buNone/>
            </a:pPr>
            <a:r>
              <a:rPr lang="en-GB" sz="2200">
                <a:latin typeface="Montserrat"/>
                <a:ea typeface="Montserrat"/>
                <a:cs typeface="Montserrat"/>
                <a:sym typeface="Montserrat"/>
              </a:rPr>
              <a:t>my child……………….………………………</a:t>
            </a:r>
            <a:endParaRPr sz="2200">
              <a:latin typeface="Montserrat"/>
              <a:ea typeface="Montserrat"/>
              <a:cs typeface="Montserrat"/>
              <a:sym typeface="Montserrat"/>
            </a:endParaRPr>
          </a:p>
          <a:p>
            <a:pPr indent="0" lvl="0" marL="0" rtl="0" algn="l">
              <a:spcBef>
                <a:spcPts val="1000"/>
              </a:spcBef>
              <a:spcAft>
                <a:spcPts val="1000"/>
              </a:spcAft>
              <a:buNone/>
            </a:pPr>
            <a:r>
              <a:t/>
            </a:r>
            <a:endParaRPr b="1" sz="3000">
              <a:solidFill>
                <a:srgbClr val="69BE4B"/>
              </a:solidFill>
              <a:latin typeface="Montserrat"/>
              <a:ea typeface="Montserrat"/>
              <a:cs typeface="Montserrat"/>
              <a:sym typeface="Montserrat"/>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31"/>
          <p:cNvSpPr txBox="1"/>
          <p:nvPr>
            <p:ph type="title"/>
          </p:nvPr>
        </p:nvSpPr>
        <p:spPr>
          <a:xfrm>
            <a:off x="917950" y="890050"/>
            <a:ext cx="15767100" cy="1629000"/>
          </a:xfrm>
          <a:prstGeom prst="rect">
            <a:avLst/>
          </a:prstGeom>
        </p:spPr>
        <p:txBody>
          <a:bodyPr anchorCtr="0" anchor="t" bIns="0" lIns="0" spcFirstLastPara="1" rIns="0" wrap="square" tIns="0">
            <a:noAutofit/>
          </a:bodyPr>
          <a:lstStyle/>
          <a:p>
            <a:pPr indent="0" lvl="0" marL="0" rtl="0" algn="l">
              <a:lnSpc>
                <a:spcPct val="140000"/>
              </a:lnSpc>
              <a:spcBef>
                <a:spcPts val="1000"/>
              </a:spcBef>
              <a:spcAft>
                <a:spcPts val="0"/>
              </a:spcAft>
              <a:buNone/>
            </a:pPr>
            <a:r>
              <a:rPr lang="en-GB" sz="2800" u="sng">
                <a:solidFill>
                  <a:schemeClr val="dk2"/>
                </a:solidFill>
              </a:rPr>
              <a:t>Recording and Reflecting on Sensory Play</a:t>
            </a:r>
            <a:endParaRPr sz="2800" u="sng">
              <a:solidFill>
                <a:schemeClr val="dk2"/>
              </a:solidFill>
            </a:endParaRPr>
          </a:p>
          <a:p>
            <a:pPr indent="0" lvl="0" marL="0" rtl="0" algn="l">
              <a:lnSpc>
                <a:spcPct val="140000"/>
              </a:lnSpc>
              <a:spcBef>
                <a:spcPts val="1000"/>
              </a:spcBef>
              <a:spcAft>
                <a:spcPts val="0"/>
              </a:spcAft>
              <a:buNone/>
            </a:pPr>
            <a:r>
              <a:rPr lang="en-GB" sz="2100">
                <a:solidFill>
                  <a:schemeClr val="dk2"/>
                </a:solidFill>
              </a:rPr>
              <a:t>Use this sheet to record and reflect on your childs stages and progress within sensory play. </a:t>
            </a:r>
            <a:endParaRPr b="0" sz="2400">
              <a:solidFill>
                <a:schemeClr val="dk2"/>
              </a:solidFill>
            </a:endParaRPr>
          </a:p>
          <a:p>
            <a:pPr indent="0" lvl="0" marL="0" rtl="0" algn="l">
              <a:spcBef>
                <a:spcPts val="1000"/>
              </a:spcBef>
              <a:spcAft>
                <a:spcPts val="0"/>
              </a:spcAft>
              <a:buNone/>
            </a:pPr>
            <a:r>
              <a:t/>
            </a:r>
            <a:endParaRPr/>
          </a:p>
        </p:txBody>
      </p:sp>
      <p:sp>
        <p:nvSpPr>
          <p:cNvPr id="217" name="Google Shape;217;p3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graphicFrame>
        <p:nvGraphicFramePr>
          <p:cNvPr id="218" name="Google Shape;218;p31"/>
          <p:cNvGraphicFramePr/>
          <p:nvPr/>
        </p:nvGraphicFramePr>
        <p:xfrm>
          <a:off x="7140050" y="2519050"/>
          <a:ext cx="3000000" cy="3000000"/>
        </p:xfrm>
        <a:graphic>
          <a:graphicData uri="http://schemas.openxmlformats.org/drawingml/2006/table">
            <a:tbl>
              <a:tblPr>
                <a:noFill/>
                <a:tableStyleId>{C04811B6-1205-4FF2-BAFD-8C0E34DBA2D6}</a:tableStyleId>
              </a:tblPr>
              <a:tblGrid>
                <a:gridCol w="1536625"/>
                <a:gridCol w="3849150"/>
                <a:gridCol w="3849200"/>
              </a:tblGrid>
              <a:tr h="403575">
                <a:tc>
                  <a:txBody>
                    <a:bodyPr/>
                    <a:lstStyle/>
                    <a:p>
                      <a:pPr indent="0" lvl="0" marL="0" rtl="0" algn="l">
                        <a:spcBef>
                          <a:spcPts val="0"/>
                        </a:spcBef>
                        <a:spcAft>
                          <a:spcPts val="0"/>
                        </a:spcAft>
                        <a:buNone/>
                      </a:pPr>
                      <a:r>
                        <a:rPr lang="en-GB" sz="1100">
                          <a:solidFill>
                            <a:srgbClr val="434343"/>
                          </a:solidFill>
                          <a:latin typeface="Montserrat"/>
                          <a:ea typeface="Montserrat"/>
                          <a:cs typeface="Montserrat"/>
                          <a:sym typeface="Montserrat"/>
                        </a:rPr>
                        <a:t>Date </a:t>
                      </a:r>
                      <a:endParaRPr sz="11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rPr lang="en-GB" sz="1100">
                          <a:solidFill>
                            <a:srgbClr val="434343"/>
                          </a:solidFill>
                          <a:latin typeface="Montserrat"/>
                          <a:ea typeface="Montserrat"/>
                          <a:cs typeface="Montserrat"/>
                          <a:sym typeface="Montserrat"/>
                        </a:rPr>
                        <a:t>Activity </a:t>
                      </a:r>
                      <a:endParaRPr sz="11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rPr lang="en-GB" sz="1100">
                          <a:solidFill>
                            <a:srgbClr val="434343"/>
                          </a:solidFill>
                          <a:latin typeface="Montserrat"/>
                          <a:ea typeface="Montserrat"/>
                          <a:cs typeface="Montserrat"/>
                          <a:sym typeface="Montserrat"/>
                        </a:rPr>
                        <a:t>Comments</a:t>
                      </a:r>
                      <a:endParaRPr sz="1100">
                        <a:solidFill>
                          <a:srgbClr val="434343"/>
                        </a:solidFill>
                        <a:latin typeface="Montserrat"/>
                        <a:ea typeface="Montserrat"/>
                        <a:cs typeface="Montserrat"/>
                        <a:sym typeface="Montserrat"/>
                      </a:endParaRPr>
                    </a:p>
                  </a:txBody>
                  <a:tcPr marT="63500" marB="63500" marR="63500" marL="63500"/>
                </a:tc>
              </a:tr>
              <a:tr h="1326675">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r>
              <a:tr h="1429725">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r>
              <a:tr h="1378200">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r>
              <a:tr h="1326675">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r>
              <a:tr h="1185000">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sz="1100">
                        <a:solidFill>
                          <a:srgbClr val="434343"/>
                        </a:solidFill>
                        <a:latin typeface="Montserrat"/>
                        <a:ea typeface="Montserrat"/>
                        <a:cs typeface="Montserrat"/>
                        <a:sym typeface="Montserrat"/>
                      </a:endParaRPr>
                    </a:p>
                  </a:txBody>
                  <a:tcPr marT="63500" marB="63500" marR="63500" marL="63500"/>
                </a:tc>
              </a:tr>
            </a:tbl>
          </a:graphicData>
        </a:graphic>
      </p:graphicFrame>
      <p:sp>
        <p:nvSpPr>
          <p:cNvPr id="219" name="Google Shape;219;p31"/>
          <p:cNvSpPr txBox="1"/>
          <p:nvPr/>
        </p:nvSpPr>
        <p:spPr>
          <a:xfrm>
            <a:off x="681150" y="2679025"/>
            <a:ext cx="5867400" cy="6651000"/>
          </a:xfrm>
          <a:prstGeom prst="rect">
            <a:avLst/>
          </a:prstGeom>
          <a:noFill/>
          <a:ln>
            <a:noFill/>
          </a:ln>
        </p:spPr>
        <p:txBody>
          <a:bodyPr anchorCtr="0" anchor="ctr" bIns="91425" lIns="91425" spcFirstLastPara="1" rIns="91425" wrap="square" tIns="91425">
            <a:noAutofit/>
          </a:bodyPr>
          <a:lstStyle/>
          <a:p>
            <a:pPr indent="0" lvl="0" marL="0" rtl="0" algn="l">
              <a:lnSpc>
                <a:spcPct val="140000"/>
              </a:lnSpc>
              <a:spcBef>
                <a:spcPts val="1000"/>
              </a:spcBef>
              <a:spcAft>
                <a:spcPts val="0"/>
              </a:spcAft>
              <a:buNone/>
            </a:pPr>
            <a:r>
              <a:t/>
            </a:r>
            <a:endParaRPr sz="2300">
              <a:solidFill>
                <a:srgbClr val="434343"/>
              </a:solidFill>
              <a:latin typeface="Montserrat"/>
              <a:ea typeface="Montserrat"/>
              <a:cs typeface="Montserrat"/>
              <a:sym typeface="Montserrat"/>
            </a:endParaRPr>
          </a:p>
          <a:p>
            <a:pPr indent="0" lvl="0" marL="0" rtl="0" algn="l">
              <a:spcBef>
                <a:spcPts val="1000"/>
              </a:spcBef>
              <a:spcAft>
                <a:spcPts val="0"/>
              </a:spcAft>
              <a:buNone/>
            </a:pPr>
            <a:r>
              <a:rPr lang="en-GB" sz="3000">
                <a:latin typeface="Montserrat"/>
                <a:ea typeface="Montserrat"/>
                <a:cs typeface="Montserrat"/>
                <a:sym typeface="Montserrat"/>
              </a:rPr>
              <a:t>In one sentence, what have you noticed this week?</a:t>
            </a:r>
            <a:endParaRPr sz="3000">
              <a:latin typeface="Montserrat"/>
              <a:ea typeface="Montserrat"/>
              <a:cs typeface="Montserrat"/>
              <a:sym typeface="Montserrat"/>
            </a:endParaRPr>
          </a:p>
          <a:p>
            <a:pPr indent="0" lvl="0" marL="0" rtl="0" algn="l">
              <a:spcBef>
                <a:spcPts val="1000"/>
              </a:spcBef>
              <a:spcAft>
                <a:spcPts val="0"/>
              </a:spcAft>
              <a:buNone/>
            </a:pPr>
            <a:r>
              <a:t/>
            </a:r>
            <a:endParaRPr sz="3000">
              <a:latin typeface="Montserrat"/>
              <a:ea typeface="Montserrat"/>
              <a:cs typeface="Montserrat"/>
              <a:sym typeface="Montserrat"/>
            </a:endParaRPr>
          </a:p>
          <a:p>
            <a:pPr indent="0" lvl="0" marL="0" rtl="0" algn="l">
              <a:spcBef>
                <a:spcPts val="1000"/>
              </a:spcBef>
              <a:spcAft>
                <a:spcPts val="0"/>
              </a:spcAft>
              <a:buNone/>
            </a:pPr>
            <a:r>
              <a:rPr lang="en-GB" sz="3000">
                <a:latin typeface="Montserrat"/>
                <a:ea typeface="Montserrat"/>
                <a:cs typeface="Montserrat"/>
                <a:sym typeface="Montserrat"/>
              </a:rPr>
              <a:t>When I…………………………………………………………</a:t>
            </a:r>
            <a:endParaRPr sz="3000">
              <a:latin typeface="Montserrat"/>
              <a:ea typeface="Montserrat"/>
              <a:cs typeface="Montserrat"/>
              <a:sym typeface="Montserrat"/>
            </a:endParaRPr>
          </a:p>
          <a:p>
            <a:pPr indent="0" lvl="0" marL="0" rtl="0" algn="l">
              <a:spcBef>
                <a:spcPts val="1000"/>
              </a:spcBef>
              <a:spcAft>
                <a:spcPts val="0"/>
              </a:spcAft>
              <a:buNone/>
            </a:pPr>
            <a:r>
              <a:t/>
            </a:r>
            <a:endParaRPr sz="3000">
              <a:latin typeface="Montserrat"/>
              <a:ea typeface="Montserrat"/>
              <a:cs typeface="Montserrat"/>
              <a:sym typeface="Montserrat"/>
            </a:endParaRPr>
          </a:p>
          <a:p>
            <a:pPr indent="0" lvl="0" marL="0" rtl="0" algn="l">
              <a:spcBef>
                <a:spcPts val="1000"/>
              </a:spcBef>
              <a:spcAft>
                <a:spcPts val="0"/>
              </a:spcAft>
              <a:buNone/>
            </a:pPr>
            <a:r>
              <a:rPr lang="en-GB" sz="3000">
                <a:latin typeface="Montserrat"/>
                <a:ea typeface="Montserrat"/>
                <a:cs typeface="Montserrat"/>
                <a:sym typeface="Montserrat"/>
              </a:rPr>
              <a:t>my child……………….………………………</a:t>
            </a:r>
            <a:endParaRPr sz="3000">
              <a:latin typeface="Montserrat"/>
              <a:ea typeface="Montserrat"/>
              <a:cs typeface="Montserrat"/>
              <a:sym typeface="Montserrat"/>
            </a:endParaRPr>
          </a:p>
          <a:p>
            <a:pPr indent="0" lvl="0" marL="0" rtl="0" algn="l">
              <a:spcBef>
                <a:spcPts val="1000"/>
              </a:spcBef>
              <a:spcAft>
                <a:spcPts val="1000"/>
              </a:spcAft>
              <a:buNone/>
            </a:pPr>
            <a:r>
              <a:t/>
            </a:r>
            <a:endParaRPr b="1" sz="3800">
              <a:solidFill>
                <a:srgbClr val="69BE4B"/>
              </a:solidFill>
              <a:latin typeface="Montserrat"/>
              <a:ea typeface="Montserrat"/>
              <a:cs typeface="Montserrat"/>
              <a:sym typeface="Montserrat"/>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32"/>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graphicFrame>
        <p:nvGraphicFramePr>
          <p:cNvPr id="225" name="Google Shape;225;p32"/>
          <p:cNvGraphicFramePr/>
          <p:nvPr/>
        </p:nvGraphicFramePr>
        <p:xfrm>
          <a:off x="10247100" y="455650"/>
          <a:ext cx="3000000" cy="3000000"/>
        </p:xfrm>
        <a:graphic>
          <a:graphicData uri="http://schemas.openxmlformats.org/drawingml/2006/table">
            <a:tbl>
              <a:tblPr>
                <a:noFill/>
                <a:tableStyleId>{C04811B6-1205-4FF2-BAFD-8C0E34DBA2D6}</a:tableStyleId>
              </a:tblPr>
              <a:tblGrid>
                <a:gridCol w="7566500"/>
              </a:tblGrid>
              <a:tr h="6015425">
                <a:tc>
                  <a:txBody>
                    <a:bodyPr/>
                    <a:lstStyle/>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rPr lang="en-GB">
                          <a:latin typeface="Montserrat"/>
                          <a:ea typeface="Montserrat"/>
                          <a:cs typeface="Montserrat"/>
                          <a:sym typeface="Montserrat"/>
                        </a:rPr>
                        <a:t>Insert picture</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txBody>
                  <a:tcPr marT="63500" marB="63500" marR="63500" marL="63500"/>
                </a:tc>
              </a:tr>
            </a:tbl>
          </a:graphicData>
        </a:graphic>
      </p:graphicFrame>
      <p:sp>
        <p:nvSpPr>
          <p:cNvPr id="226" name="Google Shape;226;p32"/>
          <p:cNvSpPr txBox="1"/>
          <p:nvPr/>
        </p:nvSpPr>
        <p:spPr>
          <a:xfrm>
            <a:off x="577075" y="455650"/>
            <a:ext cx="8243100" cy="8702400"/>
          </a:xfrm>
          <a:prstGeom prst="rect">
            <a:avLst/>
          </a:prstGeom>
          <a:noFill/>
          <a:ln>
            <a:noFill/>
          </a:ln>
        </p:spPr>
        <p:txBody>
          <a:bodyPr anchorCtr="0" anchor="ctr" bIns="91425" lIns="91425" spcFirstLastPara="1" rIns="91425" wrap="square" tIns="91425">
            <a:noAutofit/>
          </a:bodyPr>
          <a:lstStyle/>
          <a:p>
            <a:pPr indent="0" lvl="0" marL="0" rtl="0" algn="l">
              <a:lnSpc>
                <a:spcPct val="140000"/>
              </a:lnSpc>
              <a:spcBef>
                <a:spcPts val="1000"/>
              </a:spcBef>
              <a:spcAft>
                <a:spcPts val="0"/>
              </a:spcAft>
              <a:buNone/>
            </a:pPr>
            <a:r>
              <a:rPr b="1" lang="en-GB" sz="2900">
                <a:solidFill>
                  <a:srgbClr val="69BE4B"/>
                </a:solidFill>
                <a:latin typeface="Montserrat"/>
                <a:ea typeface="Montserrat"/>
                <a:cs typeface="Montserrat"/>
                <a:sym typeface="Montserrat"/>
              </a:rPr>
              <a:t>Sensory Play </a:t>
            </a:r>
            <a:r>
              <a:rPr b="1" lang="en-GB" sz="2900">
                <a:solidFill>
                  <a:srgbClr val="69BE4B"/>
                </a:solidFill>
                <a:latin typeface="Montserrat"/>
                <a:ea typeface="Montserrat"/>
                <a:cs typeface="Montserrat"/>
                <a:sym typeface="Montserrat"/>
              </a:rPr>
              <a:t>Time Diary </a:t>
            </a:r>
            <a:endParaRPr b="1" sz="2900">
              <a:solidFill>
                <a:srgbClr val="69BE4B"/>
              </a:solidFill>
              <a:latin typeface="Montserrat"/>
              <a:ea typeface="Montserrat"/>
              <a:cs typeface="Montserrat"/>
              <a:sym typeface="Montserrat"/>
            </a:endParaRPr>
          </a:p>
          <a:p>
            <a:pPr indent="0" lvl="0" marL="0" rtl="0" algn="l">
              <a:lnSpc>
                <a:spcPct val="140000"/>
              </a:lnSpc>
              <a:spcBef>
                <a:spcPts val="1000"/>
              </a:spcBef>
              <a:spcAft>
                <a:spcPts val="0"/>
              </a:spcAft>
              <a:buNone/>
            </a:pPr>
            <a:r>
              <a:rPr lang="en-GB" sz="2500">
                <a:latin typeface="Montserrat"/>
                <a:ea typeface="Montserrat"/>
                <a:cs typeface="Montserrat"/>
                <a:sym typeface="Montserrat"/>
              </a:rPr>
              <a:t>Date:</a:t>
            </a:r>
            <a:endParaRPr sz="2500">
              <a:latin typeface="Montserrat"/>
              <a:ea typeface="Montserrat"/>
              <a:cs typeface="Montserrat"/>
              <a:sym typeface="Montserrat"/>
            </a:endParaRPr>
          </a:p>
          <a:p>
            <a:pPr indent="0" lvl="0" marL="0" rtl="0" algn="l">
              <a:lnSpc>
                <a:spcPct val="140000"/>
              </a:lnSpc>
              <a:spcBef>
                <a:spcPts val="1000"/>
              </a:spcBef>
              <a:spcAft>
                <a:spcPts val="0"/>
              </a:spcAft>
              <a:buNone/>
            </a:pPr>
            <a:r>
              <a:rPr lang="en-GB" sz="2500">
                <a:latin typeface="Montserrat"/>
                <a:ea typeface="Montserrat"/>
                <a:cs typeface="Montserrat"/>
                <a:sym typeface="Montserrat"/>
              </a:rPr>
              <a:t>We learnt about _______________________________________________</a:t>
            </a:r>
            <a:endParaRPr sz="2500">
              <a:latin typeface="Montserrat"/>
              <a:ea typeface="Montserrat"/>
              <a:cs typeface="Montserrat"/>
              <a:sym typeface="Montserrat"/>
            </a:endParaRPr>
          </a:p>
          <a:p>
            <a:pPr indent="0" lvl="0" marL="0" rtl="0" algn="l">
              <a:lnSpc>
                <a:spcPct val="140000"/>
              </a:lnSpc>
              <a:spcBef>
                <a:spcPts val="1000"/>
              </a:spcBef>
              <a:spcAft>
                <a:spcPts val="0"/>
              </a:spcAft>
              <a:buNone/>
            </a:pPr>
            <a:r>
              <a:t/>
            </a:r>
            <a:endParaRPr sz="2500">
              <a:latin typeface="Montserrat"/>
              <a:ea typeface="Montserrat"/>
              <a:cs typeface="Montserrat"/>
              <a:sym typeface="Montserrat"/>
            </a:endParaRPr>
          </a:p>
          <a:p>
            <a:pPr indent="0" lvl="0" marL="0" rtl="0" algn="l">
              <a:lnSpc>
                <a:spcPct val="140000"/>
              </a:lnSpc>
              <a:spcBef>
                <a:spcPts val="1000"/>
              </a:spcBef>
              <a:spcAft>
                <a:spcPts val="0"/>
              </a:spcAft>
              <a:buNone/>
            </a:pPr>
            <a:r>
              <a:rPr lang="en-GB" sz="2500">
                <a:latin typeface="Montserrat"/>
                <a:ea typeface="Montserrat"/>
                <a:cs typeface="Montserrat"/>
                <a:sym typeface="Montserrat"/>
              </a:rPr>
              <a:t>When my adult ____________________________________________________________________________________________________</a:t>
            </a:r>
            <a:endParaRPr sz="2500">
              <a:solidFill>
                <a:srgbClr val="434343"/>
              </a:solidFill>
              <a:latin typeface="Montserrat"/>
              <a:ea typeface="Montserrat"/>
              <a:cs typeface="Montserrat"/>
              <a:sym typeface="Montserrat"/>
            </a:endParaRPr>
          </a:p>
          <a:p>
            <a:pPr indent="0" lvl="0" marL="0" rtl="0" algn="l">
              <a:lnSpc>
                <a:spcPct val="140000"/>
              </a:lnSpc>
              <a:spcBef>
                <a:spcPts val="1000"/>
              </a:spcBef>
              <a:spcAft>
                <a:spcPts val="0"/>
              </a:spcAft>
              <a:buNone/>
            </a:pPr>
            <a:r>
              <a:rPr lang="en-GB" sz="2500">
                <a:solidFill>
                  <a:srgbClr val="434343"/>
                </a:solidFill>
                <a:latin typeface="Montserrat"/>
                <a:ea typeface="Montserrat"/>
                <a:cs typeface="Montserrat"/>
                <a:sym typeface="Montserrat"/>
              </a:rPr>
              <a:t>I…</a:t>
            </a:r>
            <a:endParaRPr sz="2500">
              <a:solidFill>
                <a:srgbClr val="434343"/>
              </a:solidFill>
              <a:latin typeface="Montserrat"/>
              <a:ea typeface="Montserrat"/>
              <a:cs typeface="Montserrat"/>
              <a:sym typeface="Montserrat"/>
            </a:endParaRPr>
          </a:p>
          <a:p>
            <a:pPr indent="0" lvl="0" marL="0" rtl="0" algn="l">
              <a:lnSpc>
                <a:spcPct val="140000"/>
              </a:lnSpc>
              <a:spcBef>
                <a:spcPts val="1000"/>
              </a:spcBef>
              <a:spcAft>
                <a:spcPts val="0"/>
              </a:spcAft>
              <a:buNone/>
            </a:pPr>
            <a:r>
              <a:rPr lang="en-GB" sz="2500">
                <a:solidFill>
                  <a:srgbClr val="434343"/>
                </a:solidFill>
                <a:latin typeface="Montserrat"/>
                <a:ea typeface="Montserrat"/>
                <a:cs typeface="Montserrat"/>
                <a:sym typeface="Montserrat"/>
              </a:rPr>
              <a:t>____________________________________________________________________________________________________</a:t>
            </a:r>
            <a:endParaRPr sz="2500">
              <a:latin typeface="Montserrat"/>
              <a:ea typeface="Montserrat"/>
              <a:cs typeface="Montserrat"/>
              <a:sym typeface="Montserrat"/>
            </a:endParaRPr>
          </a:p>
          <a:p>
            <a:pPr indent="0" lvl="0" marL="0" rtl="0" algn="l">
              <a:lnSpc>
                <a:spcPct val="140000"/>
              </a:lnSpc>
              <a:spcBef>
                <a:spcPts val="1000"/>
              </a:spcBef>
              <a:spcAft>
                <a:spcPts val="1000"/>
              </a:spcAft>
              <a:buNone/>
            </a:pPr>
            <a:r>
              <a:t/>
            </a:r>
            <a:endParaRPr b="1" sz="2900">
              <a:solidFill>
                <a:srgbClr val="69BE4B"/>
              </a:solidFill>
              <a:latin typeface="Montserrat"/>
              <a:ea typeface="Montserrat"/>
              <a:cs typeface="Montserrat"/>
              <a:sym typeface="Montserra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5"/>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lnSpc>
                <a:spcPct val="100000"/>
              </a:lnSpc>
              <a:spcBef>
                <a:spcPts val="1000"/>
              </a:spcBef>
              <a:spcAft>
                <a:spcPts val="1000"/>
              </a:spcAft>
              <a:buNone/>
            </a:pPr>
            <a:r>
              <a:rPr lang="en-GB" sz="5300">
                <a:solidFill>
                  <a:srgbClr val="69BE4B"/>
                </a:solidFill>
              </a:rPr>
              <a:t>Sensory or Messy Play </a:t>
            </a:r>
            <a:endParaRPr sz="7500"/>
          </a:p>
        </p:txBody>
      </p:sp>
      <p:sp>
        <p:nvSpPr>
          <p:cNvPr id="87" name="Google Shape;87;p15"/>
          <p:cNvSpPr txBox="1"/>
          <p:nvPr>
            <p:ph idx="1" type="body"/>
          </p:nvPr>
        </p:nvSpPr>
        <p:spPr>
          <a:xfrm>
            <a:off x="917950" y="1806500"/>
            <a:ext cx="16452000" cy="3215100"/>
          </a:xfrm>
          <a:prstGeom prst="rect">
            <a:avLst/>
          </a:prstGeom>
        </p:spPr>
        <p:txBody>
          <a:bodyPr anchorCtr="0" anchor="t" bIns="0" lIns="0" spcFirstLastPara="1" rIns="0" wrap="square" tIns="0">
            <a:noAutofit/>
          </a:bodyPr>
          <a:lstStyle/>
          <a:p>
            <a:pPr indent="0" lvl="0" marL="0" rtl="0" algn="l">
              <a:lnSpc>
                <a:spcPct val="100000"/>
              </a:lnSpc>
              <a:spcBef>
                <a:spcPts val="1000"/>
              </a:spcBef>
              <a:spcAft>
                <a:spcPts val="0"/>
              </a:spcAft>
              <a:buNone/>
            </a:pPr>
            <a:r>
              <a:rPr lang="en-GB" sz="3300">
                <a:solidFill>
                  <a:srgbClr val="000000"/>
                </a:solidFill>
              </a:rPr>
              <a:t>All children learn through play. There are many different sorts of play. </a:t>
            </a:r>
            <a:endParaRPr sz="3300">
              <a:solidFill>
                <a:srgbClr val="000000"/>
              </a:solidFill>
            </a:endParaRPr>
          </a:p>
          <a:p>
            <a:pPr indent="0" lvl="0" marL="0" rtl="0" algn="l">
              <a:lnSpc>
                <a:spcPct val="100000"/>
              </a:lnSpc>
              <a:spcBef>
                <a:spcPts val="1000"/>
              </a:spcBef>
              <a:spcAft>
                <a:spcPts val="0"/>
              </a:spcAft>
              <a:buNone/>
            </a:pPr>
            <a:r>
              <a:t/>
            </a:r>
            <a:endParaRPr sz="3300">
              <a:solidFill>
                <a:srgbClr val="000000"/>
              </a:solidFill>
            </a:endParaRPr>
          </a:p>
          <a:p>
            <a:pPr indent="0" lvl="0" marL="0" rtl="0" algn="l">
              <a:lnSpc>
                <a:spcPct val="100000"/>
              </a:lnSpc>
              <a:spcBef>
                <a:spcPts val="1000"/>
              </a:spcBef>
              <a:spcAft>
                <a:spcPts val="0"/>
              </a:spcAft>
              <a:buNone/>
            </a:pPr>
            <a:r>
              <a:rPr lang="en-GB" sz="3300">
                <a:solidFill>
                  <a:srgbClr val="000000"/>
                </a:solidFill>
              </a:rPr>
              <a:t>Messy play is a fun and interesting way for children to explore and learn about the world around them.</a:t>
            </a:r>
            <a:endParaRPr sz="3300">
              <a:solidFill>
                <a:srgbClr val="000000"/>
              </a:solidFill>
            </a:endParaRPr>
          </a:p>
          <a:p>
            <a:pPr indent="0" lvl="0" marL="0" rtl="0" algn="l">
              <a:lnSpc>
                <a:spcPct val="100000"/>
              </a:lnSpc>
              <a:spcBef>
                <a:spcPts val="1000"/>
              </a:spcBef>
              <a:spcAft>
                <a:spcPts val="0"/>
              </a:spcAft>
              <a:buNone/>
            </a:pPr>
            <a:r>
              <a:t/>
            </a:r>
            <a:endParaRPr sz="3300">
              <a:solidFill>
                <a:srgbClr val="000000"/>
              </a:solidFill>
            </a:endParaRPr>
          </a:p>
          <a:p>
            <a:pPr indent="0" lvl="0" marL="0" rtl="0" algn="l">
              <a:lnSpc>
                <a:spcPct val="100000"/>
              </a:lnSpc>
              <a:spcBef>
                <a:spcPts val="1000"/>
              </a:spcBef>
              <a:spcAft>
                <a:spcPts val="0"/>
              </a:spcAft>
              <a:buNone/>
            </a:pPr>
            <a:r>
              <a:rPr lang="en-GB" sz="3300">
                <a:solidFill>
                  <a:srgbClr val="000000"/>
                </a:solidFill>
              </a:rPr>
              <a:t>A wide range of materials can be used for messy play, including:</a:t>
            </a:r>
            <a:endParaRPr sz="3300"/>
          </a:p>
          <a:p>
            <a:pPr indent="0" lvl="0" marL="0" rtl="0" algn="l">
              <a:spcBef>
                <a:spcPts val="1000"/>
              </a:spcBef>
              <a:spcAft>
                <a:spcPts val="2000"/>
              </a:spcAft>
              <a:buNone/>
            </a:pPr>
            <a:r>
              <a:t/>
            </a:r>
            <a:endParaRPr sz="5300"/>
          </a:p>
        </p:txBody>
      </p:sp>
      <p:sp>
        <p:nvSpPr>
          <p:cNvPr id="88" name="Google Shape;88;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9" name="Google Shape;89;p15"/>
          <p:cNvSpPr txBox="1"/>
          <p:nvPr/>
        </p:nvSpPr>
        <p:spPr>
          <a:xfrm>
            <a:off x="1430700" y="5804125"/>
            <a:ext cx="3000000" cy="3000000"/>
          </a:xfrm>
          <a:prstGeom prst="rect">
            <a:avLst/>
          </a:prstGeom>
          <a:noFill/>
          <a:ln>
            <a:noFill/>
          </a:ln>
        </p:spPr>
        <p:txBody>
          <a:bodyPr anchorCtr="0" anchor="t" bIns="91425" lIns="91425" spcFirstLastPara="1" rIns="91425" wrap="square" tIns="91425">
            <a:noAutofit/>
          </a:bodyPr>
          <a:lstStyle/>
          <a:p>
            <a:pPr indent="0" lvl="0" marL="0" rtl="0" algn="l">
              <a:spcBef>
                <a:spcPts val="1000"/>
              </a:spcBef>
              <a:spcAft>
                <a:spcPts val="0"/>
              </a:spcAft>
              <a:buNone/>
            </a:pPr>
            <a:r>
              <a:rPr lang="en-GB" sz="2600">
                <a:latin typeface="Montserrat"/>
                <a:ea typeface="Montserrat"/>
                <a:cs typeface="Montserrat"/>
                <a:sym typeface="Montserrat"/>
              </a:rPr>
              <a:t>• paint;</a:t>
            </a:r>
            <a:endParaRPr sz="2600">
              <a:latin typeface="Montserrat"/>
              <a:ea typeface="Montserrat"/>
              <a:cs typeface="Montserrat"/>
              <a:sym typeface="Montserrat"/>
            </a:endParaRPr>
          </a:p>
          <a:p>
            <a:pPr indent="0" lvl="0" marL="0" rtl="0" algn="l">
              <a:spcBef>
                <a:spcPts val="1000"/>
              </a:spcBef>
              <a:spcAft>
                <a:spcPts val="0"/>
              </a:spcAft>
              <a:buNone/>
            </a:pPr>
            <a:r>
              <a:rPr lang="en-GB" sz="2600">
                <a:latin typeface="Montserrat"/>
                <a:ea typeface="Montserrat"/>
                <a:cs typeface="Montserrat"/>
                <a:sym typeface="Montserrat"/>
              </a:rPr>
              <a:t>• </a:t>
            </a:r>
            <a:r>
              <a:rPr lang="en-GB" sz="2600">
                <a:latin typeface="Montserrat"/>
                <a:ea typeface="Montserrat"/>
                <a:cs typeface="Montserrat"/>
                <a:sym typeface="Montserrat"/>
              </a:rPr>
              <a:t>play dough;</a:t>
            </a:r>
            <a:endParaRPr sz="2600">
              <a:latin typeface="Montserrat"/>
              <a:ea typeface="Montserrat"/>
              <a:cs typeface="Montserrat"/>
              <a:sym typeface="Montserrat"/>
            </a:endParaRPr>
          </a:p>
          <a:p>
            <a:pPr indent="0" lvl="0" marL="0" rtl="0" algn="l">
              <a:spcBef>
                <a:spcPts val="1000"/>
              </a:spcBef>
              <a:spcAft>
                <a:spcPts val="0"/>
              </a:spcAft>
              <a:buNone/>
            </a:pPr>
            <a:r>
              <a:rPr lang="en-GB" sz="2600">
                <a:latin typeface="Montserrat"/>
                <a:ea typeface="Montserrat"/>
                <a:cs typeface="Montserrat"/>
                <a:sym typeface="Montserrat"/>
              </a:rPr>
              <a:t>• water;</a:t>
            </a:r>
            <a:endParaRPr sz="2600">
              <a:latin typeface="Montserrat"/>
              <a:ea typeface="Montserrat"/>
              <a:cs typeface="Montserrat"/>
              <a:sym typeface="Montserrat"/>
            </a:endParaRPr>
          </a:p>
          <a:p>
            <a:pPr indent="0" lvl="0" marL="0" rtl="0" algn="l">
              <a:spcBef>
                <a:spcPts val="1000"/>
              </a:spcBef>
              <a:spcAft>
                <a:spcPts val="0"/>
              </a:spcAft>
              <a:buNone/>
            </a:pPr>
            <a:r>
              <a:rPr lang="en-GB" sz="2600">
                <a:latin typeface="Montserrat"/>
                <a:ea typeface="Montserrat"/>
                <a:cs typeface="Montserrat"/>
                <a:sym typeface="Montserrat"/>
              </a:rPr>
              <a:t>• sand;</a:t>
            </a:r>
            <a:endParaRPr sz="2600">
              <a:latin typeface="Montserrat"/>
              <a:ea typeface="Montserrat"/>
              <a:cs typeface="Montserrat"/>
              <a:sym typeface="Montserrat"/>
            </a:endParaRPr>
          </a:p>
          <a:p>
            <a:pPr indent="0" lvl="0" marL="0" rtl="0" algn="l">
              <a:spcBef>
                <a:spcPts val="1000"/>
              </a:spcBef>
              <a:spcAft>
                <a:spcPts val="0"/>
              </a:spcAft>
              <a:buNone/>
            </a:pPr>
            <a:r>
              <a:rPr lang="en-GB" sz="2600">
                <a:latin typeface="Montserrat"/>
                <a:ea typeface="Montserrat"/>
                <a:cs typeface="Montserrat"/>
                <a:sym typeface="Montserrat"/>
              </a:rPr>
              <a:t>• pasta;</a:t>
            </a:r>
            <a:endParaRPr sz="2600">
              <a:latin typeface="Montserrat"/>
              <a:ea typeface="Montserrat"/>
              <a:cs typeface="Montserrat"/>
              <a:sym typeface="Montserrat"/>
            </a:endParaRPr>
          </a:p>
          <a:p>
            <a:pPr indent="0" lvl="0" marL="0" rtl="0" algn="l">
              <a:spcBef>
                <a:spcPts val="1000"/>
              </a:spcBef>
              <a:spcAft>
                <a:spcPts val="0"/>
              </a:spcAft>
              <a:buNone/>
            </a:pPr>
            <a:r>
              <a:rPr lang="en-GB" sz="2600">
                <a:latin typeface="Montserrat"/>
                <a:ea typeface="Montserrat"/>
                <a:cs typeface="Montserrat"/>
                <a:sym typeface="Montserrat"/>
              </a:rPr>
              <a:t>• paper; </a:t>
            </a:r>
            <a:endParaRPr/>
          </a:p>
          <a:p>
            <a:pPr indent="0" lvl="0" marL="0" rtl="0" algn="l">
              <a:spcBef>
                <a:spcPts val="1000"/>
              </a:spcBef>
              <a:spcAft>
                <a:spcPts val="0"/>
              </a:spcAft>
              <a:buNone/>
            </a:pPr>
            <a:r>
              <a:t/>
            </a:r>
            <a:endParaRPr sz="2600">
              <a:latin typeface="Montserrat"/>
              <a:ea typeface="Montserrat"/>
              <a:cs typeface="Montserrat"/>
              <a:sym typeface="Montserrat"/>
            </a:endParaRPr>
          </a:p>
          <a:p>
            <a:pPr indent="0" lvl="0" marL="0" rtl="0" algn="l">
              <a:spcBef>
                <a:spcPts val="1000"/>
              </a:spcBef>
              <a:spcAft>
                <a:spcPts val="1000"/>
              </a:spcAft>
              <a:buNone/>
            </a:pPr>
            <a:r>
              <a:t/>
            </a:r>
            <a:endParaRPr/>
          </a:p>
        </p:txBody>
      </p:sp>
      <p:sp>
        <p:nvSpPr>
          <p:cNvPr id="90" name="Google Shape;90;p15"/>
          <p:cNvSpPr txBox="1"/>
          <p:nvPr/>
        </p:nvSpPr>
        <p:spPr>
          <a:xfrm>
            <a:off x="5508925" y="5804125"/>
            <a:ext cx="6086700" cy="4077600"/>
          </a:xfrm>
          <a:prstGeom prst="rect">
            <a:avLst/>
          </a:prstGeom>
          <a:noFill/>
          <a:ln>
            <a:noFill/>
          </a:ln>
        </p:spPr>
        <p:txBody>
          <a:bodyPr anchorCtr="0" anchor="t" bIns="91425" lIns="91425" spcFirstLastPara="1" rIns="91425" wrap="square" tIns="91425">
            <a:noAutofit/>
          </a:bodyPr>
          <a:lstStyle/>
          <a:p>
            <a:pPr indent="0" lvl="0" marL="0" rtl="0" algn="l">
              <a:spcBef>
                <a:spcPts val="1000"/>
              </a:spcBef>
              <a:spcAft>
                <a:spcPts val="0"/>
              </a:spcAft>
              <a:buNone/>
            </a:pPr>
            <a:r>
              <a:rPr lang="en-GB" sz="2600">
                <a:latin typeface="Montserrat"/>
                <a:ea typeface="Montserrat"/>
                <a:cs typeface="Montserrat"/>
                <a:sym typeface="Montserrat"/>
              </a:rPr>
              <a:t> •rice;</a:t>
            </a:r>
            <a:endParaRPr sz="2600">
              <a:latin typeface="Montserrat"/>
              <a:ea typeface="Montserrat"/>
              <a:cs typeface="Montserrat"/>
              <a:sym typeface="Montserrat"/>
            </a:endParaRPr>
          </a:p>
          <a:p>
            <a:pPr indent="0" lvl="0" marL="0" rtl="0" algn="l">
              <a:spcBef>
                <a:spcPts val="1000"/>
              </a:spcBef>
              <a:spcAft>
                <a:spcPts val="0"/>
              </a:spcAft>
              <a:buNone/>
            </a:pPr>
            <a:r>
              <a:rPr lang="en-GB" sz="2600">
                <a:latin typeface="Montserrat"/>
                <a:ea typeface="Montserrat"/>
                <a:cs typeface="Montserrat"/>
                <a:sym typeface="Montserrat"/>
              </a:rPr>
              <a:t>• bubbles;</a:t>
            </a:r>
            <a:endParaRPr sz="2600">
              <a:latin typeface="Montserrat"/>
              <a:ea typeface="Montserrat"/>
              <a:cs typeface="Montserrat"/>
              <a:sym typeface="Montserrat"/>
            </a:endParaRPr>
          </a:p>
          <a:p>
            <a:pPr indent="0" lvl="0" marL="0" rtl="0" algn="l">
              <a:spcBef>
                <a:spcPts val="1000"/>
              </a:spcBef>
              <a:spcAft>
                <a:spcPts val="0"/>
              </a:spcAft>
              <a:buNone/>
            </a:pPr>
            <a:r>
              <a:rPr lang="en-GB" sz="2600">
                <a:latin typeface="Montserrat"/>
                <a:ea typeface="Montserrat"/>
                <a:cs typeface="Montserrat"/>
                <a:sym typeface="Montserrat"/>
              </a:rPr>
              <a:t>• shaving foam;</a:t>
            </a:r>
            <a:endParaRPr sz="2600">
              <a:latin typeface="Montserrat"/>
              <a:ea typeface="Montserrat"/>
              <a:cs typeface="Montserrat"/>
              <a:sym typeface="Montserrat"/>
            </a:endParaRPr>
          </a:p>
          <a:p>
            <a:pPr indent="0" lvl="0" marL="0" rtl="0" algn="l">
              <a:spcBef>
                <a:spcPts val="1000"/>
              </a:spcBef>
              <a:spcAft>
                <a:spcPts val="0"/>
              </a:spcAft>
              <a:buNone/>
            </a:pPr>
            <a:r>
              <a:rPr lang="en-GB" sz="2600">
                <a:latin typeface="Montserrat"/>
                <a:ea typeface="Montserrat"/>
                <a:cs typeface="Montserrat"/>
                <a:sym typeface="Montserrat"/>
              </a:rPr>
              <a:t>• jelly;</a:t>
            </a:r>
            <a:endParaRPr sz="2600">
              <a:latin typeface="Montserrat"/>
              <a:ea typeface="Montserrat"/>
              <a:cs typeface="Montserrat"/>
              <a:sym typeface="Montserrat"/>
            </a:endParaRPr>
          </a:p>
          <a:p>
            <a:pPr indent="0" lvl="0" marL="0" rtl="0" algn="l">
              <a:spcBef>
                <a:spcPts val="1000"/>
              </a:spcBef>
              <a:spcAft>
                <a:spcPts val="0"/>
              </a:spcAft>
              <a:buNone/>
            </a:pPr>
            <a:r>
              <a:rPr lang="en-GB" sz="2600">
                <a:latin typeface="Montserrat"/>
                <a:ea typeface="Montserrat"/>
                <a:cs typeface="Montserrat"/>
                <a:sym typeface="Montserrat"/>
              </a:rPr>
              <a:t>• baby oil or lotion; </a:t>
            </a:r>
            <a:endParaRPr sz="2600">
              <a:latin typeface="Montserrat"/>
              <a:ea typeface="Montserrat"/>
              <a:cs typeface="Montserrat"/>
              <a:sym typeface="Montserrat"/>
            </a:endParaRPr>
          </a:p>
          <a:p>
            <a:pPr indent="0" lvl="0" marL="0" rtl="0" algn="l">
              <a:spcBef>
                <a:spcPts val="1000"/>
              </a:spcBef>
              <a:spcAft>
                <a:spcPts val="1000"/>
              </a:spcAft>
              <a:buNone/>
            </a:pPr>
            <a:r>
              <a:rPr lang="en-GB" sz="2600">
                <a:latin typeface="Montserrat"/>
                <a:ea typeface="Montserrat"/>
                <a:cs typeface="Montserrat"/>
                <a:sym typeface="Montserrat"/>
              </a:rPr>
              <a:t>• cornflour.</a:t>
            </a:r>
            <a:endParaRPr sz="2600">
              <a:latin typeface="Montserrat"/>
              <a:ea typeface="Montserrat"/>
              <a:cs typeface="Montserrat"/>
              <a:sym typeface="Montserra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6"/>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Activity 1</a:t>
            </a:r>
            <a:endParaRPr/>
          </a:p>
        </p:txBody>
      </p:sp>
      <p:sp>
        <p:nvSpPr>
          <p:cNvPr id="96" name="Google Shape;96;p16"/>
          <p:cNvSpPr txBox="1"/>
          <p:nvPr>
            <p:ph idx="1" type="body"/>
          </p:nvPr>
        </p:nvSpPr>
        <p:spPr>
          <a:xfrm>
            <a:off x="917950" y="1704350"/>
            <a:ext cx="16452000" cy="7134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Aim - To confidently explore hard and dry materials</a:t>
            </a:r>
            <a:endParaRPr/>
          </a:p>
          <a:p>
            <a:pPr indent="0" lvl="0" marL="0" rtl="0" algn="l">
              <a:spcBef>
                <a:spcPts val="2000"/>
              </a:spcBef>
              <a:spcAft>
                <a:spcPts val="0"/>
              </a:spcAft>
              <a:buNone/>
            </a:pPr>
            <a:r>
              <a:rPr lang="en-GB" u="sng"/>
              <a:t>What you will need</a:t>
            </a:r>
            <a:endParaRPr u="sng"/>
          </a:p>
          <a:p>
            <a:pPr indent="0" lvl="0" marL="0" rtl="0" algn="l">
              <a:spcBef>
                <a:spcPts val="2000"/>
              </a:spcBef>
              <a:spcAft>
                <a:spcPts val="0"/>
              </a:spcAft>
              <a:buNone/>
            </a:pPr>
            <a:r>
              <a:rPr lang="en-GB"/>
              <a:t>The child’s favourite small toys – for example, a car, ball, train, toy figure, animal figures, dry sand or shredded paper</a:t>
            </a:r>
            <a:endParaRPr/>
          </a:p>
          <a:p>
            <a:pPr indent="0" lvl="0" marL="0" rtl="0" algn="l">
              <a:spcBef>
                <a:spcPts val="2000"/>
              </a:spcBef>
              <a:spcAft>
                <a:spcPts val="0"/>
              </a:spcAft>
              <a:buNone/>
            </a:pPr>
            <a:r>
              <a:rPr lang="en-GB" u="sng"/>
              <a:t>What to do</a:t>
            </a:r>
            <a:endParaRPr u="sng"/>
          </a:p>
          <a:p>
            <a:pPr indent="-387350" lvl="0" marL="457200" rtl="0" algn="l">
              <a:spcBef>
                <a:spcPts val="2000"/>
              </a:spcBef>
              <a:spcAft>
                <a:spcPts val="0"/>
              </a:spcAft>
              <a:buSzPts val="2500"/>
              <a:buAutoNum type="arabicPeriod"/>
            </a:pPr>
            <a:r>
              <a:rPr lang="en-GB" sz="2500"/>
              <a:t>You should show the child the toys you are going to hide in the sand or paper.</a:t>
            </a:r>
            <a:endParaRPr sz="2500"/>
          </a:p>
          <a:p>
            <a:pPr indent="-387350" lvl="0" marL="457200" rtl="0" algn="l">
              <a:spcBef>
                <a:spcPts val="0"/>
              </a:spcBef>
              <a:spcAft>
                <a:spcPts val="0"/>
              </a:spcAft>
              <a:buSzPts val="2500"/>
              <a:buAutoNum type="arabicPeriod"/>
            </a:pPr>
            <a:r>
              <a:rPr lang="en-GB" sz="2500"/>
              <a:t>Then search for each toy. </a:t>
            </a:r>
            <a:endParaRPr sz="2500"/>
          </a:p>
          <a:p>
            <a:pPr indent="-387350" lvl="0" marL="457200" rtl="0" algn="l">
              <a:spcBef>
                <a:spcPts val="0"/>
              </a:spcBef>
              <a:spcAft>
                <a:spcPts val="0"/>
              </a:spcAft>
              <a:buSzPts val="2500"/>
              <a:buAutoNum type="arabicPeriod"/>
            </a:pPr>
            <a:r>
              <a:rPr lang="en-GB" sz="2500"/>
              <a:t>Use simple language such as ‘Where’s car?’ </a:t>
            </a:r>
            <a:endParaRPr sz="2500"/>
          </a:p>
          <a:p>
            <a:pPr indent="-387350" lvl="0" marL="457200" rtl="0" algn="l">
              <a:spcBef>
                <a:spcPts val="0"/>
              </a:spcBef>
              <a:spcAft>
                <a:spcPts val="0"/>
              </a:spcAft>
              <a:buSzPts val="2500"/>
              <a:buAutoNum type="arabicPeriod"/>
            </a:pPr>
            <a:r>
              <a:rPr lang="en-GB" sz="2500"/>
              <a:t>When you find the toy, use an excited voice to say what you found. </a:t>
            </a:r>
            <a:endParaRPr sz="2500"/>
          </a:p>
          <a:p>
            <a:pPr indent="-387350" lvl="0" marL="457200" rtl="0" algn="l">
              <a:spcBef>
                <a:spcPts val="0"/>
              </a:spcBef>
              <a:spcAft>
                <a:spcPts val="0"/>
              </a:spcAft>
              <a:buSzPts val="2500"/>
              <a:buAutoNum type="arabicPeriod"/>
            </a:pPr>
            <a:r>
              <a:rPr lang="en-GB" sz="2500"/>
              <a:t>Encourage your child to join in. Never force the child to touch the sand or paper, but follow the above steps along the way. </a:t>
            </a:r>
            <a:endParaRPr sz="2500"/>
          </a:p>
          <a:p>
            <a:pPr indent="-387350" lvl="0" marL="457200" rtl="0" algn="l">
              <a:spcBef>
                <a:spcPts val="0"/>
              </a:spcBef>
              <a:spcAft>
                <a:spcPts val="0"/>
              </a:spcAft>
              <a:buSzPts val="2500"/>
              <a:buAutoNum type="arabicPeriod"/>
            </a:pPr>
            <a:r>
              <a:rPr lang="en-GB" sz="2500"/>
              <a:t>Go at the child’s pace. Finish the activity before the child loses interested or gets distressed.</a:t>
            </a:r>
            <a:endParaRPr sz="2500"/>
          </a:p>
          <a:p>
            <a:pPr indent="0" lvl="0" marL="0" rtl="0" algn="l">
              <a:spcBef>
                <a:spcPts val="2000"/>
              </a:spcBef>
              <a:spcAft>
                <a:spcPts val="2000"/>
              </a:spcAft>
              <a:buNone/>
            </a:pPr>
            <a:r>
              <a:t/>
            </a:r>
            <a:endParaRPr/>
          </a:p>
        </p:txBody>
      </p:sp>
      <p:sp>
        <p:nvSpPr>
          <p:cNvPr id="97" name="Google Shape;97;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7"/>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Steps along the way (1)… </a:t>
            </a:r>
            <a:endParaRPr/>
          </a:p>
        </p:txBody>
      </p:sp>
      <p:sp>
        <p:nvSpPr>
          <p:cNvPr id="103" name="Google Shape;103;p17"/>
          <p:cNvSpPr txBox="1"/>
          <p:nvPr>
            <p:ph idx="1" type="body"/>
          </p:nvPr>
        </p:nvSpPr>
        <p:spPr>
          <a:xfrm>
            <a:off x="10530350" y="1160250"/>
            <a:ext cx="6596100" cy="7966500"/>
          </a:xfrm>
          <a:prstGeom prst="rect">
            <a:avLst/>
          </a:prstGeom>
          <a:ln cap="flat" cmpd="sng" w="19050">
            <a:solidFill>
              <a:srgbClr val="00000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rPr lang="en-GB" u="sng"/>
              <a:t>Words you can use during play</a:t>
            </a:r>
            <a:endParaRPr u="sng"/>
          </a:p>
          <a:p>
            <a:pPr indent="-431800" lvl="0" marL="457200" rtl="0" algn="l">
              <a:spcBef>
                <a:spcPts val="2000"/>
              </a:spcBef>
              <a:spcAft>
                <a:spcPts val="0"/>
              </a:spcAft>
              <a:buSzPts val="3200"/>
              <a:buChar char="●"/>
            </a:pPr>
            <a:r>
              <a:rPr lang="en-GB"/>
              <a:t>Names of objects</a:t>
            </a:r>
            <a:endParaRPr/>
          </a:p>
          <a:p>
            <a:pPr indent="0" lvl="0" marL="0" rtl="0" algn="l">
              <a:spcBef>
                <a:spcPts val="2000"/>
              </a:spcBef>
              <a:spcAft>
                <a:spcPts val="0"/>
              </a:spcAft>
              <a:buNone/>
            </a:pPr>
            <a:r>
              <a:rPr lang="en-GB"/>
              <a:t>Sand, car, ball, train, cow, dinosaur, hands, fingers</a:t>
            </a:r>
            <a:endParaRPr/>
          </a:p>
          <a:p>
            <a:pPr indent="-431800" lvl="0" marL="457200" rtl="0" algn="l">
              <a:spcBef>
                <a:spcPts val="2000"/>
              </a:spcBef>
              <a:spcAft>
                <a:spcPts val="0"/>
              </a:spcAft>
              <a:buSzPts val="3200"/>
              <a:buChar char="●"/>
            </a:pPr>
            <a:r>
              <a:rPr lang="en-GB"/>
              <a:t>Action words</a:t>
            </a:r>
            <a:endParaRPr/>
          </a:p>
          <a:p>
            <a:pPr indent="0" lvl="0" marL="0" rtl="0" algn="l">
              <a:spcBef>
                <a:spcPts val="2000"/>
              </a:spcBef>
              <a:spcAft>
                <a:spcPts val="0"/>
              </a:spcAft>
              <a:buNone/>
            </a:pPr>
            <a:r>
              <a:rPr lang="en-GB"/>
              <a:t>Hiding, finding, digging, feeling, searching, pouring, picking up, dropping</a:t>
            </a:r>
            <a:endParaRPr/>
          </a:p>
          <a:p>
            <a:pPr indent="-431800" lvl="0" marL="457200" rtl="0" algn="l">
              <a:spcBef>
                <a:spcPts val="2000"/>
              </a:spcBef>
              <a:spcAft>
                <a:spcPts val="0"/>
              </a:spcAft>
              <a:buSzPts val="3200"/>
              <a:buChar char="●"/>
            </a:pPr>
            <a:r>
              <a:rPr lang="en-GB"/>
              <a:t>Descriptive words</a:t>
            </a:r>
            <a:endParaRPr/>
          </a:p>
          <a:p>
            <a:pPr indent="0" lvl="0" marL="0" rtl="0" algn="l">
              <a:spcBef>
                <a:spcPts val="2000"/>
              </a:spcBef>
              <a:spcAft>
                <a:spcPts val="2000"/>
              </a:spcAft>
              <a:buNone/>
            </a:pPr>
            <a:r>
              <a:rPr lang="en-GB"/>
              <a:t>Hard, soft, gritty, dry, gone, cold</a:t>
            </a:r>
            <a:endParaRPr/>
          </a:p>
        </p:txBody>
      </p:sp>
      <p:sp>
        <p:nvSpPr>
          <p:cNvPr id="104" name="Google Shape;104;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05" name="Google Shape;105;p17"/>
          <p:cNvSpPr txBox="1"/>
          <p:nvPr/>
        </p:nvSpPr>
        <p:spPr>
          <a:xfrm>
            <a:off x="395625" y="1712500"/>
            <a:ext cx="9072300" cy="8095200"/>
          </a:xfrm>
          <a:prstGeom prst="rect">
            <a:avLst/>
          </a:prstGeom>
          <a:noFill/>
          <a:ln>
            <a:noFill/>
          </a:ln>
        </p:spPr>
        <p:txBody>
          <a:bodyPr anchorCtr="0" anchor="t" bIns="91425" lIns="91425" spcFirstLastPara="1" rIns="91425" wrap="square" tIns="91425">
            <a:noAutofit/>
          </a:bodyPr>
          <a:lstStyle/>
          <a:p>
            <a:pPr indent="-469900" lvl="0" marL="457200" rtl="0" algn="l">
              <a:spcBef>
                <a:spcPts val="0"/>
              </a:spcBef>
              <a:spcAft>
                <a:spcPts val="0"/>
              </a:spcAft>
              <a:buClr>
                <a:srgbClr val="434343"/>
              </a:buClr>
              <a:buSzPts val="3800"/>
              <a:buFont typeface="Montserrat"/>
              <a:buAutoNum type="arabicPeriod"/>
            </a:pPr>
            <a:r>
              <a:rPr lang="en-GB" sz="3800">
                <a:solidFill>
                  <a:srgbClr val="434343"/>
                </a:solidFill>
                <a:latin typeface="Montserrat"/>
                <a:ea typeface="Montserrat"/>
                <a:cs typeface="Montserrat"/>
                <a:sym typeface="Montserrat"/>
              </a:rPr>
              <a:t>The child watches you find the toys	</a:t>
            </a:r>
            <a:endParaRPr sz="3800">
              <a:solidFill>
                <a:srgbClr val="434343"/>
              </a:solidFill>
              <a:latin typeface="Montserrat"/>
              <a:ea typeface="Montserrat"/>
              <a:cs typeface="Montserrat"/>
              <a:sym typeface="Montserrat"/>
            </a:endParaRPr>
          </a:p>
          <a:p>
            <a:pPr indent="-469900" lvl="0" marL="457200" rtl="0" algn="l">
              <a:spcBef>
                <a:spcPts val="0"/>
              </a:spcBef>
              <a:spcAft>
                <a:spcPts val="0"/>
              </a:spcAft>
              <a:buClr>
                <a:srgbClr val="434343"/>
              </a:buClr>
              <a:buSzPts val="3800"/>
              <a:buFont typeface="Montserrat"/>
              <a:buAutoNum type="arabicPeriod"/>
            </a:pPr>
            <a:r>
              <a:rPr lang="en-GB" sz="3800">
                <a:solidFill>
                  <a:srgbClr val="434343"/>
                </a:solidFill>
                <a:latin typeface="Montserrat"/>
                <a:ea typeface="Montserrat"/>
                <a:cs typeface="Montserrat"/>
                <a:sym typeface="Montserrat"/>
              </a:rPr>
              <a:t>The child holds your arm while they find the toys			</a:t>
            </a:r>
            <a:endParaRPr sz="3800">
              <a:solidFill>
                <a:srgbClr val="434343"/>
              </a:solidFill>
              <a:latin typeface="Montserrat"/>
              <a:ea typeface="Montserrat"/>
              <a:cs typeface="Montserrat"/>
              <a:sym typeface="Montserrat"/>
            </a:endParaRPr>
          </a:p>
          <a:p>
            <a:pPr indent="-469900" lvl="0" marL="457200" rtl="0" algn="l">
              <a:spcBef>
                <a:spcPts val="0"/>
              </a:spcBef>
              <a:spcAft>
                <a:spcPts val="0"/>
              </a:spcAft>
              <a:buClr>
                <a:srgbClr val="434343"/>
              </a:buClr>
              <a:buSzPts val="3800"/>
              <a:buFont typeface="Montserrat"/>
              <a:buAutoNum type="arabicPeriod"/>
            </a:pPr>
            <a:r>
              <a:rPr lang="en-GB" sz="3800">
                <a:solidFill>
                  <a:srgbClr val="434343"/>
                </a:solidFill>
                <a:latin typeface="Montserrat"/>
                <a:ea typeface="Montserrat"/>
                <a:cs typeface="Montserrat"/>
                <a:sym typeface="Montserrat"/>
              </a:rPr>
              <a:t>The child directs your hand to find the toys or uses a tool (for example, a spade)	</a:t>
            </a:r>
            <a:endParaRPr sz="3800">
              <a:solidFill>
                <a:srgbClr val="434343"/>
              </a:solidFill>
              <a:latin typeface="Montserrat"/>
              <a:ea typeface="Montserrat"/>
              <a:cs typeface="Montserrat"/>
              <a:sym typeface="Montserrat"/>
            </a:endParaRPr>
          </a:p>
          <a:p>
            <a:pPr indent="-469900" lvl="0" marL="457200" rtl="0" algn="l">
              <a:spcBef>
                <a:spcPts val="0"/>
              </a:spcBef>
              <a:spcAft>
                <a:spcPts val="0"/>
              </a:spcAft>
              <a:buClr>
                <a:srgbClr val="434343"/>
              </a:buClr>
              <a:buSzPts val="3800"/>
              <a:buFont typeface="Montserrat"/>
              <a:buAutoNum type="arabicPeriod"/>
            </a:pPr>
            <a:r>
              <a:rPr lang="en-GB" sz="3800">
                <a:solidFill>
                  <a:srgbClr val="434343"/>
                </a:solidFill>
                <a:latin typeface="Montserrat"/>
                <a:ea typeface="Montserrat"/>
                <a:cs typeface="Montserrat"/>
                <a:sym typeface="Montserrat"/>
              </a:rPr>
              <a:t>The child takes a toy that you have found</a:t>
            </a:r>
            <a:endParaRPr sz="3800">
              <a:solidFill>
                <a:srgbClr val="434343"/>
              </a:solidFill>
              <a:latin typeface="Montserrat"/>
              <a:ea typeface="Montserrat"/>
              <a:cs typeface="Montserrat"/>
              <a:sym typeface="Montserrat"/>
            </a:endParaRPr>
          </a:p>
          <a:p>
            <a:pPr indent="-469900" lvl="0" marL="457200" rtl="0" algn="l">
              <a:spcBef>
                <a:spcPts val="0"/>
              </a:spcBef>
              <a:spcAft>
                <a:spcPts val="0"/>
              </a:spcAft>
              <a:buClr>
                <a:srgbClr val="434343"/>
              </a:buClr>
              <a:buSzPts val="3800"/>
              <a:buFont typeface="Montserrat"/>
              <a:buAutoNum type="arabicPeriod"/>
            </a:pPr>
            <a:r>
              <a:rPr lang="en-GB" sz="3800">
                <a:solidFill>
                  <a:srgbClr val="434343"/>
                </a:solidFill>
                <a:latin typeface="Montserrat"/>
                <a:ea typeface="Montserrat"/>
                <a:cs typeface="Montserrat"/>
                <a:sym typeface="Montserrat"/>
              </a:rPr>
              <a:t>The child takes out toys that they have partly hidden on their own		</a:t>
            </a:r>
            <a:endParaRPr sz="3800">
              <a:solidFill>
                <a:srgbClr val="434343"/>
              </a:solidFill>
              <a:latin typeface="Montserrat"/>
              <a:ea typeface="Montserrat"/>
              <a:cs typeface="Montserrat"/>
              <a:sym typeface="Montserrat"/>
            </a:endParaRPr>
          </a:p>
          <a:p>
            <a:pPr indent="-469900" lvl="0" marL="457200" rtl="0" algn="l">
              <a:spcBef>
                <a:spcPts val="0"/>
              </a:spcBef>
              <a:spcAft>
                <a:spcPts val="0"/>
              </a:spcAft>
              <a:buClr>
                <a:srgbClr val="434343"/>
              </a:buClr>
              <a:buSzPts val="3800"/>
              <a:buFont typeface="Montserrat"/>
              <a:buAutoNum type="arabicPeriod"/>
            </a:pPr>
            <a:r>
              <a:rPr lang="en-GB" sz="3800">
                <a:solidFill>
                  <a:srgbClr val="434343"/>
                </a:solidFill>
                <a:latin typeface="Montserrat"/>
                <a:ea typeface="Montserrat"/>
                <a:cs typeface="Montserrat"/>
                <a:sym typeface="Montserrat"/>
              </a:rPr>
              <a:t>The child takes out toys that they have fully hidden on their own </a:t>
            </a:r>
            <a:endParaRPr sz="3800">
              <a:solidFill>
                <a:srgbClr val="434343"/>
              </a:solidFill>
              <a:latin typeface="Montserrat"/>
              <a:ea typeface="Montserrat"/>
              <a:cs typeface="Montserrat"/>
              <a:sym typeface="Montserrat"/>
            </a:endParaRPr>
          </a:p>
          <a:p>
            <a:pPr indent="0" lvl="0" marL="0" rtl="0" algn="l">
              <a:lnSpc>
                <a:spcPct val="115000"/>
              </a:lnSpc>
              <a:spcBef>
                <a:spcPts val="0"/>
              </a:spcBef>
              <a:spcAft>
                <a:spcPts val="0"/>
              </a:spcAft>
              <a:buNone/>
            </a:pPr>
            <a:r>
              <a:rPr lang="en-GB" sz="3800">
                <a:solidFill>
                  <a:srgbClr val="434343"/>
                </a:solidFill>
                <a:latin typeface="Montserrat"/>
                <a:ea typeface="Montserrat"/>
                <a:cs typeface="Montserrat"/>
                <a:sym typeface="Montserrat"/>
              </a:rPr>
              <a:t>				</a:t>
            </a:r>
            <a:endParaRPr sz="3800">
              <a:solidFill>
                <a:srgbClr val="434343"/>
              </a:solidFill>
              <a:latin typeface="Montserrat"/>
              <a:ea typeface="Montserrat"/>
              <a:cs typeface="Montserrat"/>
              <a:sym typeface="Montserrat"/>
            </a:endParaRPr>
          </a:p>
          <a:p>
            <a:pPr indent="0" lvl="0" marL="0" rtl="0" algn="l">
              <a:spcBef>
                <a:spcPts val="0"/>
              </a:spcBef>
              <a:spcAft>
                <a:spcPts val="0"/>
              </a:spcAft>
              <a:buNone/>
            </a:pPr>
            <a:r>
              <a:rPr lang="en-GB" sz="3800">
                <a:solidFill>
                  <a:srgbClr val="434343"/>
                </a:solidFill>
                <a:latin typeface="Montserrat"/>
                <a:ea typeface="Montserrat"/>
                <a:cs typeface="Montserrat"/>
                <a:sym typeface="Montserrat"/>
              </a:rPr>
              <a:t>			</a:t>
            </a:r>
            <a:endParaRPr sz="3800">
              <a:solidFill>
                <a:srgbClr val="434343"/>
              </a:solidFill>
              <a:latin typeface="Montserrat"/>
              <a:ea typeface="Montserrat"/>
              <a:cs typeface="Montserrat"/>
              <a:sym typeface="Montserrat"/>
            </a:endParaRPr>
          </a:p>
          <a:p>
            <a:pPr indent="0" lvl="0" marL="0" rtl="0" algn="l">
              <a:spcBef>
                <a:spcPts val="0"/>
              </a:spcBef>
              <a:spcAft>
                <a:spcPts val="0"/>
              </a:spcAft>
              <a:buNone/>
            </a:pPr>
            <a:r>
              <a:rPr lang="en-GB" sz="3800">
                <a:solidFill>
                  <a:srgbClr val="434343"/>
                </a:solidFill>
                <a:latin typeface="Montserrat"/>
                <a:ea typeface="Montserrat"/>
                <a:cs typeface="Montserrat"/>
                <a:sym typeface="Montserrat"/>
              </a:rPr>
              <a:t>		</a:t>
            </a:r>
            <a:endParaRPr sz="3800">
              <a:solidFill>
                <a:srgbClr val="434343"/>
              </a:solidFill>
              <a:latin typeface="Montserrat"/>
              <a:ea typeface="Montserrat"/>
              <a:cs typeface="Montserrat"/>
              <a:sym typeface="Montserra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8"/>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Ways you can help Stage 1 Sensory Play</a:t>
            </a:r>
            <a:endParaRPr/>
          </a:p>
        </p:txBody>
      </p:sp>
      <p:sp>
        <p:nvSpPr>
          <p:cNvPr id="111" name="Google Shape;111;p18"/>
          <p:cNvSpPr txBox="1"/>
          <p:nvPr>
            <p:ph idx="1" type="body"/>
          </p:nvPr>
        </p:nvSpPr>
        <p:spPr>
          <a:xfrm>
            <a:off x="917950" y="1917400"/>
            <a:ext cx="5229900" cy="7487100"/>
          </a:xfrm>
          <a:prstGeom prst="rect">
            <a:avLst/>
          </a:prstGeom>
          <a:ln cap="flat" cmpd="sng" w="19050">
            <a:solidFill>
              <a:srgbClr val="00000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rPr lang="en-GB" sz="3000"/>
              <a:t>To make the activity </a:t>
            </a:r>
            <a:r>
              <a:rPr b="1" lang="en-GB" sz="3000"/>
              <a:t>easier..</a:t>
            </a:r>
            <a:endParaRPr b="1" sz="3000"/>
          </a:p>
          <a:p>
            <a:pPr indent="0" lvl="0" marL="0" rtl="0" algn="l">
              <a:spcBef>
                <a:spcPts val="2000"/>
              </a:spcBef>
              <a:spcAft>
                <a:spcPts val="0"/>
              </a:spcAft>
              <a:buNone/>
            </a:pPr>
            <a:r>
              <a:rPr lang="en-GB" sz="3000"/>
              <a:t>• Do not rush through the steps.</a:t>
            </a:r>
            <a:endParaRPr sz="3000"/>
          </a:p>
          <a:p>
            <a:pPr indent="0" lvl="0" marL="0" rtl="0" algn="l">
              <a:spcBef>
                <a:spcPts val="2000"/>
              </a:spcBef>
              <a:spcAft>
                <a:spcPts val="0"/>
              </a:spcAft>
              <a:buNone/>
            </a:pPr>
            <a:r>
              <a:rPr lang="en-GB" sz="3000"/>
              <a:t>• Use a shallow tray and large toys.</a:t>
            </a:r>
            <a:endParaRPr sz="3000"/>
          </a:p>
          <a:p>
            <a:pPr indent="0" lvl="0" marL="0" rtl="0" algn="l">
              <a:spcBef>
                <a:spcPts val="2000"/>
              </a:spcBef>
              <a:spcAft>
                <a:spcPts val="0"/>
              </a:spcAft>
              <a:buNone/>
            </a:pPr>
            <a:r>
              <a:rPr lang="en-GB" sz="3000"/>
              <a:t>• Get brothers and sisters involved.</a:t>
            </a:r>
            <a:endParaRPr sz="3000"/>
          </a:p>
          <a:p>
            <a:pPr indent="0" lvl="0" marL="0" rtl="0" algn="l">
              <a:spcBef>
                <a:spcPts val="2000"/>
              </a:spcBef>
              <a:spcAft>
                <a:spcPts val="0"/>
              </a:spcAft>
              <a:buNone/>
            </a:pPr>
            <a:r>
              <a:rPr lang="en-GB" sz="3000"/>
              <a:t>• Use tools to pick up the toys (for example, a spoon, spade or tongs).</a:t>
            </a:r>
            <a:endParaRPr sz="3000"/>
          </a:p>
          <a:p>
            <a:pPr indent="0" lvl="0" marL="0" rtl="0" algn="l">
              <a:spcBef>
                <a:spcPts val="2000"/>
              </a:spcBef>
              <a:spcAft>
                <a:spcPts val="2000"/>
              </a:spcAft>
              <a:buNone/>
            </a:pPr>
            <a:r>
              <a:t/>
            </a:r>
            <a:endParaRPr sz="3000"/>
          </a:p>
        </p:txBody>
      </p:sp>
      <p:sp>
        <p:nvSpPr>
          <p:cNvPr id="112" name="Google Shape;112;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13" name="Google Shape;113;p18"/>
          <p:cNvSpPr txBox="1"/>
          <p:nvPr/>
        </p:nvSpPr>
        <p:spPr>
          <a:xfrm>
            <a:off x="6468000" y="1917400"/>
            <a:ext cx="5005800" cy="74871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30000"/>
              </a:lnSpc>
              <a:spcBef>
                <a:spcPts val="0"/>
              </a:spcBef>
              <a:spcAft>
                <a:spcPts val="0"/>
              </a:spcAft>
              <a:buNone/>
            </a:pPr>
            <a:r>
              <a:rPr lang="en-GB" sz="3000">
                <a:solidFill>
                  <a:schemeClr val="dk2"/>
                </a:solidFill>
                <a:latin typeface="Montserrat"/>
                <a:ea typeface="Montserrat"/>
                <a:cs typeface="Montserrat"/>
                <a:sym typeface="Montserrat"/>
              </a:rPr>
              <a:t>To make the activity </a:t>
            </a:r>
            <a:r>
              <a:rPr b="1" lang="en-GB" sz="3000">
                <a:solidFill>
                  <a:schemeClr val="dk2"/>
                </a:solidFill>
                <a:latin typeface="Montserrat"/>
                <a:ea typeface="Montserrat"/>
                <a:cs typeface="Montserrat"/>
                <a:sym typeface="Montserrat"/>
              </a:rPr>
              <a:t>harder</a:t>
            </a:r>
            <a:r>
              <a:rPr lang="en-GB" sz="3000">
                <a:solidFill>
                  <a:schemeClr val="dk2"/>
                </a:solidFill>
                <a:latin typeface="Montserrat"/>
                <a:ea typeface="Montserrat"/>
                <a:cs typeface="Montserrat"/>
                <a:sym typeface="Montserrat"/>
              </a:rPr>
              <a:t>.. </a:t>
            </a:r>
            <a:endParaRPr sz="3000">
              <a:solidFill>
                <a:schemeClr val="dk2"/>
              </a:solidFill>
              <a:latin typeface="Montserrat"/>
              <a:ea typeface="Montserrat"/>
              <a:cs typeface="Montserrat"/>
              <a:sym typeface="Montserrat"/>
            </a:endParaRPr>
          </a:p>
          <a:p>
            <a:pPr indent="0" lvl="0" marL="0" rtl="0" algn="l">
              <a:lnSpc>
                <a:spcPct val="130000"/>
              </a:lnSpc>
              <a:spcBef>
                <a:spcPts val="2000"/>
              </a:spcBef>
              <a:spcAft>
                <a:spcPts val="0"/>
              </a:spcAft>
              <a:buNone/>
            </a:pPr>
            <a:r>
              <a:rPr lang="en-GB" sz="3000">
                <a:solidFill>
                  <a:schemeClr val="dk2"/>
                </a:solidFill>
                <a:latin typeface="Montserrat"/>
                <a:ea typeface="Montserrat"/>
                <a:cs typeface="Montserrat"/>
                <a:sym typeface="Montserrat"/>
              </a:rPr>
              <a:t>• Increase the number of toys you hide.</a:t>
            </a:r>
            <a:endParaRPr sz="3000">
              <a:solidFill>
                <a:schemeClr val="dk2"/>
              </a:solidFill>
              <a:latin typeface="Montserrat"/>
              <a:ea typeface="Montserrat"/>
              <a:cs typeface="Montserrat"/>
              <a:sym typeface="Montserrat"/>
            </a:endParaRPr>
          </a:p>
          <a:p>
            <a:pPr indent="0" lvl="0" marL="0" rtl="0" algn="l">
              <a:lnSpc>
                <a:spcPct val="130000"/>
              </a:lnSpc>
              <a:spcBef>
                <a:spcPts val="2000"/>
              </a:spcBef>
              <a:spcAft>
                <a:spcPts val="0"/>
              </a:spcAft>
              <a:buNone/>
            </a:pPr>
            <a:r>
              <a:rPr lang="en-GB" sz="3000">
                <a:solidFill>
                  <a:schemeClr val="dk2"/>
                </a:solidFill>
                <a:latin typeface="Montserrat"/>
                <a:ea typeface="Montserrat"/>
                <a:cs typeface="Montserrat"/>
                <a:sym typeface="Montserrat"/>
              </a:rPr>
              <a:t>• Bury the toys deeper or make the</a:t>
            </a:r>
            <a:endParaRPr sz="3000">
              <a:solidFill>
                <a:schemeClr val="dk2"/>
              </a:solidFill>
              <a:latin typeface="Montserrat"/>
              <a:ea typeface="Montserrat"/>
              <a:cs typeface="Montserrat"/>
              <a:sym typeface="Montserrat"/>
            </a:endParaRPr>
          </a:p>
          <a:p>
            <a:pPr indent="0" lvl="0" marL="0" rtl="0" algn="l">
              <a:lnSpc>
                <a:spcPct val="130000"/>
              </a:lnSpc>
              <a:spcBef>
                <a:spcPts val="2000"/>
              </a:spcBef>
              <a:spcAft>
                <a:spcPts val="0"/>
              </a:spcAft>
              <a:buNone/>
            </a:pPr>
            <a:r>
              <a:rPr lang="en-GB" sz="3000">
                <a:solidFill>
                  <a:schemeClr val="dk2"/>
                </a:solidFill>
                <a:latin typeface="Montserrat"/>
                <a:ea typeface="Montserrat"/>
                <a:cs typeface="Montserrat"/>
                <a:sym typeface="Montserrat"/>
              </a:rPr>
              <a:t>container larger.</a:t>
            </a:r>
            <a:endParaRPr sz="3000">
              <a:solidFill>
                <a:schemeClr val="dk2"/>
              </a:solidFill>
              <a:latin typeface="Montserrat"/>
              <a:ea typeface="Montserrat"/>
              <a:cs typeface="Montserrat"/>
              <a:sym typeface="Montserrat"/>
            </a:endParaRPr>
          </a:p>
          <a:p>
            <a:pPr indent="0" lvl="0" marL="0" rtl="0" algn="l">
              <a:lnSpc>
                <a:spcPct val="130000"/>
              </a:lnSpc>
              <a:spcBef>
                <a:spcPts val="2000"/>
              </a:spcBef>
              <a:spcAft>
                <a:spcPts val="2000"/>
              </a:spcAft>
              <a:buNone/>
            </a:pPr>
            <a:r>
              <a:rPr lang="en-GB" sz="3000">
                <a:solidFill>
                  <a:schemeClr val="dk2"/>
                </a:solidFill>
                <a:latin typeface="Montserrat"/>
                <a:ea typeface="Montserrat"/>
                <a:cs typeface="Montserrat"/>
                <a:sym typeface="Montserrat"/>
              </a:rPr>
              <a:t>• Increase the number of other children joining in the activity.</a:t>
            </a:r>
            <a:endParaRPr sz="3000"/>
          </a:p>
        </p:txBody>
      </p:sp>
      <p:sp>
        <p:nvSpPr>
          <p:cNvPr id="114" name="Google Shape;114;p18"/>
          <p:cNvSpPr txBox="1"/>
          <p:nvPr/>
        </p:nvSpPr>
        <p:spPr>
          <a:xfrm>
            <a:off x="11793950" y="1917400"/>
            <a:ext cx="6071400" cy="74871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30000"/>
              </a:lnSpc>
              <a:spcBef>
                <a:spcPts val="0"/>
              </a:spcBef>
              <a:spcAft>
                <a:spcPts val="0"/>
              </a:spcAft>
              <a:buNone/>
            </a:pPr>
            <a:r>
              <a:rPr b="1" lang="en-GB" sz="3000">
                <a:solidFill>
                  <a:schemeClr val="dk2"/>
                </a:solidFill>
                <a:latin typeface="Montserrat"/>
                <a:ea typeface="Montserrat"/>
                <a:cs typeface="Montserrat"/>
                <a:sym typeface="Montserrat"/>
              </a:rPr>
              <a:t>Other</a:t>
            </a:r>
            <a:r>
              <a:rPr lang="en-GB" sz="3000">
                <a:solidFill>
                  <a:schemeClr val="dk2"/>
                </a:solidFill>
                <a:latin typeface="Montserrat"/>
                <a:ea typeface="Montserrat"/>
                <a:cs typeface="Montserrat"/>
                <a:sym typeface="Montserrat"/>
              </a:rPr>
              <a:t> activities</a:t>
            </a:r>
            <a:r>
              <a:rPr lang="en-GB" sz="3000">
                <a:solidFill>
                  <a:schemeClr val="dk2"/>
                </a:solidFill>
                <a:latin typeface="Montserrat"/>
                <a:ea typeface="Montserrat"/>
                <a:cs typeface="Montserrat"/>
                <a:sym typeface="Montserrat"/>
              </a:rPr>
              <a:t>...</a:t>
            </a:r>
            <a:endParaRPr sz="3000">
              <a:solidFill>
                <a:schemeClr val="dk2"/>
              </a:solidFill>
              <a:latin typeface="Montserrat"/>
              <a:ea typeface="Montserrat"/>
              <a:cs typeface="Montserrat"/>
              <a:sym typeface="Montserrat"/>
            </a:endParaRPr>
          </a:p>
          <a:p>
            <a:pPr indent="0" lvl="0" marL="0" rtl="0" algn="l">
              <a:lnSpc>
                <a:spcPct val="130000"/>
              </a:lnSpc>
              <a:spcBef>
                <a:spcPts val="2000"/>
              </a:spcBef>
              <a:spcAft>
                <a:spcPts val="0"/>
              </a:spcAft>
              <a:buNone/>
            </a:pPr>
            <a:r>
              <a:rPr lang="en-GB" sz="3000">
                <a:solidFill>
                  <a:schemeClr val="dk2"/>
                </a:solidFill>
                <a:latin typeface="Montserrat"/>
                <a:ea typeface="Montserrat"/>
                <a:cs typeface="Montserrat"/>
                <a:sym typeface="Montserrat"/>
              </a:rPr>
              <a:t>• Making faces using dry foods or materials and a glue stick</a:t>
            </a:r>
            <a:endParaRPr sz="3000">
              <a:solidFill>
                <a:schemeClr val="dk2"/>
              </a:solidFill>
              <a:latin typeface="Montserrat"/>
              <a:ea typeface="Montserrat"/>
              <a:cs typeface="Montserrat"/>
              <a:sym typeface="Montserrat"/>
            </a:endParaRPr>
          </a:p>
          <a:p>
            <a:pPr indent="0" lvl="0" marL="0" rtl="0" algn="l">
              <a:lnSpc>
                <a:spcPct val="130000"/>
              </a:lnSpc>
              <a:spcBef>
                <a:spcPts val="2000"/>
              </a:spcBef>
              <a:spcAft>
                <a:spcPts val="0"/>
              </a:spcAft>
              <a:buNone/>
            </a:pPr>
            <a:r>
              <a:rPr lang="en-GB" sz="3000">
                <a:solidFill>
                  <a:schemeClr val="dk2"/>
                </a:solidFill>
                <a:latin typeface="Montserrat"/>
                <a:ea typeface="Montserrat"/>
                <a:cs typeface="Montserrat"/>
                <a:sym typeface="Montserrat"/>
              </a:rPr>
              <a:t>• Handling pretend plastic food and real food that is hard and dry (for example, unpeeled carrots, potatoes, apples, bananas)</a:t>
            </a:r>
            <a:endParaRPr sz="3000">
              <a:solidFill>
                <a:schemeClr val="dk2"/>
              </a:solidFill>
              <a:latin typeface="Montserrat"/>
              <a:ea typeface="Montserrat"/>
              <a:cs typeface="Montserrat"/>
              <a:sym typeface="Montserrat"/>
            </a:endParaRPr>
          </a:p>
          <a:p>
            <a:pPr indent="0" lvl="0" marL="0" rtl="0" algn="l">
              <a:lnSpc>
                <a:spcPct val="130000"/>
              </a:lnSpc>
              <a:spcBef>
                <a:spcPts val="2000"/>
              </a:spcBef>
              <a:spcAft>
                <a:spcPts val="0"/>
              </a:spcAft>
              <a:buNone/>
            </a:pPr>
            <a:r>
              <a:rPr lang="en-GB" sz="3000">
                <a:solidFill>
                  <a:schemeClr val="dk2"/>
                </a:solidFill>
                <a:latin typeface="Montserrat"/>
                <a:ea typeface="Montserrat"/>
                <a:cs typeface="Montserrat"/>
                <a:sym typeface="Montserrat"/>
              </a:rPr>
              <a:t>• Putting hard and dry objects into feely bags</a:t>
            </a:r>
            <a:endParaRPr sz="3000">
              <a:solidFill>
                <a:schemeClr val="dk2"/>
              </a:solidFill>
              <a:latin typeface="Montserrat"/>
              <a:ea typeface="Montserrat"/>
              <a:cs typeface="Montserrat"/>
              <a:sym typeface="Montserrat"/>
            </a:endParaRPr>
          </a:p>
          <a:p>
            <a:pPr indent="0" lvl="0" marL="0" rtl="0" algn="l">
              <a:lnSpc>
                <a:spcPct val="130000"/>
              </a:lnSpc>
              <a:spcBef>
                <a:spcPts val="2000"/>
              </a:spcBef>
              <a:spcAft>
                <a:spcPts val="2000"/>
              </a:spcAft>
              <a:buNone/>
            </a:pPr>
            <a:r>
              <a:rPr lang="en-GB" sz="3000">
                <a:solidFill>
                  <a:schemeClr val="dk2"/>
                </a:solidFill>
                <a:latin typeface="Montserrat"/>
                <a:ea typeface="Montserrat"/>
                <a:cs typeface="Montserrat"/>
                <a:sym typeface="Montserrat"/>
              </a:rPr>
              <a:t>• Treasure hunts</a:t>
            </a:r>
            <a:endParaRPr sz="3000">
              <a:solidFill>
                <a:schemeClr val="dk2"/>
              </a:solidFill>
              <a:latin typeface="Montserrat"/>
              <a:ea typeface="Montserrat"/>
              <a:cs typeface="Montserrat"/>
              <a:sym typeface="Montserra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9"/>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Activity 2</a:t>
            </a:r>
            <a:endParaRPr/>
          </a:p>
        </p:txBody>
      </p:sp>
      <p:sp>
        <p:nvSpPr>
          <p:cNvPr id="120" name="Google Shape;120;p19"/>
          <p:cNvSpPr txBox="1"/>
          <p:nvPr>
            <p:ph idx="1" type="body"/>
          </p:nvPr>
        </p:nvSpPr>
        <p:spPr>
          <a:xfrm>
            <a:off x="917950" y="1704350"/>
            <a:ext cx="16452000" cy="7134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Aim - </a:t>
            </a:r>
            <a:r>
              <a:rPr lang="en-GB"/>
              <a:t>To confidently explore soft and textured materials</a:t>
            </a:r>
            <a:endParaRPr/>
          </a:p>
          <a:p>
            <a:pPr indent="0" lvl="0" marL="0" rtl="0" algn="l">
              <a:spcBef>
                <a:spcPts val="2000"/>
              </a:spcBef>
              <a:spcAft>
                <a:spcPts val="0"/>
              </a:spcAft>
              <a:buNone/>
            </a:pPr>
            <a:r>
              <a:rPr lang="en-GB" u="sng"/>
              <a:t>What you will need</a:t>
            </a:r>
            <a:endParaRPr u="sng"/>
          </a:p>
          <a:p>
            <a:pPr indent="0" lvl="0" marL="0" rtl="0" algn="l">
              <a:spcBef>
                <a:spcPts val="2000"/>
              </a:spcBef>
              <a:spcAft>
                <a:spcPts val="0"/>
              </a:spcAft>
              <a:buNone/>
            </a:pPr>
            <a:r>
              <a:rPr lang="en-GB"/>
              <a:t>Texture books (you can make these yourself or buy them), vegetable or sponge shapes, paint in shallow trays</a:t>
            </a:r>
            <a:endParaRPr/>
          </a:p>
          <a:p>
            <a:pPr indent="0" lvl="0" marL="0" rtl="0" algn="l">
              <a:spcBef>
                <a:spcPts val="2000"/>
              </a:spcBef>
              <a:spcAft>
                <a:spcPts val="0"/>
              </a:spcAft>
              <a:buNone/>
            </a:pPr>
            <a:r>
              <a:rPr lang="en-GB" u="sng"/>
              <a:t>What to do</a:t>
            </a:r>
            <a:endParaRPr u="sng"/>
          </a:p>
          <a:p>
            <a:pPr indent="-387350" lvl="0" marL="457200" rtl="0" algn="l">
              <a:spcBef>
                <a:spcPts val="2000"/>
              </a:spcBef>
              <a:spcAft>
                <a:spcPts val="0"/>
              </a:spcAft>
              <a:buSzPts val="2500"/>
              <a:buAutoNum type="arabicPeriod"/>
            </a:pPr>
            <a:r>
              <a:rPr lang="en-GB" sz="2500"/>
              <a:t>Show the child the materials and demonstrate how the activity works. </a:t>
            </a:r>
            <a:endParaRPr sz="2500"/>
          </a:p>
          <a:p>
            <a:pPr indent="-387350" lvl="0" marL="457200" rtl="0" algn="l">
              <a:spcBef>
                <a:spcPts val="0"/>
              </a:spcBef>
              <a:spcAft>
                <a:spcPts val="0"/>
              </a:spcAft>
              <a:buSzPts val="2500"/>
              <a:buAutoNum type="arabicPeriod"/>
            </a:pPr>
            <a:r>
              <a:rPr lang="en-GB" sz="2500"/>
              <a:t>Use simple language such as ‘in paint’, ‘press shape’, ‘made pattern’ or ‘ahh, soft, furry cat, and rough crocodile’. </a:t>
            </a:r>
            <a:endParaRPr sz="2500"/>
          </a:p>
          <a:p>
            <a:pPr indent="-387350" lvl="0" marL="457200" rtl="0" algn="l">
              <a:spcBef>
                <a:spcPts val="0"/>
              </a:spcBef>
              <a:spcAft>
                <a:spcPts val="0"/>
              </a:spcAft>
              <a:buSzPts val="2500"/>
              <a:buAutoNum type="arabicPeriod"/>
            </a:pPr>
            <a:r>
              <a:rPr lang="en-GB" sz="2500"/>
              <a:t>Encourage your child to join in. </a:t>
            </a:r>
            <a:endParaRPr sz="2500"/>
          </a:p>
          <a:p>
            <a:pPr indent="-387350" lvl="0" marL="457200" rtl="0" algn="l">
              <a:spcBef>
                <a:spcPts val="0"/>
              </a:spcBef>
              <a:spcAft>
                <a:spcPts val="0"/>
              </a:spcAft>
              <a:buSzPts val="2500"/>
              <a:buAutoNum type="arabicPeriod"/>
            </a:pPr>
            <a:r>
              <a:rPr lang="en-GB" sz="2500"/>
              <a:t>Never force the child to touch the textures, but follow the steps along the way. </a:t>
            </a:r>
            <a:endParaRPr sz="2500"/>
          </a:p>
          <a:p>
            <a:pPr indent="-387350" lvl="0" marL="457200" rtl="0" algn="l">
              <a:spcBef>
                <a:spcPts val="0"/>
              </a:spcBef>
              <a:spcAft>
                <a:spcPts val="0"/>
              </a:spcAft>
              <a:buSzPts val="2500"/>
              <a:buAutoNum type="arabicPeriod"/>
            </a:pPr>
            <a:r>
              <a:rPr lang="en-GB" sz="2500"/>
              <a:t>Go at the child’s pace. </a:t>
            </a:r>
            <a:endParaRPr sz="2500"/>
          </a:p>
          <a:p>
            <a:pPr indent="-387350" lvl="0" marL="457200" rtl="0" algn="l">
              <a:spcBef>
                <a:spcPts val="0"/>
              </a:spcBef>
              <a:spcAft>
                <a:spcPts val="0"/>
              </a:spcAft>
              <a:buSzPts val="2500"/>
              <a:buAutoNum type="arabicPeriod"/>
            </a:pPr>
            <a:r>
              <a:rPr lang="en-GB" sz="2500"/>
              <a:t>Finish the activity before the child loses interest or gets distressed.</a:t>
            </a:r>
            <a:endParaRPr sz="2500"/>
          </a:p>
          <a:p>
            <a:pPr indent="0" lvl="0" marL="0" rtl="0" algn="l">
              <a:spcBef>
                <a:spcPts val="2000"/>
              </a:spcBef>
              <a:spcAft>
                <a:spcPts val="2000"/>
              </a:spcAft>
              <a:buNone/>
            </a:pPr>
            <a:r>
              <a:t/>
            </a:r>
            <a:endParaRPr/>
          </a:p>
        </p:txBody>
      </p:sp>
      <p:sp>
        <p:nvSpPr>
          <p:cNvPr id="121" name="Google Shape;121;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0"/>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Steps along the way (2)… </a:t>
            </a:r>
            <a:endParaRPr/>
          </a:p>
        </p:txBody>
      </p:sp>
      <p:sp>
        <p:nvSpPr>
          <p:cNvPr id="127" name="Google Shape;127;p20"/>
          <p:cNvSpPr txBox="1"/>
          <p:nvPr>
            <p:ph idx="1" type="body"/>
          </p:nvPr>
        </p:nvSpPr>
        <p:spPr>
          <a:xfrm>
            <a:off x="10530350" y="486950"/>
            <a:ext cx="6596100" cy="8639700"/>
          </a:xfrm>
          <a:prstGeom prst="rect">
            <a:avLst/>
          </a:prstGeom>
          <a:ln cap="flat" cmpd="sng" w="19050">
            <a:solidFill>
              <a:srgbClr val="00000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rPr lang="en-GB" sz="2800" u="sng"/>
              <a:t>Words you can use during play</a:t>
            </a:r>
            <a:endParaRPr sz="2800" u="sng"/>
          </a:p>
          <a:p>
            <a:pPr indent="-406400" lvl="0" marL="457200" rtl="0" algn="l">
              <a:spcBef>
                <a:spcPts val="2000"/>
              </a:spcBef>
              <a:spcAft>
                <a:spcPts val="0"/>
              </a:spcAft>
              <a:buSzPts val="2800"/>
              <a:buChar char="●"/>
            </a:pPr>
            <a:r>
              <a:rPr lang="en-GB" sz="2800"/>
              <a:t>Names of objects</a:t>
            </a:r>
            <a:endParaRPr sz="2800"/>
          </a:p>
          <a:p>
            <a:pPr indent="0" lvl="0" marL="0" rtl="0" algn="l">
              <a:spcBef>
                <a:spcPts val="2000"/>
              </a:spcBef>
              <a:spcAft>
                <a:spcPts val="0"/>
              </a:spcAft>
              <a:buNone/>
            </a:pPr>
            <a:r>
              <a:rPr lang="en-GB" sz="2800"/>
              <a:t>Paint, potato, carrot, pepper, broccoli, sponge, star, cotton reel, book, page</a:t>
            </a:r>
            <a:endParaRPr sz="2800"/>
          </a:p>
          <a:p>
            <a:pPr indent="-406400" lvl="0" marL="457200" rtl="0" algn="l">
              <a:spcBef>
                <a:spcPts val="2000"/>
              </a:spcBef>
              <a:spcAft>
                <a:spcPts val="0"/>
              </a:spcAft>
              <a:buSzPts val="2800"/>
              <a:buChar char="●"/>
            </a:pPr>
            <a:r>
              <a:rPr lang="en-GB" sz="2800"/>
              <a:t>Action words</a:t>
            </a:r>
            <a:endParaRPr sz="2800"/>
          </a:p>
          <a:p>
            <a:pPr indent="0" lvl="0" marL="0" rtl="0" algn="l">
              <a:spcBef>
                <a:spcPts val="2000"/>
              </a:spcBef>
              <a:spcAft>
                <a:spcPts val="0"/>
              </a:spcAft>
              <a:buNone/>
            </a:pPr>
            <a:r>
              <a:rPr lang="en-GB" sz="2800"/>
              <a:t>Feeling, touching, printing, pressing, looking, turning, squeezing, stroking, rubbing</a:t>
            </a:r>
            <a:endParaRPr sz="2800"/>
          </a:p>
          <a:p>
            <a:pPr indent="-406400" lvl="0" marL="457200" rtl="0" algn="l">
              <a:spcBef>
                <a:spcPts val="2000"/>
              </a:spcBef>
              <a:spcAft>
                <a:spcPts val="0"/>
              </a:spcAft>
              <a:buSzPts val="2800"/>
              <a:buChar char="●"/>
            </a:pPr>
            <a:r>
              <a:rPr lang="en-GB" sz="2800"/>
              <a:t>Descriptive words</a:t>
            </a:r>
            <a:endParaRPr sz="2800"/>
          </a:p>
          <a:p>
            <a:pPr indent="0" lvl="0" marL="0" rtl="0" algn="l">
              <a:spcBef>
                <a:spcPts val="2000"/>
              </a:spcBef>
              <a:spcAft>
                <a:spcPts val="2000"/>
              </a:spcAft>
              <a:buNone/>
            </a:pPr>
            <a:r>
              <a:rPr lang="en-GB" sz="2800"/>
              <a:t>Furry, shiny, smooth, rough, bumpy, warm, cold, squashy, squishy,, fast, slow, soft, hard, gently</a:t>
            </a:r>
            <a:endParaRPr sz="2800"/>
          </a:p>
        </p:txBody>
      </p:sp>
      <p:sp>
        <p:nvSpPr>
          <p:cNvPr id="128" name="Google Shape;128;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29" name="Google Shape;129;p20"/>
          <p:cNvSpPr txBox="1"/>
          <p:nvPr/>
        </p:nvSpPr>
        <p:spPr>
          <a:xfrm>
            <a:off x="395625" y="1712500"/>
            <a:ext cx="9072300" cy="8095200"/>
          </a:xfrm>
          <a:prstGeom prst="rect">
            <a:avLst/>
          </a:prstGeom>
          <a:noFill/>
          <a:ln>
            <a:noFill/>
          </a:ln>
        </p:spPr>
        <p:txBody>
          <a:bodyPr anchorCtr="0" anchor="t" bIns="91425" lIns="91425" spcFirstLastPara="1" rIns="91425" wrap="square" tIns="91425">
            <a:noAutofit/>
          </a:bodyPr>
          <a:lstStyle/>
          <a:p>
            <a:pPr indent="-444500" lvl="0" marL="457200" rtl="0" algn="l">
              <a:spcBef>
                <a:spcPts val="0"/>
              </a:spcBef>
              <a:spcAft>
                <a:spcPts val="0"/>
              </a:spcAft>
              <a:buClr>
                <a:srgbClr val="434343"/>
              </a:buClr>
              <a:buSzPts val="3400"/>
              <a:buFont typeface="Montserrat"/>
              <a:buAutoNum type="arabicPeriod"/>
            </a:pPr>
            <a:r>
              <a:rPr lang="en-GB" sz="3400">
                <a:solidFill>
                  <a:srgbClr val="434343"/>
                </a:solidFill>
                <a:latin typeface="Montserrat"/>
                <a:ea typeface="Montserrat"/>
                <a:cs typeface="Montserrat"/>
                <a:sym typeface="Montserrat"/>
              </a:rPr>
              <a:t>The </a:t>
            </a:r>
            <a:r>
              <a:rPr lang="en-GB" sz="3400">
                <a:solidFill>
                  <a:srgbClr val="434343"/>
                </a:solidFill>
                <a:latin typeface="Montserrat"/>
                <a:ea typeface="Montserrat"/>
                <a:cs typeface="Montserrat"/>
                <a:sym typeface="Montserrat"/>
              </a:rPr>
              <a:t>child watches you print or touch textures</a:t>
            </a:r>
            <a:endParaRPr sz="3400">
              <a:solidFill>
                <a:srgbClr val="434343"/>
              </a:solidFill>
              <a:latin typeface="Montserrat"/>
              <a:ea typeface="Montserrat"/>
              <a:cs typeface="Montserrat"/>
              <a:sym typeface="Montserrat"/>
            </a:endParaRPr>
          </a:p>
          <a:p>
            <a:pPr indent="-444500" lvl="0" marL="457200" rtl="0" algn="l">
              <a:spcBef>
                <a:spcPts val="0"/>
              </a:spcBef>
              <a:spcAft>
                <a:spcPts val="0"/>
              </a:spcAft>
              <a:buClr>
                <a:srgbClr val="434343"/>
              </a:buClr>
              <a:buSzPts val="3400"/>
              <a:buFont typeface="Montserrat"/>
              <a:buAutoNum type="arabicPeriod"/>
            </a:pPr>
            <a:r>
              <a:rPr lang="en-GB" sz="3400">
                <a:solidFill>
                  <a:srgbClr val="434343"/>
                </a:solidFill>
                <a:latin typeface="Montserrat"/>
                <a:ea typeface="Montserrat"/>
                <a:cs typeface="Montserrat"/>
                <a:sym typeface="Montserrat"/>
              </a:rPr>
              <a:t>The child </a:t>
            </a:r>
            <a:r>
              <a:rPr lang="en-GB" sz="3400">
                <a:solidFill>
                  <a:srgbClr val="434343"/>
                </a:solidFill>
                <a:latin typeface="Montserrat"/>
                <a:ea typeface="Montserrat"/>
                <a:cs typeface="Montserrat"/>
                <a:sym typeface="Montserrat"/>
              </a:rPr>
              <a:t>holds your arm while you print or touch textures</a:t>
            </a:r>
            <a:r>
              <a:rPr lang="en-GB" sz="3400">
                <a:solidFill>
                  <a:srgbClr val="434343"/>
                </a:solidFill>
                <a:latin typeface="Montserrat"/>
                <a:ea typeface="Montserrat"/>
                <a:cs typeface="Montserrat"/>
                <a:sym typeface="Montserrat"/>
              </a:rPr>
              <a:t>		</a:t>
            </a:r>
            <a:endParaRPr sz="3400">
              <a:solidFill>
                <a:srgbClr val="434343"/>
              </a:solidFill>
              <a:latin typeface="Montserrat"/>
              <a:ea typeface="Montserrat"/>
              <a:cs typeface="Montserrat"/>
              <a:sym typeface="Montserrat"/>
            </a:endParaRPr>
          </a:p>
          <a:p>
            <a:pPr indent="-444500" lvl="0" marL="457200" rtl="0" algn="l">
              <a:spcBef>
                <a:spcPts val="0"/>
              </a:spcBef>
              <a:spcAft>
                <a:spcPts val="0"/>
              </a:spcAft>
              <a:buClr>
                <a:srgbClr val="434343"/>
              </a:buClr>
              <a:buSzPts val="3400"/>
              <a:buFont typeface="Montserrat"/>
              <a:buAutoNum type="arabicPeriod"/>
            </a:pPr>
            <a:r>
              <a:rPr lang="en-GB" sz="3400">
                <a:solidFill>
                  <a:srgbClr val="434343"/>
                </a:solidFill>
                <a:latin typeface="Montserrat"/>
                <a:ea typeface="Montserrat"/>
                <a:cs typeface="Montserrat"/>
                <a:sym typeface="Montserrat"/>
              </a:rPr>
              <a:t>The child </a:t>
            </a:r>
            <a:r>
              <a:rPr lang="en-GB" sz="3400">
                <a:solidFill>
                  <a:srgbClr val="434343"/>
                </a:solidFill>
                <a:latin typeface="Montserrat"/>
                <a:ea typeface="Montserrat"/>
                <a:cs typeface="Montserrat"/>
                <a:sym typeface="Montserrat"/>
              </a:rPr>
              <a:t>directs your hand to print or touch textures</a:t>
            </a:r>
            <a:endParaRPr sz="3400">
              <a:solidFill>
                <a:srgbClr val="434343"/>
              </a:solidFill>
              <a:latin typeface="Montserrat"/>
              <a:ea typeface="Montserrat"/>
              <a:cs typeface="Montserrat"/>
              <a:sym typeface="Montserrat"/>
            </a:endParaRPr>
          </a:p>
          <a:p>
            <a:pPr indent="-444500" lvl="0" marL="457200" rtl="0" algn="l">
              <a:spcBef>
                <a:spcPts val="0"/>
              </a:spcBef>
              <a:spcAft>
                <a:spcPts val="0"/>
              </a:spcAft>
              <a:buClr>
                <a:srgbClr val="434343"/>
              </a:buClr>
              <a:buSzPts val="3400"/>
              <a:buFont typeface="Montserrat"/>
              <a:buAutoNum type="arabicPeriod"/>
            </a:pPr>
            <a:r>
              <a:rPr lang="en-GB" sz="3400">
                <a:solidFill>
                  <a:srgbClr val="434343"/>
                </a:solidFill>
                <a:latin typeface="Montserrat"/>
                <a:ea typeface="Montserrat"/>
                <a:cs typeface="Montserrat"/>
                <a:sym typeface="Montserrat"/>
              </a:rPr>
              <a:t>The child </a:t>
            </a:r>
            <a:r>
              <a:rPr lang="en-GB" sz="3400">
                <a:solidFill>
                  <a:srgbClr val="434343"/>
                </a:solidFill>
                <a:latin typeface="Montserrat"/>
                <a:ea typeface="Montserrat"/>
                <a:cs typeface="Montserrat"/>
                <a:sym typeface="Montserrat"/>
              </a:rPr>
              <a:t>presses or takes away the vegetable or sponge to print, or turns a page of the book</a:t>
            </a:r>
            <a:endParaRPr sz="3400">
              <a:solidFill>
                <a:srgbClr val="434343"/>
              </a:solidFill>
              <a:latin typeface="Montserrat"/>
              <a:ea typeface="Montserrat"/>
              <a:cs typeface="Montserrat"/>
              <a:sym typeface="Montserrat"/>
            </a:endParaRPr>
          </a:p>
          <a:p>
            <a:pPr indent="-444500" lvl="0" marL="457200" rtl="0" algn="l">
              <a:spcBef>
                <a:spcPts val="0"/>
              </a:spcBef>
              <a:spcAft>
                <a:spcPts val="0"/>
              </a:spcAft>
              <a:buClr>
                <a:srgbClr val="434343"/>
              </a:buClr>
              <a:buSzPts val="3400"/>
              <a:buFont typeface="Montserrat"/>
              <a:buAutoNum type="arabicPeriod"/>
            </a:pPr>
            <a:r>
              <a:rPr lang="en-GB" sz="3400">
                <a:solidFill>
                  <a:srgbClr val="434343"/>
                </a:solidFill>
                <a:latin typeface="Montserrat"/>
                <a:ea typeface="Montserrat"/>
                <a:cs typeface="Montserrat"/>
                <a:sym typeface="Montserrat"/>
              </a:rPr>
              <a:t>The child </a:t>
            </a:r>
            <a:r>
              <a:rPr lang="en-GB" sz="3400">
                <a:solidFill>
                  <a:srgbClr val="434343"/>
                </a:solidFill>
                <a:latin typeface="Montserrat"/>
                <a:ea typeface="Montserrat"/>
                <a:cs typeface="Montserrat"/>
                <a:sym typeface="Montserrat"/>
              </a:rPr>
              <a:t>uses a clean vegetable or sponge to print, or touches some textures in the book</a:t>
            </a:r>
            <a:r>
              <a:rPr lang="en-GB" sz="3400">
                <a:solidFill>
                  <a:srgbClr val="434343"/>
                </a:solidFill>
                <a:latin typeface="Montserrat"/>
                <a:ea typeface="Montserrat"/>
                <a:cs typeface="Montserrat"/>
                <a:sym typeface="Montserrat"/>
              </a:rPr>
              <a:t>	</a:t>
            </a:r>
            <a:endParaRPr sz="3400">
              <a:solidFill>
                <a:srgbClr val="434343"/>
              </a:solidFill>
              <a:latin typeface="Montserrat"/>
              <a:ea typeface="Montserrat"/>
              <a:cs typeface="Montserrat"/>
              <a:sym typeface="Montserrat"/>
            </a:endParaRPr>
          </a:p>
          <a:p>
            <a:pPr indent="-444500" lvl="0" marL="457200" rtl="0" algn="l">
              <a:spcBef>
                <a:spcPts val="0"/>
              </a:spcBef>
              <a:spcAft>
                <a:spcPts val="0"/>
              </a:spcAft>
              <a:buClr>
                <a:srgbClr val="434343"/>
              </a:buClr>
              <a:buSzPts val="3400"/>
              <a:buFont typeface="Montserrat"/>
              <a:buAutoNum type="arabicPeriod"/>
            </a:pPr>
            <a:r>
              <a:rPr lang="en-GB" sz="3400">
                <a:solidFill>
                  <a:srgbClr val="434343"/>
                </a:solidFill>
                <a:latin typeface="Montserrat"/>
                <a:ea typeface="Montserrat"/>
                <a:cs typeface="Montserrat"/>
                <a:sym typeface="Montserrat"/>
              </a:rPr>
              <a:t>The child </a:t>
            </a:r>
            <a:r>
              <a:rPr lang="en-GB" sz="3400">
                <a:solidFill>
                  <a:srgbClr val="434343"/>
                </a:solidFill>
                <a:latin typeface="Montserrat"/>
                <a:ea typeface="Montserrat"/>
                <a:cs typeface="Montserrat"/>
                <a:sym typeface="Montserrat"/>
              </a:rPr>
              <a:t>uses any vegetable or sponge to print more than once, or touches all the textures in the book</a:t>
            </a:r>
            <a:r>
              <a:rPr lang="en-GB" sz="3400">
                <a:solidFill>
                  <a:srgbClr val="434343"/>
                </a:solidFill>
                <a:latin typeface="Montserrat"/>
                <a:ea typeface="Montserrat"/>
                <a:cs typeface="Montserrat"/>
                <a:sym typeface="Montserrat"/>
              </a:rPr>
              <a:t> </a:t>
            </a:r>
            <a:endParaRPr sz="3400">
              <a:solidFill>
                <a:srgbClr val="434343"/>
              </a:solidFill>
              <a:latin typeface="Montserrat"/>
              <a:ea typeface="Montserrat"/>
              <a:cs typeface="Montserrat"/>
              <a:sym typeface="Montserrat"/>
            </a:endParaRPr>
          </a:p>
          <a:p>
            <a:pPr indent="0" lvl="0" marL="0" rtl="0" algn="l">
              <a:lnSpc>
                <a:spcPct val="115000"/>
              </a:lnSpc>
              <a:spcBef>
                <a:spcPts val="0"/>
              </a:spcBef>
              <a:spcAft>
                <a:spcPts val="0"/>
              </a:spcAft>
              <a:buNone/>
            </a:pPr>
            <a:r>
              <a:rPr lang="en-GB" sz="3400">
                <a:solidFill>
                  <a:srgbClr val="434343"/>
                </a:solidFill>
                <a:latin typeface="Montserrat"/>
                <a:ea typeface="Montserrat"/>
                <a:cs typeface="Montserrat"/>
                <a:sym typeface="Montserrat"/>
              </a:rPr>
              <a:t>				</a:t>
            </a:r>
            <a:endParaRPr sz="3400">
              <a:solidFill>
                <a:srgbClr val="434343"/>
              </a:solidFill>
              <a:latin typeface="Montserrat"/>
              <a:ea typeface="Montserrat"/>
              <a:cs typeface="Montserrat"/>
              <a:sym typeface="Montserrat"/>
            </a:endParaRPr>
          </a:p>
          <a:p>
            <a:pPr indent="0" lvl="0" marL="0" rtl="0" algn="l">
              <a:spcBef>
                <a:spcPts val="0"/>
              </a:spcBef>
              <a:spcAft>
                <a:spcPts val="0"/>
              </a:spcAft>
              <a:buNone/>
            </a:pPr>
            <a:r>
              <a:rPr lang="en-GB" sz="3400">
                <a:solidFill>
                  <a:srgbClr val="434343"/>
                </a:solidFill>
                <a:latin typeface="Montserrat"/>
                <a:ea typeface="Montserrat"/>
                <a:cs typeface="Montserrat"/>
                <a:sym typeface="Montserrat"/>
              </a:rPr>
              <a:t>			</a:t>
            </a:r>
            <a:endParaRPr sz="3400">
              <a:solidFill>
                <a:srgbClr val="434343"/>
              </a:solidFill>
              <a:latin typeface="Montserrat"/>
              <a:ea typeface="Montserrat"/>
              <a:cs typeface="Montserrat"/>
              <a:sym typeface="Montserrat"/>
            </a:endParaRPr>
          </a:p>
          <a:p>
            <a:pPr indent="0" lvl="0" marL="0" rtl="0" algn="l">
              <a:spcBef>
                <a:spcPts val="0"/>
              </a:spcBef>
              <a:spcAft>
                <a:spcPts val="0"/>
              </a:spcAft>
              <a:buNone/>
            </a:pPr>
            <a:r>
              <a:rPr lang="en-GB" sz="3400">
                <a:solidFill>
                  <a:srgbClr val="434343"/>
                </a:solidFill>
                <a:latin typeface="Montserrat"/>
                <a:ea typeface="Montserrat"/>
                <a:cs typeface="Montserrat"/>
                <a:sym typeface="Montserrat"/>
              </a:rPr>
              <a:t>		</a:t>
            </a:r>
            <a:endParaRPr sz="3400">
              <a:solidFill>
                <a:srgbClr val="434343"/>
              </a:solidFill>
              <a:latin typeface="Montserrat"/>
              <a:ea typeface="Montserrat"/>
              <a:cs typeface="Montserrat"/>
              <a:sym typeface="Montserra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1"/>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Ways you can help Stage 2 Sensory Play</a:t>
            </a:r>
            <a:endParaRPr/>
          </a:p>
        </p:txBody>
      </p:sp>
      <p:sp>
        <p:nvSpPr>
          <p:cNvPr id="135" name="Google Shape;135;p21"/>
          <p:cNvSpPr txBox="1"/>
          <p:nvPr>
            <p:ph idx="1" type="body"/>
          </p:nvPr>
        </p:nvSpPr>
        <p:spPr>
          <a:xfrm>
            <a:off x="917950" y="1917400"/>
            <a:ext cx="5229900" cy="7487100"/>
          </a:xfrm>
          <a:prstGeom prst="rect">
            <a:avLst/>
          </a:prstGeom>
          <a:ln cap="flat" cmpd="sng" w="19050">
            <a:solidFill>
              <a:srgbClr val="00000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rPr lang="en-GB" sz="3000"/>
              <a:t>To make the activity </a:t>
            </a:r>
            <a:r>
              <a:rPr b="1" lang="en-GB" sz="3000"/>
              <a:t>easier..</a:t>
            </a:r>
            <a:endParaRPr b="1" sz="3000"/>
          </a:p>
          <a:p>
            <a:pPr indent="0" lvl="0" marL="0" rtl="0" algn="l">
              <a:spcBef>
                <a:spcPts val="2000"/>
              </a:spcBef>
              <a:spcAft>
                <a:spcPts val="0"/>
              </a:spcAft>
              <a:buNone/>
            </a:pPr>
            <a:r>
              <a:rPr lang="en-GB" sz="3000"/>
              <a:t>•  Do not rush through the steps.</a:t>
            </a:r>
            <a:endParaRPr sz="3000"/>
          </a:p>
          <a:p>
            <a:pPr indent="0" lvl="0" marL="0" rtl="0" algn="l">
              <a:spcBef>
                <a:spcPts val="2000"/>
              </a:spcBef>
              <a:spcAft>
                <a:spcPts val="0"/>
              </a:spcAft>
              <a:buNone/>
            </a:pPr>
            <a:r>
              <a:rPr lang="en-GB" sz="3000"/>
              <a:t>• Use larger printing materials, and small paint trays.</a:t>
            </a:r>
            <a:endParaRPr sz="3000"/>
          </a:p>
          <a:p>
            <a:pPr indent="0" lvl="0" marL="0" rtl="0" algn="l">
              <a:spcBef>
                <a:spcPts val="2000"/>
              </a:spcBef>
              <a:spcAft>
                <a:spcPts val="0"/>
              </a:spcAft>
              <a:buNone/>
            </a:pPr>
            <a:r>
              <a:rPr lang="en-GB" sz="3000"/>
              <a:t>• Get brothers and sisters involved.</a:t>
            </a:r>
            <a:endParaRPr sz="3000"/>
          </a:p>
          <a:p>
            <a:pPr indent="0" lvl="0" marL="0" rtl="0" algn="l">
              <a:spcBef>
                <a:spcPts val="2000"/>
              </a:spcBef>
              <a:spcAft>
                <a:spcPts val="2000"/>
              </a:spcAft>
              <a:buNone/>
            </a:pPr>
            <a:r>
              <a:t/>
            </a:r>
            <a:endParaRPr sz="3000"/>
          </a:p>
        </p:txBody>
      </p:sp>
      <p:sp>
        <p:nvSpPr>
          <p:cNvPr id="136" name="Google Shape;136;p2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37" name="Google Shape;137;p21"/>
          <p:cNvSpPr txBox="1"/>
          <p:nvPr/>
        </p:nvSpPr>
        <p:spPr>
          <a:xfrm>
            <a:off x="6468000" y="1917400"/>
            <a:ext cx="5005800" cy="74871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30000"/>
              </a:lnSpc>
              <a:spcBef>
                <a:spcPts val="0"/>
              </a:spcBef>
              <a:spcAft>
                <a:spcPts val="0"/>
              </a:spcAft>
              <a:buNone/>
            </a:pPr>
            <a:r>
              <a:rPr lang="en-GB" sz="3000">
                <a:solidFill>
                  <a:schemeClr val="dk2"/>
                </a:solidFill>
                <a:latin typeface="Montserrat"/>
                <a:ea typeface="Montserrat"/>
                <a:cs typeface="Montserrat"/>
                <a:sym typeface="Montserrat"/>
              </a:rPr>
              <a:t>To make the activity </a:t>
            </a:r>
            <a:r>
              <a:rPr b="1" lang="en-GB" sz="3000">
                <a:solidFill>
                  <a:schemeClr val="dk2"/>
                </a:solidFill>
                <a:latin typeface="Montserrat"/>
                <a:ea typeface="Montserrat"/>
                <a:cs typeface="Montserrat"/>
                <a:sym typeface="Montserrat"/>
              </a:rPr>
              <a:t>harder</a:t>
            </a:r>
            <a:r>
              <a:rPr lang="en-GB" sz="3000">
                <a:solidFill>
                  <a:schemeClr val="dk2"/>
                </a:solidFill>
                <a:latin typeface="Montserrat"/>
                <a:ea typeface="Montserrat"/>
                <a:cs typeface="Montserrat"/>
                <a:sym typeface="Montserrat"/>
              </a:rPr>
              <a:t>.. </a:t>
            </a:r>
            <a:endParaRPr sz="3000">
              <a:solidFill>
                <a:schemeClr val="dk2"/>
              </a:solidFill>
              <a:latin typeface="Montserrat"/>
              <a:ea typeface="Montserrat"/>
              <a:cs typeface="Montserrat"/>
              <a:sym typeface="Montserrat"/>
            </a:endParaRPr>
          </a:p>
          <a:p>
            <a:pPr indent="0" lvl="0" marL="0" rtl="0" algn="l">
              <a:lnSpc>
                <a:spcPct val="130000"/>
              </a:lnSpc>
              <a:spcBef>
                <a:spcPts val="2000"/>
              </a:spcBef>
              <a:spcAft>
                <a:spcPts val="0"/>
              </a:spcAft>
              <a:buNone/>
            </a:pPr>
            <a:r>
              <a:rPr lang="en-GB" sz="3000">
                <a:solidFill>
                  <a:schemeClr val="dk2"/>
                </a:solidFill>
                <a:latin typeface="Montserrat"/>
                <a:ea typeface="Montserrat"/>
                <a:cs typeface="Montserrat"/>
                <a:sym typeface="Montserrat"/>
              </a:rPr>
              <a:t>• </a:t>
            </a:r>
            <a:r>
              <a:rPr lang="en-GB" sz="3000">
                <a:solidFill>
                  <a:schemeClr val="dk2"/>
                </a:solidFill>
                <a:latin typeface="Montserrat"/>
                <a:ea typeface="Montserrat"/>
                <a:cs typeface="Montserrat"/>
                <a:sym typeface="Montserrat"/>
              </a:rPr>
              <a:t>Use smaller printing materials and larger, deeper paint trays.</a:t>
            </a:r>
            <a:endParaRPr sz="3000">
              <a:solidFill>
                <a:schemeClr val="dk2"/>
              </a:solidFill>
              <a:latin typeface="Montserrat"/>
              <a:ea typeface="Montserrat"/>
              <a:cs typeface="Montserrat"/>
              <a:sym typeface="Montserrat"/>
            </a:endParaRPr>
          </a:p>
          <a:p>
            <a:pPr indent="0" lvl="0" marL="0" rtl="0" algn="l">
              <a:lnSpc>
                <a:spcPct val="130000"/>
              </a:lnSpc>
              <a:spcBef>
                <a:spcPts val="2000"/>
              </a:spcBef>
              <a:spcAft>
                <a:spcPts val="0"/>
              </a:spcAft>
              <a:buNone/>
            </a:pPr>
            <a:r>
              <a:rPr lang="en-GB" sz="3000">
                <a:solidFill>
                  <a:schemeClr val="dk2"/>
                </a:solidFill>
                <a:latin typeface="Montserrat"/>
                <a:ea typeface="Montserrat"/>
                <a:cs typeface="Montserrat"/>
                <a:sym typeface="Montserrat"/>
              </a:rPr>
              <a:t>• Use feely bags, with pieces of different material to find in it.</a:t>
            </a:r>
            <a:endParaRPr sz="3000">
              <a:solidFill>
                <a:schemeClr val="dk2"/>
              </a:solidFill>
              <a:latin typeface="Montserrat"/>
              <a:ea typeface="Montserrat"/>
              <a:cs typeface="Montserrat"/>
              <a:sym typeface="Montserrat"/>
            </a:endParaRPr>
          </a:p>
          <a:p>
            <a:pPr indent="0" lvl="0" marL="0" rtl="0" algn="l">
              <a:lnSpc>
                <a:spcPct val="130000"/>
              </a:lnSpc>
              <a:spcBef>
                <a:spcPts val="2000"/>
              </a:spcBef>
              <a:spcAft>
                <a:spcPts val="2000"/>
              </a:spcAft>
              <a:buNone/>
            </a:pPr>
            <a:r>
              <a:rPr lang="en-GB" sz="3000">
                <a:solidFill>
                  <a:schemeClr val="dk2"/>
                </a:solidFill>
                <a:latin typeface="Montserrat"/>
                <a:ea typeface="Montserrat"/>
                <a:cs typeface="Montserrat"/>
                <a:sym typeface="Montserrat"/>
              </a:rPr>
              <a:t>• Increase the number of other children joining in the activity.</a:t>
            </a:r>
            <a:endParaRPr sz="3000">
              <a:solidFill>
                <a:schemeClr val="dk2"/>
              </a:solidFill>
              <a:latin typeface="Montserrat"/>
              <a:ea typeface="Montserrat"/>
              <a:cs typeface="Montserrat"/>
              <a:sym typeface="Montserrat"/>
            </a:endParaRPr>
          </a:p>
        </p:txBody>
      </p:sp>
      <p:sp>
        <p:nvSpPr>
          <p:cNvPr id="138" name="Google Shape;138;p21"/>
          <p:cNvSpPr txBox="1"/>
          <p:nvPr/>
        </p:nvSpPr>
        <p:spPr>
          <a:xfrm>
            <a:off x="11793950" y="1917400"/>
            <a:ext cx="6071400" cy="74871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30000"/>
              </a:lnSpc>
              <a:spcBef>
                <a:spcPts val="0"/>
              </a:spcBef>
              <a:spcAft>
                <a:spcPts val="0"/>
              </a:spcAft>
              <a:buNone/>
            </a:pPr>
            <a:r>
              <a:rPr b="1" lang="en-GB" sz="3000">
                <a:solidFill>
                  <a:schemeClr val="dk2"/>
                </a:solidFill>
                <a:latin typeface="Montserrat"/>
                <a:ea typeface="Montserrat"/>
                <a:cs typeface="Montserrat"/>
                <a:sym typeface="Montserrat"/>
              </a:rPr>
              <a:t>Other</a:t>
            </a:r>
            <a:r>
              <a:rPr lang="en-GB" sz="3000">
                <a:solidFill>
                  <a:schemeClr val="dk2"/>
                </a:solidFill>
                <a:latin typeface="Montserrat"/>
                <a:ea typeface="Montserrat"/>
                <a:cs typeface="Montserrat"/>
                <a:sym typeface="Montserrat"/>
              </a:rPr>
              <a:t> activities...</a:t>
            </a:r>
            <a:endParaRPr sz="3000">
              <a:solidFill>
                <a:schemeClr val="dk2"/>
              </a:solidFill>
              <a:latin typeface="Montserrat"/>
              <a:ea typeface="Montserrat"/>
              <a:cs typeface="Montserrat"/>
              <a:sym typeface="Montserrat"/>
            </a:endParaRPr>
          </a:p>
          <a:p>
            <a:pPr indent="0" lvl="0" marL="0" rtl="0" algn="l">
              <a:lnSpc>
                <a:spcPct val="130000"/>
              </a:lnSpc>
              <a:spcBef>
                <a:spcPts val="2000"/>
              </a:spcBef>
              <a:spcAft>
                <a:spcPts val="0"/>
              </a:spcAft>
              <a:buNone/>
            </a:pPr>
            <a:r>
              <a:rPr lang="en-GB" sz="2000">
                <a:solidFill>
                  <a:schemeClr val="dk2"/>
                </a:solidFill>
                <a:latin typeface="Montserrat"/>
                <a:ea typeface="Montserrat"/>
                <a:cs typeface="Montserrat"/>
                <a:sym typeface="Montserrat"/>
              </a:rPr>
              <a:t>• </a:t>
            </a:r>
            <a:r>
              <a:rPr lang="en-GB" sz="2000">
                <a:solidFill>
                  <a:schemeClr val="dk2"/>
                </a:solidFill>
                <a:latin typeface="Montserrat"/>
                <a:ea typeface="Montserrat"/>
                <a:cs typeface="Montserrat"/>
                <a:sym typeface="Montserrat"/>
              </a:rPr>
              <a:t>Finger painting</a:t>
            </a:r>
            <a:endParaRPr sz="2000">
              <a:solidFill>
                <a:schemeClr val="dk2"/>
              </a:solidFill>
              <a:latin typeface="Montserrat"/>
              <a:ea typeface="Montserrat"/>
              <a:cs typeface="Montserrat"/>
              <a:sym typeface="Montserrat"/>
            </a:endParaRPr>
          </a:p>
          <a:p>
            <a:pPr indent="0" lvl="0" marL="0" rtl="0" algn="l">
              <a:lnSpc>
                <a:spcPct val="130000"/>
              </a:lnSpc>
              <a:spcBef>
                <a:spcPts val="2000"/>
              </a:spcBef>
              <a:spcAft>
                <a:spcPts val="0"/>
              </a:spcAft>
              <a:buNone/>
            </a:pPr>
            <a:r>
              <a:rPr lang="en-GB" sz="2000">
                <a:solidFill>
                  <a:schemeClr val="dk2"/>
                </a:solidFill>
                <a:latin typeface="Montserrat"/>
                <a:ea typeface="Montserrat"/>
                <a:cs typeface="Montserrat"/>
                <a:sym typeface="Montserrat"/>
              </a:rPr>
              <a:t>• Hiding objects in cooked rice, pasta or wet sand</a:t>
            </a:r>
            <a:endParaRPr sz="2000">
              <a:solidFill>
                <a:schemeClr val="dk2"/>
              </a:solidFill>
              <a:latin typeface="Montserrat"/>
              <a:ea typeface="Montserrat"/>
              <a:cs typeface="Montserrat"/>
              <a:sym typeface="Montserrat"/>
            </a:endParaRPr>
          </a:p>
          <a:p>
            <a:pPr indent="0" lvl="0" marL="0" rtl="0" algn="l">
              <a:lnSpc>
                <a:spcPct val="130000"/>
              </a:lnSpc>
              <a:spcBef>
                <a:spcPts val="2000"/>
              </a:spcBef>
              <a:spcAft>
                <a:spcPts val="0"/>
              </a:spcAft>
              <a:buNone/>
            </a:pPr>
            <a:r>
              <a:rPr lang="en-GB" sz="2000">
                <a:solidFill>
                  <a:schemeClr val="dk2"/>
                </a:solidFill>
                <a:latin typeface="Montserrat"/>
                <a:ea typeface="Montserrat"/>
                <a:cs typeface="Montserrat"/>
                <a:sym typeface="Montserrat"/>
              </a:rPr>
              <a:t>• Cooking activities (for example, using spoons and whisks)</a:t>
            </a:r>
            <a:endParaRPr sz="2000">
              <a:solidFill>
                <a:schemeClr val="dk2"/>
              </a:solidFill>
              <a:latin typeface="Montserrat"/>
              <a:ea typeface="Montserrat"/>
              <a:cs typeface="Montserrat"/>
              <a:sym typeface="Montserrat"/>
            </a:endParaRPr>
          </a:p>
          <a:p>
            <a:pPr indent="0" lvl="0" marL="0" rtl="0" algn="l">
              <a:lnSpc>
                <a:spcPct val="130000"/>
              </a:lnSpc>
              <a:spcBef>
                <a:spcPts val="2000"/>
              </a:spcBef>
              <a:spcAft>
                <a:spcPts val="0"/>
              </a:spcAft>
              <a:buNone/>
            </a:pPr>
            <a:r>
              <a:rPr lang="en-GB" sz="2000">
                <a:solidFill>
                  <a:schemeClr val="dk2"/>
                </a:solidFill>
                <a:latin typeface="Montserrat"/>
                <a:ea typeface="Montserrat"/>
                <a:cs typeface="Montserrat"/>
                <a:sym typeface="Montserrat"/>
              </a:rPr>
              <a:t>• Putting paint in trays, and pushing cars or balls in it</a:t>
            </a:r>
            <a:endParaRPr sz="2000">
              <a:solidFill>
                <a:schemeClr val="dk2"/>
              </a:solidFill>
              <a:latin typeface="Montserrat"/>
              <a:ea typeface="Montserrat"/>
              <a:cs typeface="Montserrat"/>
              <a:sym typeface="Montserrat"/>
            </a:endParaRPr>
          </a:p>
          <a:p>
            <a:pPr indent="0" lvl="0" marL="0" rtl="0" algn="l">
              <a:lnSpc>
                <a:spcPct val="130000"/>
              </a:lnSpc>
              <a:spcBef>
                <a:spcPts val="2000"/>
              </a:spcBef>
              <a:spcAft>
                <a:spcPts val="0"/>
              </a:spcAft>
              <a:buNone/>
            </a:pPr>
            <a:r>
              <a:rPr lang="en-GB" sz="2000">
                <a:solidFill>
                  <a:schemeClr val="dk2"/>
                </a:solidFill>
                <a:latin typeface="Montserrat"/>
                <a:ea typeface="Montserrat"/>
                <a:cs typeface="Montserrat"/>
                <a:sym typeface="Montserrat"/>
              </a:rPr>
              <a:t>• Mixing cooked spaghetti with paint for printing</a:t>
            </a:r>
            <a:endParaRPr sz="2000">
              <a:solidFill>
                <a:schemeClr val="dk2"/>
              </a:solidFill>
              <a:latin typeface="Montserrat"/>
              <a:ea typeface="Montserrat"/>
              <a:cs typeface="Montserrat"/>
              <a:sym typeface="Montserrat"/>
            </a:endParaRPr>
          </a:p>
          <a:p>
            <a:pPr indent="0" lvl="0" marL="0" rtl="0" algn="l">
              <a:lnSpc>
                <a:spcPct val="130000"/>
              </a:lnSpc>
              <a:spcBef>
                <a:spcPts val="2000"/>
              </a:spcBef>
              <a:spcAft>
                <a:spcPts val="0"/>
              </a:spcAft>
              <a:buNone/>
            </a:pPr>
            <a:r>
              <a:rPr lang="en-GB" sz="2000">
                <a:solidFill>
                  <a:schemeClr val="dk2"/>
                </a:solidFill>
                <a:latin typeface="Montserrat"/>
                <a:ea typeface="Montserrat"/>
                <a:cs typeface="Montserrat"/>
                <a:sym typeface="Montserrat"/>
              </a:rPr>
              <a:t>• Making shapes in play dough using cutters</a:t>
            </a:r>
            <a:endParaRPr sz="2000">
              <a:solidFill>
                <a:schemeClr val="dk2"/>
              </a:solidFill>
              <a:latin typeface="Montserrat"/>
              <a:ea typeface="Montserrat"/>
              <a:cs typeface="Montserrat"/>
              <a:sym typeface="Montserrat"/>
            </a:endParaRPr>
          </a:p>
          <a:p>
            <a:pPr indent="0" lvl="0" marL="0" rtl="0" algn="l">
              <a:lnSpc>
                <a:spcPct val="130000"/>
              </a:lnSpc>
              <a:spcBef>
                <a:spcPts val="2000"/>
              </a:spcBef>
              <a:spcAft>
                <a:spcPts val="2000"/>
              </a:spcAft>
              <a:buNone/>
            </a:pPr>
            <a:r>
              <a:rPr lang="en-GB" sz="2000">
                <a:solidFill>
                  <a:schemeClr val="dk2"/>
                </a:solidFill>
                <a:latin typeface="Montserrat"/>
                <a:ea typeface="Montserrat"/>
                <a:cs typeface="Montserrat"/>
                <a:sym typeface="Montserrat"/>
              </a:rPr>
              <a:t>• Painting marbles using tongs</a:t>
            </a:r>
            <a:endParaRPr sz="2000">
              <a:solidFill>
                <a:schemeClr val="dk2"/>
              </a:solidFill>
              <a:latin typeface="Montserrat"/>
              <a:ea typeface="Montserrat"/>
              <a:cs typeface="Montserrat"/>
              <a:sym typeface="Montserra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2"/>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Activity 3</a:t>
            </a:r>
            <a:endParaRPr/>
          </a:p>
        </p:txBody>
      </p:sp>
      <p:sp>
        <p:nvSpPr>
          <p:cNvPr id="144" name="Google Shape;144;p22"/>
          <p:cNvSpPr txBox="1"/>
          <p:nvPr>
            <p:ph idx="1" type="body"/>
          </p:nvPr>
        </p:nvSpPr>
        <p:spPr>
          <a:xfrm>
            <a:off x="917950" y="1704350"/>
            <a:ext cx="16452000" cy="7134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Aim - </a:t>
            </a:r>
            <a:r>
              <a:rPr lang="en-GB"/>
              <a:t>To confidently explore wet and sticky materials</a:t>
            </a:r>
            <a:endParaRPr/>
          </a:p>
          <a:p>
            <a:pPr indent="0" lvl="0" marL="0" rtl="0" algn="l">
              <a:spcBef>
                <a:spcPts val="2000"/>
              </a:spcBef>
              <a:spcAft>
                <a:spcPts val="0"/>
              </a:spcAft>
              <a:buNone/>
            </a:pPr>
            <a:r>
              <a:rPr lang="en-GB" u="sng"/>
              <a:t>What you will need</a:t>
            </a:r>
            <a:endParaRPr u="sng"/>
          </a:p>
          <a:p>
            <a:pPr indent="0" lvl="0" marL="0" rtl="0" algn="l">
              <a:spcBef>
                <a:spcPts val="2000"/>
              </a:spcBef>
              <a:spcAft>
                <a:spcPts val="0"/>
              </a:spcAft>
              <a:buNone/>
            </a:pPr>
            <a:r>
              <a:rPr lang="en-GB"/>
              <a:t>Cornflour in a tray, lolly sticks, twigs, toy cutlery</a:t>
            </a:r>
            <a:endParaRPr/>
          </a:p>
          <a:p>
            <a:pPr indent="0" lvl="0" marL="0" rtl="0" algn="l">
              <a:spcBef>
                <a:spcPts val="2000"/>
              </a:spcBef>
              <a:spcAft>
                <a:spcPts val="0"/>
              </a:spcAft>
              <a:buNone/>
            </a:pPr>
            <a:r>
              <a:rPr lang="en-GB" u="sng"/>
              <a:t>What to do</a:t>
            </a:r>
            <a:endParaRPr u="sng"/>
          </a:p>
          <a:p>
            <a:pPr indent="-387350" lvl="0" marL="457200" rtl="0" algn="l">
              <a:spcBef>
                <a:spcPts val="2000"/>
              </a:spcBef>
              <a:spcAft>
                <a:spcPts val="0"/>
              </a:spcAft>
              <a:buSzPts val="2500"/>
              <a:buAutoNum type="arabicPeriod"/>
            </a:pPr>
            <a:r>
              <a:rPr lang="en-GB" sz="2500"/>
              <a:t>Show the child the materials and how to use them. </a:t>
            </a:r>
            <a:endParaRPr sz="2500"/>
          </a:p>
          <a:p>
            <a:pPr indent="-387350" lvl="0" marL="457200" rtl="0" algn="l">
              <a:spcBef>
                <a:spcPts val="0"/>
              </a:spcBef>
              <a:spcAft>
                <a:spcPts val="0"/>
              </a:spcAft>
              <a:buSzPts val="2500"/>
              <a:buAutoNum type="arabicPeriod"/>
            </a:pPr>
            <a:r>
              <a:rPr lang="en-GB" sz="2500"/>
              <a:t>Use simple language such as ‘make pattern’, ‘fingers sticky’, ‘drip drip’, ‘watch me’, ‘all gone’ and ‘take more’. </a:t>
            </a:r>
            <a:endParaRPr sz="2500"/>
          </a:p>
          <a:p>
            <a:pPr indent="-387350" lvl="0" marL="457200" rtl="0" algn="l">
              <a:spcBef>
                <a:spcPts val="0"/>
              </a:spcBef>
              <a:spcAft>
                <a:spcPts val="0"/>
              </a:spcAft>
              <a:buSzPts val="2500"/>
              <a:buAutoNum type="arabicPeriod"/>
            </a:pPr>
            <a:r>
              <a:rPr lang="en-GB" sz="2500"/>
              <a:t>Encourage your child to join in. </a:t>
            </a:r>
            <a:endParaRPr sz="2500"/>
          </a:p>
          <a:p>
            <a:pPr indent="-387350" lvl="0" marL="457200" rtl="0" algn="l">
              <a:spcBef>
                <a:spcPts val="0"/>
              </a:spcBef>
              <a:spcAft>
                <a:spcPts val="0"/>
              </a:spcAft>
              <a:buSzPts val="2500"/>
              <a:buAutoNum type="arabicPeriod"/>
            </a:pPr>
            <a:r>
              <a:rPr lang="en-GB" sz="2500"/>
              <a:t>Never force the child to touch the textures, but follow steps along the way. </a:t>
            </a:r>
            <a:endParaRPr sz="2500"/>
          </a:p>
          <a:p>
            <a:pPr indent="-387350" lvl="0" marL="457200" rtl="0" algn="l">
              <a:spcBef>
                <a:spcPts val="0"/>
              </a:spcBef>
              <a:spcAft>
                <a:spcPts val="0"/>
              </a:spcAft>
              <a:buSzPts val="2500"/>
              <a:buAutoNum type="arabicPeriod"/>
            </a:pPr>
            <a:r>
              <a:rPr lang="en-GB" sz="2500"/>
              <a:t>Go at the child’s pace. Finish the activity before the child loses interest or gets distressed.</a:t>
            </a:r>
            <a:endParaRPr sz="2500"/>
          </a:p>
          <a:p>
            <a:pPr indent="0" lvl="0" marL="0" rtl="0" algn="l">
              <a:spcBef>
                <a:spcPts val="2000"/>
              </a:spcBef>
              <a:spcAft>
                <a:spcPts val="2000"/>
              </a:spcAft>
              <a:buNone/>
            </a:pPr>
            <a:r>
              <a:t/>
            </a:r>
            <a:endParaRPr/>
          </a:p>
        </p:txBody>
      </p:sp>
      <p:sp>
        <p:nvSpPr>
          <p:cNvPr id="145" name="Google Shape;145;p22"/>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