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dc9a4337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bdc9a4337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dc9a4337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dc9a433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bdc9a4337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bdc9a4337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dc9a4337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bdc9a4337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bf6332451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bf6332451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bf6332451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bf6332451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bf6332451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bf6332451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bf6332451_1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8bf6332451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bf6332451_1_2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8bf6332451_1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acd18b945_9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acd18b945_9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bdc9a433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bdc9a433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dc9a4337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dc9a433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dc9a4337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dc9a4337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dc9a4337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bdc9a4337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dc9a4337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bdc9a4337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dc9a433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dc9a433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dc9a4337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dc9a4337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dc9a4337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bdc9a4337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Reactivity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5 - Acids and Metals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Fenner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 the blank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917950" y="2876300"/>
            <a:ext cx="141597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Magnesium </a:t>
            </a:r>
            <a:r>
              <a:rPr lang="en-GB"/>
              <a:t>+ nitric acid → magnesium __________ + hydrogen</a:t>
            </a:r>
            <a:endParaRPr/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9005025" y="2672400"/>
            <a:ext cx="2003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nitrate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 the blank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917950" y="2876300"/>
            <a:ext cx="141597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Zinc</a:t>
            </a:r>
            <a:r>
              <a:rPr lang="en-GB"/>
              <a:t> + sulfuric acid → zinc sulfate + ___________</a:t>
            </a:r>
            <a:endParaRPr/>
          </a:p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7910475" y="2695650"/>
            <a:ext cx="3103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hydrogen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745350" y="2199450"/>
            <a:ext cx="13176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Iron + sulfuric acid → __________ sulfate + hydrogen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Zinc + sulfuric acid → _________________ + __________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Calcium + hydrochloric acid → __________ + ____________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Potassium + ______________ → potassium nitrate + hydrogen</a:t>
            </a:r>
            <a:endParaRPr/>
          </a:p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8417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440550" y="2199450"/>
            <a:ext cx="13176000" cy="7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Iron + sulfuric acid → </a:t>
            </a:r>
            <a:r>
              <a:rPr b="1" lang="en-GB">
                <a:solidFill>
                  <a:schemeClr val="accent6"/>
                </a:solidFill>
              </a:rPr>
              <a:t>iron </a:t>
            </a:r>
            <a:r>
              <a:rPr lang="en-GB"/>
              <a:t>sulfate + hydrogen</a:t>
            </a:r>
            <a:endParaRPr/>
          </a:p>
        </p:txBody>
      </p:sp>
      <p:sp>
        <p:nvSpPr>
          <p:cNvPr id="185" name="Google Shape;185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364350" y="3313925"/>
            <a:ext cx="135243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Zinc + sulfuric acid → </a:t>
            </a:r>
            <a:r>
              <a:rPr b="1"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zinc sulfate + hydrogen</a:t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305200" y="4584100"/>
            <a:ext cx="137313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 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Calcium + hydrochloric acid → </a:t>
            </a:r>
            <a:r>
              <a:rPr b="1"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calcium chloride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b="1"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hydrogen</a:t>
            </a: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364350" y="5871475"/>
            <a:ext cx="138003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 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Potassium + </a:t>
            </a:r>
            <a:r>
              <a:rPr b="1"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nitric acid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→ potassium nitrate + hydrogen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94" name="Google Shape;194;p2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Metal</a:t>
            </a:r>
            <a:endParaRPr sz="3500"/>
          </a:p>
        </p:txBody>
      </p:sp>
      <p:sp>
        <p:nvSpPr>
          <p:cNvPr id="195" name="Google Shape;195;p2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96" name="Google Shape;196;p2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Hydrogen</a:t>
            </a:r>
            <a:endParaRPr sz="3500"/>
          </a:p>
        </p:txBody>
      </p:sp>
      <p:sp>
        <p:nvSpPr>
          <p:cNvPr id="197" name="Google Shape;197;p29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98" name="Google Shape;198;p29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99" name="Google Shape;199;p2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Option 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00" name="Google Shape;200;p2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Acid</a:t>
            </a:r>
            <a:endParaRPr sz="3500"/>
          </a:p>
        </p:txBody>
      </p:sp>
      <p:sp>
        <p:nvSpPr>
          <p:cNvPr id="201" name="Google Shape;201;p2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202" name="Google Shape;202;p2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Copper sulfate</a:t>
            </a:r>
            <a:endParaRPr sz="3500"/>
          </a:p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PRODUCT is common to all reactions between a metal and an acid?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9122900" y="2571750"/>
            <a:ext cx="7301100" cy="26235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917950" y="892800"/>
            <a:ext cx="11156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these steps in the correct order. </a:t>
            </a:r>
            <a:endParaRPr/>
          </a:p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12188750" y="2691975"/>
            <a:ext cx="5048100" cy="1967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400">
                <a:solidFill>
                  <a:srgbClr val="000000"/>
                </a:solidFill>
              </a:rPr>
              <a:t>Collect the hydrogen gas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917950" y="2691963"/>
            <a:ext cx="5048100" cy="196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Put a lit splint into the gas</a:t>
            </a:r>
            <a:endParaRPr sz="4400"/>
          </a:p>
        </p:txBody>
      </p:sp>
      <p:sp>
        <p:nvSpPr>
          <p:cNvPr id="214" name="Google Shape;214;p30"/>
          <p:cNvSpPr txBox="1"/>
          <p:nvPr/>
        </p:nvSpPr>
        <p:spPr>
          <a:xfrm>
            <a:off x="6164100" y="2691975"/>
            <a:ext cx="5826600" cy="196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Hydrogen burns with a squeaky pop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917950" y="892800"/>
            <a:ext cx="11156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these steps in the correct order. </a:t>
            </a:r>
            <a:endParaRPr/>
          </a:p>
        </p:txBody>
      </p:sp>
      <p:sp>
        <p:nvSpPr>
          <p:cNvPr id="220" name="Google Shape;220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676300" y="2691975"/>
            <a:ext cx="5048100" cy="1967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400">
                <a:solidFill>
                  <a:srgbClr val="000000"/>
                </a:solidFill>
              </a:rPr>
              <a:t>Collect the hydrogen gas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5904350" y="2691963"/>
            <a:ext cx="5048100" cy="196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Put a lit splint into the gas</a:t>
            </a:r>
            <a:endParaRPr sz="4400"/>
          </a:p>
        </p:txBody>
      </p:sp>
      <p:sp>
        <p:nvSpPr>
          <p:cNvPr id="223" name="Google Shape;223;p31"/>
          <p:cNvSpPr txBox="1"/>
          <p:nvPr/>
        </p:nvSpPr>
        <p:spPr>
          <a:xfrm>
            <a:off x="11132400" y="2691975"/>
            <a:ext cx="5826600" cy="196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Hydrogen burns with a squeaky pop</a:t>
            </a:r>
            <a:endParaRPr sz="4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30" name="Google Shape;230;p32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31" name="Google Shape;2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4500250" y="2308825"/>
            <a:ext cx="9144000" cy="12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the 3 steps performed to test for the presence of hydrogen gas. 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Key words: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Collect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Test tube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Splint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Squeaky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41" name="Google Shape;241;p33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42" name="Google Shape;24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4500250" y="2308825"/>
            <a:ext cx="9144000" cy="12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the 3 steps performed to test for the presence of hydrogen gas. 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Collect the gas produced in a test tube.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Place a lit splint into the gas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If hydrogen is present it will burn with a squeaky pop.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980500" y="1118650"/>
            <a:ext cx="16894500" cy="81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tagging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917950" y="892800"/>
            <a:ext cx="140562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Chemical reaction or physical change?</a:t>
            </a:r>
            <a:endParaRPr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2098050" y="3348500"/>
            <a:ext cx="4625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Baking a cake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7451625" y="3549700"/>
            <a:ext cx="598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Char char="-"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chemical reaction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917950" y="892800"/>
            <a:ext cx="140562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Chemical reaction or physical change?</a:t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2357950" y="3635975"/>
            <a:ext cx="4625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Boiling water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7465925" y="3635975"/>
            <a:ext cx="598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Char char="-"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physical change 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917950" y="892800"/>
            <a:ext cx="140562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Chemical reaction or physical change?</a:t>
            </a:r>
            <a:endParaRPr/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699975" y="3521875"/>
            <a:ext cx="6369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Magnesium burning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7465925" y="3635975"/>
            <a:ext cx="598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Char char="-"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chemical reaction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917950" y="2291400"/>
            <a:ext cx="105006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State the 4 observations you may have during a chemical reaction?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Is reshaping a piece of metal a chemical reaction or a physical change? Explain your answer. 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Is a piece of wood burning a chemical reaction or a physical change? Explain your answer. </a:t>
            </a:r>
            <a:endParaRPr/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572750" y="2032500"/>
            <a:ext cx="122439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change in colour, a change in temperature, bubbles of gas being produced and a new substance forming. 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R</a:t>
            </a:r>
            <a:r>
              <a:rPr lang="en-GB"/>
              <a:t>eshaping a piece of metal is a </a:t>
            </a:r>
            <a:r>
              <a:rPr b="1" lang="en-GB">
                <a:solidFill>
                  <a:schemeClr val="accent6"/>
                </a:solidFill>
              </a:rPr>
              <a:t>physical change</a:t>
            </a:r>
            <a:r>
              <a:rPr lang="en-GB"/>
              <a:t> because no new product has been formed. 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</a:t>
            </a:r>
            <a:r>
              <a:rPr lang="en-GB"/>
              <a:t> piece of wood burning is a </a:t>
            </a:r>
            <a:r>
              <a:rPr b="1" lang="en-GB">
                <a:solidFill>
                  <a:schemeClr val="accent6"/>
                </a:solidFill>
              </a:rPr>
              <a:t>chemical reaction</a:t>
            </a:r>
            <a:r>
              <a:rPr lang="en-GB"/>
              <a:t> because a new product has been formed, there was also a change of colour and a change in temperature. </a:t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917950" y="8065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Practical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917950" y="4102875"/>
            <a:ext cx="7902000" cy="41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Equipment: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 metal nail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 cup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 spoon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Some vinegar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Sandpaper/ a nail file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917950" y="1830500"/>
            <a:ext cx="6030300" cy="1939200"/>
          </a:xfrm>
          <a:prstGeom prst="rect">
            <a:avLst/>
          </a:prstGeom>
          <a:solidFill>
            <a:schemeClr val="accent5"/>
          </a:solidFill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Do not try this without a parent or carer’s help. Make sure you clear space to work, pay close attention and be careful.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773475" y="2442675"/>
            <a:ext cx="17169300" cy="75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 </a:t>
            </a:r>
            <a:r>
              <a:rPr lang="en-GB"/>
              <a:t>Lightly sand/ file the metal nail</a:t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773475" y="709000"/>
            <a:ext cx="10977600" cy="1155000"/>
          </a:xfrm>
          <a:prstGeom prst="rect">
            <a:avLst/>
          </a:prstGeom>
          <a:solidFill>
            <a:schemeClr val="accent5"/>
          </a:solidFill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Do not try this without a parent or carer’s help. Make sure you clear space to work, pay close attention and be careful.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697275" y="3928113"/>
            <a:ext cx="12954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 Place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tablespoons of vinegar into the cup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697275" y="5629875"/>
            <a:ext cx="133170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  P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lace the filed nail into the vinegar. Wait 2 minutes.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697275" y="7459125"/>
            <a:ext cx="168240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 W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rite down your observations. Is this a chemical reaction or physical change?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 the blank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917950" y="2876300"/>
            <a:ext cx="141597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Sodium + hydrochloric acid → _________ chloride + hydrogen</a:t>
            </a:r>
            <a:endParaRPr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6964125" y="2672400"/>
            <a:ext cx="2003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sodium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