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10287000" cx="18288000"/>
  <p:notesSz cx="6858000" cy="9144000"/>
  <p:embeddedFontLst>
    <p:embeddedFont>
      <p:font typeface="Montserrat SemiBold"/>
      <p:regular r:id="rId20"/>
      <p:bold r:id="rId21"/>
      <p:italic r:id="rId22"/>
      <p:boldItalic r:id="rId23"/>
    </p:embeddedFont>
    <p:embeddedFont>
      <p:font typeface="Montserrat"/>
      <p:regular r:id="rId24"/>
      <p:bold r:id="rId25"/>
      <p:italic r:id="rId26"/>
      <p:boldItalic r:id="rId27"/>
    </p:embeddedFont>
    <p:embeddedFont>
      <p:font typeface="Montserrat Medium"/>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F4F5FFB-16B0-4572-96C6-1DE264088D70}">
  <a:tblStyle styleId="{9F4F5FFB-16B0-4572-96C6-1DE264088D70}" styleName="Table_0">
    <a:wholeTbl>
      <a:tcTxStyle b="off" i="off">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SemiBold-regular.fntdata"/><Relationship Id="rId22" Type="http://schemas.openxmlformats.org/officeDocument/2006/relationships/font" Target="fonts/MontserratSemiBold-italic.fntdata"/><Relationship Id="rId21" Type="http://schemas.openxmlformats.org/officeDocument/2006/relationships/font" Target="fonts/MontserratSemiBold-bold.fntdata"/><Relationship Id="rId24" Type="http://schemas.openxmlformats.org/officeDocument/2006/relationships/font" Target="fonts/Montserrat-regular.fntdata"/><Relationship Id="rId23" Type="http://schemas.openxmlformats.org/officeDocument/2006/relationships/font" Target="fonts/MontserratSemiBold-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italic.fntdata"/><Relationship Id="rId25" Type="http://schemas.openxmlformats.org/officeDocument/2006/relationships/font" Target="fonts/Montserrat-bold.fntdata"/><Relationship Id="rId28" Type="http://schemas.openxmlformats.org/officeDocument/2006/relationships/font" Target="fonts/MontserratMedium-regular.fntdata"/><Relationship Id="rId27" Type="http://schemas.openxmlformats.org/officeDocument/2006/relationships/font" Target="fonts/Montserrat-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Medium-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ontserratMedium-boldItalic.fntdata"/><Relationship Id="rId30" Type="http://schemas.openxmlformats.org/officeDocument/2006/relationships/font" Target="fonts/MontserratMedium-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6" name="Google Shape;18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0" name="Google Shape;20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Map showing the location of Alsace Lorraine in the lesson video.</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1" cy="3723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10400"/>
              <a:buNone/>
              <a:defRPr sz="10400">
                <a:solidFill>
                  <a:srgbClr val="000000"/>
                </a:solidFill>
              </a:defRPr>
            </a:lvl2pPr>
            <a:lvl3pPr lvl="2" algn="ctr">
              <a:lnSpc>
                <a:spcPct val="100000"/>
              </a:lnSpc>
              <a:spcBef>
                <a:spcPts val="0"/>
              </a:spcBef>
              <a:spcAft>
                <a:spcPts val="0"/>
              </a:spcAft>
              <a:buClr>
                <a:srgbClr val="000000"/>
              </a:buClr>
              <a:buSzPts val="10400"/>
              <a:buNone/>
              <a:defRPr sz="10400">
                <a:solidFill>
                  <a:srgbClr val="000000"/>
                </a:solidFill>
              </a:defRPr>
            </a:lvl3pPr>
            <a:lvl4pPr lvl="3" algn="ctr">
              <a:lnSpc>
                <a:spcPct val="100000"/>
              </a:lnSpc>
              <a:spcBef>
                <a:spcPts val="0"/>
              </a:spcBef>
              <a:spcAft>
                <a:spcPts val="0"/>
              </a:spcAft>
              <a:buClr>
                <a:srgbClr val="000000"/>
              </a:buClr>
              <a:buSzPts val="10400"/>
              <a:buNone/>
              <a:defRPr sz="10400">
                <a:solidFill>
                  <a:srgbClr val="000000"/>
                </a:solidFill>
              </a:defRPr>
            </a:lvl4pPr>
            <a:lvl5pPr lvl="4" algn="ctr">
              <a:lnSpc>
                <a:spcPct val="100000"/>
              </a:lnSpc>
              <a:spcBef>
                <a:spcPts val="0"/>
              </a:spcBef>
              <a:spcAft>
                <a:spcPts val="0"/>
              </a:spcAft>
              <a:buClr>
                <a:srgbClr val="000000"/>
              </a:buClr>
              <a:buSzPts val="10400"/>
              <a:buNone/>
              <a:defRPr sz="10400">
                <a:solidFill>
                  <a:srgbClr val="000000"/>
                </a:solidFill>
              </a:defRPr>
            </a:lvl5pPr>
            <a:lvl6pPr lvl="5" algn="ctr">
              <a:lnSpc>
                <a:spcPct val="100000"/>
              </a:lnSpc>
              <a:spcBef>
                <a:spcPts val="0"/>
              </a:spcBef>
              <a:spcAft>
                <a:spcPts val="0"/>
              </a:spcAft>
              <a:buClr>
                <a:srgbClr val="000000"/>
              </a:buClr>
              <a:buSzPts val="10400"/>
              <a:buNone/>
              <a:defRPr sz="10400">
                <a:solidFill>
                  <a:srgbClr val="000000"/>
                </a:solidFill>
              </a:defRPr>
            </a:lvl6pPr>
            <a:lvl7pPr lvl="6" algn="ctr">
              <a:lnSpc>
                <a:spcPct val="100000"/>
              </a:lnSpc>
              <a:spcBef>
                <a:spcPts val="0"/>
              </a:spcBef>
              <a:spcAft>
                <a:spcPts val="0"/>
              </a:spcAft>
              <a:buClr>
                <a:srgbClr val="000000"/>
              </a:buClr>
              <a:buSzPts val="10400"/>
              <a:buNone/>
              <a:defRPr sz="10400">
                <a:solidFill>
                  <a:srgbClr val="000000"/>
                </a:solidFill>
              </a:defRPr>
            </a:lvl7pPr>
            <a:lvl8pPr lvl="7" algn="ctr">
              <a:lnSpc>
                <a:spcPct val="100000"/>
              </a:lnSpc>
              <a:spcBef>
                <a:spcPts val="0"/>
              </a:spcBef>
              <a:spcAft>
                <a:spcPts val="0"/>
              </a:spcAft>
              <a:buClr>
                <a:srgbClr val="000000"/>
              </a:buClr>
              <a:buSzPts val="10400"/>
              <a:buNone/>
              <a:defRPr sz="10400">
                <a:solidFill>
                  <a:srgbClr val="000000"/>
                </a:solidFill>
              </a:defRPr>
            </a:lvl8pPr>
            <a:lvl9pPr lvl="8" algn="ctr">
              <a:lnSpc>
                <a:spcPct val="100000"/>
              </a:lnSpc>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1" cy="1585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lvl1pPr lvl="0" algn="l">
              <a:lnSpc>
                <a:spcPct val="130000"/>
              </a:lnSpc>
              <a:spcBef>
                <a:spcPts val="2000"/>
              </a:spcBef>
              <a:spcAft>
                <a:spcPts val="0"/>
              </a:spcAft>
              <a:buSzPts val="3200"/>
              <a:buNone/>
              <a:defRPr sz="28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000000"/>
                </a:solidFill>
              </a:defRPr>
            </a:lvl2pPr>
            <a:lvl3pPr lvl="2" algn="l">
              <a:lnSpc>
                <a:spcPct val="130000"/>
              </a:lnSpc>
              <a:spcBef>
                <a:spcPts val="2000"/>
              </a:spcBef>
              <a:spcAft>
                <a:spcPts val="0"/>
              </a:spcAft>
              <a:buSzPts val="2800"/>
              <a:buNone/>
              <a:defRPr>
                <a:solidFill>
                  <a:srgbClr val="000000"/>
                </a:solidFill>
              </a:defRPr>
            </a:lvl3pPr>
            <a:lvl4pPr lvl="3" algn="l">
              <a:lnSpc>
                <a:spcPct val="130000"/>
              </a:lnSpc>
              <a:spcBef>
                <a:spcPts val="2000"/>
              </a:spcBef>
              <a:spcAft>
                <a:spcPts val="0"/>
              </a:spcAft>
              <a:buSzPts val="2800"/>
              <a:buNone/>
              <a:defRPr>
                <a:solidFill>
                  <a:srgbClr val="000000"/>
                </a:solidFill>
              </a:defRPr>
            </a:lvl4pPr>
            <a:lvl5pPr lvl="4" algn="l">
              <a:lnSpc>
                <a:spcPct val="130000"/>
              </a:lnSpc>
              <a:spcBef>
                <a:spcPts val="2000"/>
              </a:spcBef>
              <a:spcAft>
                <a:spcPts val="0"/>
              </a:spcAft>
              <a:buSzPts val="2800"/>
              <a:buNone/>
              <a:defRPr>
                <a:solidFill>
                  <a:srgbClr val="000000"/>
                </a:solidFill>
              </a:defRPr>
            </a:lvl5pPr>
            <a:lvl6pPr lvl="5" algn="l">
              <a:lnSpc>
                <a:spcPct val="130000"/>
              </a:lnSpc>
              <a:spcBef>
                <a:spcPts val="2000"/>
              </a:spcBef>
              <a:spcAft>
                <a:spcPts val="0"/>
              </a:spcAft>
              <a:buSzPts val="2800"/>
              <a:buNone/>
              <a:defRPr>
                <a:solidFill>
                  <a:srgbClr val="000000"/>
                </a:solidFill>
              </a:defRPr>
            </a:lvl6pPr>
            <a:lvl7pPr lvl="6" algn="l">
              <a:lnSpc>
                <a:spcPct val="130000"/>
              </a:lnSpc>
              <a:spcBef>
                <a:spcPts val="2000"/>
              </a:spcBef>
              <a:spcAft>
                <a:spcPts val="0"/>
              </a:spcAft>
              <a:buSzPts val="2800"/>
              <a:buNone/>
              <a:defRPr>
                <a:solidFill>
                  <a:srgbClr val="000000"/>
                </a:solidFill>
              </a:defRPr>
            </a:lvl7pPr>
            <a:lvl8pPr lvl="7" algn="l">
              <a:lnSpc>
                <a:spcPct val="130000"/>
              </a:lnSpc>
              <a:spcBef>
                <a:spcPts val="2000"/>
              </a:spcBef>
              <a:spcAft>
                <a:spcPts val="0"/>
              </a:spcAft>
              <a:buSzPts val="2800"/>
              <a:buNone/>
              <a:defRPr>
                <a:solidFill>
                  <a:srgbClr val="000000"/>
                </a:solidFill>
              </a:defRPr>
            </a:lvl8pPr>
            <a:lvl9pPr lvl="8" algn="l">
              <a:lnSpc>
                <a:spcPct val="130000"/>
              </a:lnSpc>
              <a:spcBef>
                <a:spcPts val="2000"/>
              </a:spcBef>
              <a:spcAft>
                <a:spcPts val="2000"/>
              </a:spcAft>
              <a:buSzPts val="2800"/>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a:noFill/>
          <a:ln>
            <a:noFill/>
          </a:ln>
        </p:spPr>
        <p:txBody>
          <a:bodyPr anchorCtr="0" anchor="b" bIns="0" lIns="0" spcFirstLastPara="1" rIns="0" wrap="square" tIns="0">
            <a:noAutofit/>
          </a:bodyPr>
          <a:lstStyle>
            <a:lvl1pPr lvl="0" algn="l">
              <a:lnSpc>
                <a:spcPct val="140000"/>
              </a:lnSpc>
              <a:spcBef>
                <a:spcPts val="2000"/>
              </a:spcBef>
              <a:spcAft>
                <a:spcPts val="0"/>
              </a:spcAft>
              <a:buSzPts val="3200"/>
              <a:buNone/>
              <a:defRPr sz="28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2000"/>
              </a:spcBef>
              <a:spcAft>
                <a:spcPts val="0"/>
              </a:spcAft>
              <a:buSzPts val="2800"/>
              <a:buNone/>
              <a:defRPr>
                <a:solidFill>
                  <a:srgbClr val="4B3241"/>
                </a:solidFill>
              </a:defRPr>
            </a:lvl3pPr>
            <a:lvl4pPr lvl="3" algn="l">
              <a:lnSpc>
                <a:spcPct val="130000"/>
              </a:lnSpc>
              <a:spcBef>
                <a:spcPts val="2000"/>
              </a:spcBef>
              <a:spcAft>
                <a:spcPts val="0"/>
              </a:spcAft>
              <a:buSzPts val="2800"/>
              <a:buNone/>
              <a:defRPr>
                <a:solidFill>
                  <a:srgbClr val="4B3241"/>
                </a:solidFill>
              </a:defRPr>
            </a:lvl4pPr>
            <a:lvl5pPr lvl="4" algn="l">
              <a:lnSpc>
                <a:spcPct val="130000"/>
              </a:lnSpc>
              <a:spcBef>
                <a:spcPts val="2000"/>
              </a:spcBef>
              <a:spcAft>
                <a:spcPts val="0"/>
              </a:spcAft>
              <a:buSzPts val="2800"/>
              <a:buNone/>
              <a:defRPr>
                <a:solidFill>
                  <a:srgbClr val="4B3241"/>
                </a:solidFill>
              </a:defRPr>
            </a:lvl5pPr>
            <a:lvl6pPr lvl="5" algn="l">
              <a:lnSpc>
                <a:spcPct val="130000"/>
              </a:lnSpc>
              <a:spcBef>
                <a:spcPts val="2000"/>
              </a:spcBef>
              <a:spcAft>
                <a:spcPts val="0"/>
              </a:spcAft>
              <a:buSzPts val="2800"/>
              <a:buNone/>
              <a:defRPr>
                <a:solidFill>
                  <a:srgbClr val="4B3241"/>
                </a:solidFill>
              </a:defRPr>
            </a:lvl6pPr>
            <a:lvl7pPr lvl="6" algn="l">
              <a:lnSpc>
                <a:spcPct val="130000"/>
              </a:lnSpc>
              <a:spcBef>
                <a:spcPts val="2000"/>
              </a:spcBef>
              <a:spcAft>
                <a:spcPts val="0"/>
              </a:spcAft>
              <a:buSzPts val="2800"/>
              <a:buNone/>
              <a:defRPr>
                <a:solidFill>
                  <a:srgbClr val="4B3241"/>
                </a:solidFill>
              </a:defRPr>
            </a:lvl7pPr>
            <a:lvl8pPr lvl="7" algn="l">
              <a:lnSpc>
                <a:spcPct val="130000"/>
              </a:lnSpc>
              <a:spcBef>
                <a:spcPts val="2000"/>
              </a:spcBef>
              <a:spcAft>
                <a:spcPts val="0"/>
              </a:spcAft>
              <a:buSzPts val="2800"/>
              <a:buNone/>
              <a:defRPr>
                <a:solidFill>
                  <a:srgbClr val="4B3241"/>
                </a:solidFill>
              </a:defRPr>
            </a:lvl8pPr>
            <a:lvl9pPr lvl="8" algn="l">
              <a:lnSpc>
                <a:spcPct val="130000"/>
              </a:lnSpc>
              <a:spcBef>
                <a:spcPts val="2000"/>
              </a:spcBef>
              <a:spcAft>
                <a:spcPts val="2000"/>
              </a:spcAft>
              <a:buSzPts val="2800"/>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3"/>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18" name="Google Shape;18;p3"/>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19" name="Google Shape;19;p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2" name="Google Shape;22;p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23" name="Shape 23"/>
        <p:cNvGrpSpPr/>
        <p:nvPr/>
      </p:nvGrpSpPr>
      <p:grpSpPr>
        <a:xfrm>
          <a:off x="0" y="0"/>
          <a:ext cx="0" cy="0"/>
          <a:chOff x="0" y="0"/>
          <a:chExt cx="0" cy="0"/>
        </a:xfrm>
      </p:grpSpPr>
      <p:sp>
        <p:nvSpPr>
          <p:cNvPr id="24" name="Google Shape;24;p5"/>
          <p:cNvSpPr txBox="1"/>
          <p:nvPr>
            <p:ph type="title"/>
          </p:nvPr>
        </p:nvSpPr>
        <p:spPr>
          <a:xfrm>
            <a:off x="917950" y="2876300"/>
            <a:ext cx="16452001" cy="6379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4B3241"/>
              </a:buClr>
              <a:buSzPts val="7200"/>
              <a:buNone/>
              <a:defRPr sz="7200">
                <a:solidFill>
                  <a:srgbClr val="4B3241"/>
                </a:solidFill>
              </a:defRPr>
            </a:lvl2pPr>
            <a:lvl3pPr lvl="2" algn="ctr">
              <a:lnSpc>
                <a:spcPct val="100000"/>
              </a:lnSpc>
              <a:spcBef>
                <a:spcPts val="0"/>
              </a:spcBef>
              <a:spcAft>
                <a:spcPts val="0"/>
              </a:spcAft>
              <a:buClr>
                <a:srgbClr val="4B3241"/>
              </a:buClr>
              <a:buSzPts val="7200"/>
              <a:buNone/>
              <a:defRPr sz="7200">
                <a:solidFill>
                  <a:srgbClr val="4B3241"/>
                </a:solidFill>
              </a:defRPr>
            </a:lvl3pPr>
            <a:lvl4pPr lvl="3" algn="ctr">
              <a:lnSpc>
                <a:spcPct val="100000"/>
              </a:lnSpc>
              <a:spcBef>
                <a:spcPts val="0"/>
              </a:spcBef>
              <a:spcAft>
                <a:spcPts val="0"/>
              </a:spcAft>
              <a:buClr>
                <a:srgbClr val="4B3241"/>
              </a:buClr>
              <a:buSzPts val="7200"/>
              <a:buNone/>
              <a:defRPr sz="7200">
                <a:solidFill>
                  <a:srgbClr val="4B3241"/>
                </a:solidFill>
              </a:defRPr>
            </a:lvl4pPr>
            <a:lvl5pPr lvl="4" algn="ctr">
              <a:lnSpc>
                <a:spcPct val="100000"/>
              </a:lnSpc>
              <a:spcBef>
                <a:spcPts val="0"/>
              </a:spcBef>
              <a:spcAft>
                <a:spcPts val="0"/>
              </a:spcAft>
              <a:buClr>
                <a:srgbClr val="4B3241"/>
              </a:buClr>
              <a:buSzPts val="7200"/>
              <a:buNone/>
              <a:defRPr sz="7200">
                <a:solidFill>
                  <a:srgbClr val="4B3241"/>
                </a:solidFill>
              </a:defRPr>
            </a:lvl5pPr>
            <a:lvl6pPr lvl="5" algn="ctr">
              <a:lnSpc>
                <a:spcPct val="100000"/>
              </a:lnSpc>
              <a:spcBef>
                <a:spcPts val="0"/>
              </a:spcBef>
              <a:spcAft>
                <a:spcPts val="0"/>
              </a:spcAft>
              <a:buClr>
                <a:srgbClr val="4B3241"/>
              </a:buClr>
              <a:buSzPts val="7200"/>
              <a:buNone/>
              <a:defRPr sz="7200">
                <a:solidFill>
                  <a:srgbClr val="4B3241"/>
                </a:solidFill>
              </a:defRPr>
            </a:lvl6pPr>
            <a:lvl7pPr lvl="6" algn="ctr">
              <a:lnSpc>
                <a:spcPct val="100000"/>
              </a:lnSpc>
              <a:spcBef>
                <a:spcPts val="0"/>
              </a:spcBef>
              <a:spcAft>
                <a:spcPts val="0"/>
              </a:spcAft>
              <a:buClr>
                <a:srgbClr val="4B3241"/>
              </a:buClr>
              <a:buSzPts val="7200"/>
              <a:buNone/>
              <a:defRPr sz="7200">
                <a:solidFill>
                  <a:srgbClr val="4B3241"/>
                </a:solidFill>
              </a:defRPr>
            </a:lvl7pPr>
            <a:lvl8pPr lvl="7" algn="ctr">
              <a:lnSpc>
                <a:spcPct val="100000"/>
              </a:lnSpc>
              <a:spcBef>
                <a:spcPts val="0"/>
              </a:spcBef>
              <a:spcAft>
                <a:spcPts val="0"/>
              </a:spcAft>
              <a:buClr>
                <a:srgbClr val="4B3241"/>
              </a:buClr>
              <a:buSzPts val="7200"/>
              <a:buNone/>
              <a:defRPr sz="7200">
                <a:solidFill>
                  <a:srgbClr val="4B3241"/>
                </a:solidFill>
              </a:defRPr>
            </a:lvl8pPr>
            <a:lvl9pPr lvl="8" algn="ctr">
              <a:lnSpc>
                <a:spcPct val="100000"/>
              </a:lnSpc>
              <a:spcBef>
                <a:spcPts val="0"/>
              </a:spcBef>
              <a:spcAft>
                <a:spcPts val="0"/>
              </a:spcAft>
              <a:buClr>
                <a:srgbClr val="4B3241"/>
              </a:buClr>
              <a:buSzPts val="7200"/>
              <a:buNone/>
              <a:defRPr sz="7200">
                <a:solidFill>
                  <a:srgbClr val="4B3241"/>
                </a:solidFill>
              </a:defRPr>
            </a:lvl9pPr>
          </a:lstStyle>
          <a:p/>
        </p:txBody>
      </p:sp>
      <p:sp>
        <p:nvSpPr>
          <p:cNvPr id="25" name="Google Shape;25;p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26" name="Google Shape;26;p5"/>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sp>
        <p:nvSpPr>
          <p:cNvPr id="28" name="Google Shape;28;p6"/>
          <p:cNvSpPr txBox="1"/>
          <p:nvPr>
            <p:ph type="title"/>
          </p:nvPr>
        </p:nvSpPr>
        <p:spPr>
          <a:xfrm>
            <a:off x="91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9" name="Google Shape;29;p6"/>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30" name="Google Shape;30;p6"/>
          <p:cNvSpPr txBox="1"/>
          <p:nvPr>
            <p:ph idx="2" type="body"/>
          </p:nvPr>
        </p:nvSpPr>
        <p:spPr>
          <a:xfrm>
            <a:off x="946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31" name="Google Shape;31;p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2" name="Google Shape;32;p6"/>
          <p:cNvSpPr txBox="1"/>
          <p:nvPr>
            <p:ph idx="3" type="title"/>
          </p:nvPr>
        </p:nvSpPr>
        <p:spPr>
          <a:xfrm>
            <a:off x="946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7" name="Google Shape;37;p7"/>
          <p:cNvSpPr txBox="1"/>
          <p:nvPr>
            <p:ph idx="2" type="body"/>
          </p:nvPr>
        </p:nvSpPr>
        <p:spPr>
          <a:xfrm>
            <a:off x="9179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9" name="Google Shape;39;p7"/>
          <p:cNvSpPr txBox="1"/>
          <p:nvPr>
            <p:ph idx="4" type="body"/>
          </p:nvPr>
        </p:nvSpPr>
        <p:spPr>
          <a:xfrm>
            <a:off x="655860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1" name="Google Shape;41;p7"/>
          <p:cNvSpPr txBox="1"/>
          <p:nvPr>
            <p:ph idx="6" type="body"/>
          </p:nvPr>
        </p:nvSpPr>
        <p:spPr>
          <a:xfrm>
            <a:off x="121992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46" name="Google Shape;46;p8"/>
          <p:cNvSpPr txBox="1"/>
          <p:nvPr>
            <p:ph idx="3" type="body"/>
          </p:nvPr>
        </p:nvSpPr>
        <p:spPr>
          <a:xfrm>
            <a:off x="917950" y="41401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8" name="Google Shape;48;p8"/>
          <p:cNvSpPr txBox="1"/>
          <p:nvPr>
            <p:ph idx="5" type="body"/>
          </p:nvPr>
        </p:nvSpPr>
        <p:spPr>
          <a:xfrm>
            <a:off x="917950" y="66062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1" name="Google Shape;51;p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5" name="Google Shape;55;p9"/>
          <p:cNvSpPr txBox="1"/>
          <p:nvPr>
            <p:ph idx="2" type="body"/>
          </p:nvPr>
        </p:nvSpPr>
        <p:spPr>
          <a:xfrm>
            <a:off x="91795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7" name="Google Shape;57;p9"/>
          <p:cNvSpPr txBox="1"/>
          <p:nvPr>
            <p:ph idx="4" type="body"/>
          </p:nvPr>
        </p:nvSpPr>
        <p:spPr>
          <a:xfrm>
            <a:off x="9468000" y="414015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9" name="Google Shape;59;p9"/>
          <p:cNvSpPr txBox="1"/>
          <p:nvPr>
            <p:ph idx="6" type="body"/>
          </p:nvPr>
        </p:nvSpPr>
        <p:spPr>
          <a:xfrm>
            <a:off x="91795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61" name="Google Shape;61;p9"/>
          <p:cNvSpPr txBox="1"/>
          <p:nvPr>
            <p:ph idx="8" type="body"/>
          </p:nvPr>
        </p:nvSpPr>
        <p:spPr>
          <a:xfrm>
            <a:off x="9468000" y="7168600"/>
            <a:ext cx="7902000" cy="12618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4400"/>
              <a:buFont typeface="Montserrat"/>
              <a:buNone/>
              <a:defRPr b="1" i="0" sz="44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406400" lvl="4" marL="22860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5pPr>
            <a:lvl6pPr indent="-406400" lvl="5" marL="27432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6pPr>
            <a:lvl7pPr indent="-406400" lvl="6" marL="32004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7pPr>
            <a:lvl8pPr indent="-406400" lvl="7" marL="3657600" marR="0" rtl="0" algn="l">
              <a:lnSpc>
                <a:spcPct val="130000"/>
              </a:lnSpc>
              <a:spcBef>
                <a:spcPts val="8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8pPr>
            <a:lvl9pPr indent="-406400" lvl="8" marL="4114800" marR="0" rtl="0" algn="l">
              <a:lnSpc>
                <a:spcPct val="130000"/>
              </a:lnSpc>
              <a:spcBef>
                <a:spcPts val="800"/>
              </a:spcBef>
              <a:spcAft>
                <a:spcPts val="40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6000"/>
              <a:buNone/>
            </a:pPr>
            <a:r>
              <a:rPr lang="en-GB"/>
              <a:t>Was the Treaty of Versailles a ‘Peace of Revenge’?</a:t>
            </a:r>
            <a:endParaRPr/>
          </a:p>
        </p:txBody>
      </p:sp>
      <p:sp>
        <p:nvSpPr>
          <p:cNvPr id="80" name="Google Shape;80;p14"/>
          <p:cNvSpPr txBox="1"/>
          <p:nvPr>
            <p:ph idx="4294967295" type="subTitle"/>
          </p:nvPr>
        </p:nvSpPr>
        <p:spPr>
          <a:xfrm>
            <a:off x="783575" y="3009300"/>
            <a:ext cx="16586400" cy="123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a:solidFill>
                  <a:srgbClr val="4B3241"/>
                </a:solidFill>
              </a:rPr>
              <a:t>KS3 History- Lesson 2 of 4 </a:t>
            </a:r>
            <a:endParaRPr>
              <a:solidFill>
                <a:srgbClr val="4B3241"/>
              </a:solidFill>
            </a:endParaRPr>
          </a:p>
          <a:p>
            <a:pPr indent="0" lvl="0" marL="0" rtl="0" algn="l">
              <a:lnSpc>
                <a:spcPct val="115000"/>
              </a:lnSpc>
              <a:spcBef>
                <a:spcPts val="0"/>
              </a:spcBef>
              <a:spcAft>
                <a:spcPts val="0"/>
              </a:spcAft>
              <a:buSzPts val="3600"/>
              <a:buNone/>
            </a:pPr>
            <a:r>
              <a:t/>
            </a:r>
            <a:endParaRPr/>
          </a:p>
          <a:p>
            <a:pPr indent="0" lvl="0" marL="0" rtl="0" algn="l">
              <a:lnSpc>
                <a:spcPct val="115000"/>
              </a:lnSpc>
              <a:spcBef>
                <a:spcPts val="0"/>
              </a:spcBef>
              <a:spcAft>
                <a:spcPts val="0"/>
              </a:spcAft>
              <a:buSzPts val="3600"/>
              <a:buNone/>
            </a:pPr>
            <a:r>
              <a:t/>
            </a:r>
            <a:endParaRPr/>
          </a:p>
        </p:txBody>
      </p:sp>
      <p:sp>
        <p:nvSpPr>
          <p:cNvPr id="81" name="Google Shape;81;p14"/>
          <p:cNvSpPr txBox="1"/>
          <p:nvPr>
            <p:ph idx="4294967295" type="subTitle"/>
          </p:nvPr>
        </p:nvSpPr>
        <p:spPr>
          <a:xfrm>
            <a:off x="1835900" y="16421900"/>
            <a:ext cx="15804000" cy="2478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lang="en-GB"/>
              <a:t>Mr Arscott</a:t>
            </a:r>
            <a:endParaRPr/>
          </a:p>
        </p:txBody>
      </p:sp>
      <p:sp>
        <p:nvSpPr>
          <p:cNvPr id="82" name="Google Shape;82;p14"/>
          <p:cNvSpPr txBox="1"/>
          <p:nvPr>
            <p:ph idx="4294967295" type="subTitle"/>
          </p:nvPr>
        </p:nvSpPr>
        <p:spPr>
          <a:xfrm>
            <a:off x="546925" y="5143500"/>
            <a:ext cx="16452001"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a:solidFill>
                  <a:srgbClr val="4B3241"/>
                </a:solidFill>
              </a:rPr>
              <a:t>Enquiry: What kind of Peace was made in 1919?</a:t>
            </a:r>
            <a:endParaRPr/>
          </a:p>
        </p:txBody>
      </p:sp>
      <p:sp>
        <p:nvSpPr>
          <p:cNvPr id="83" name="Google Shape;83;p14"/>
          <p:cNvSpPr txBox="1"/>
          <p:nvPr>
            <p:ph idx="4294967295" type="subTitle"/>
          </p:nvPr>
        </p:nvSpPr>
        <p:spPr>
          <a:xfrm>
            <a:off x="917950" y="8210950"/>
            <a:ext cx="7902000" cy="1239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lang="en-GB">
                <a:solidFill>
                  <a:srgbClr val="4B3241"/>
                </a:solidFill>
              </a:rPr>
              <a:t>Ms Goult</a:t>
            </a:r>
            <a:endParaRPr>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3"/>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457200" rtl="0" algn="l">
              <a:lnSpc>
                <a:spcPct val="100000"/>
              </a:lnSpc>
              <a:spcBef>
                <a:spcPts val="0"/>
              </a:spcBef>
              <a:spcAft>
                <a:spcPts val="0"/>
              </a:spcAft>
              <a:buSzPts val="4400"/>
              <a:buNone/>
            </a:pPr>
            <a:r>
              <a:rPr lang="en-GB" sz="3800"/>
              <a:t>Comprehension Questions</a:t>
            </a:r>
            <a:endParaRPr/>
          </a:p>
        </p:txBody>
      </p:sp>
      <p:sp>
        <p:nvSpPr>
          <p:cNvPr id="175" name="Google Shape;175;p23"/>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was signed in June 1919?</a:t>
            </a:r>
            <a:endParaRPr/>
          </a:p>
          <a:p>
            <a:pPr indent="0" lvl="0" marL="457200" rtl="0" algn="l">
              <a:lnSpc>
                <a:spcPct val="100000"/>
              </a:lnSpc>
              <a:spcBef>
                <a:spcPts val="0"/>
              </a:spcBef>
              <a:spcAft>
                <a:spcPts val="0"/>
              </a:spcAft>
              <a:buSzPts val="3200"/>
              <a:buNone/>
            </a:pPr>
            <a:r>
              <a:t/>
            </a:r>
            <a:endParaRPr sz="3800">
              <a:solidFill>
                <a:srgbClr val="000000"/>
              </a:solidFill>
            </a:endParaRPr>
          </a:p>
          <a:p>
            <a:pPr indent="0" lvl="0" marL="0" rtl="0" algn="l">
              <a:lnSpc>
                <a:spcPct val="130000"/>
              </a:lnSpc>
              <a:spcBef>
                <a:spcPts val="0"/>
              </a:spcBef>
              <a:spcAft>
                <a:spcPts val="0"/>
              </a:spcAft>
              <a:buSzPts val="3200"/>
              <a:buNone/>
            </a:pPr>
            <a:r>
              <a:rPr lang="en-GB" u="sng"/>
              <a:t>Acceptable Answer:</a:t>
            </a:r>
            <a:r>
              <a:rPr lang="en-GB"/>
              <a:t> The Treaty of Versailles.</a:t>
            </a:r>
            <a:endParaRPr/>
          </a:p>
          <a:p>
            <a:pPr indent="0" lvl="0" marL="0" rtl="0" algn="l">
              <a:lnSpc>
                <a:spcPct val="130000"/>
              </a:lnSpc>
              <a:spcBef>
                <a:spcPts val="2000"/>
              </a:spcBef>
              <a:spcAft>
                <a:spcPts val="2000"/>
              </a:spcAft>
              <a:buSzPts val="3200"/>
              <a:buNone/>
            </a:pPr>
            <a:r>
              <a:rPr lang="en-GB" u="sng"/>
              <a:t>Good Answer:</a:t>
            </a:r>
            <a:r>
              <a:rPr lang="en-GB"/>
              <a:t> In June 1919, the Treaty of Versailles was signed. This treaty had been decided by the main winners of the First World War; Britain, France and the USA. It laid out all of the terms that Germany had no choice but to follow. </a:t>
            </a:r>
            <a:endParaRPr/>
          </a:p>
        </p:txBody>
      </p:sp>
      <p:sp>
        <p:nvSpPr>
          <p:cNvPr id="176" name="Google Shape;176;p2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4"/>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457200" rtl="0" algn="l">
              <a:lnSpc>
                <a:spcPct val="100000"/>
              </a:lnSpc>
              <a:spcBef>
                <a:spcPts val="0"/>
              </a:spcBef>
              <a:spcAft>
                <a:spcPts val="0"/>
              </a:spcAft>
              <a:buSzPts val="4400"/>
              <a:buNone/>
            </a:pPr>
            <a:r>
              <a:rPr lang="en-GB" sz="3800"/>
              <a:t>Comprehension Questions</a:t>
            </a:r>
            <a:endParaRPr/>
          </a:p>
        </p:txBody>
      </p:sp>
      <p:sp>
        <p:nvSpPr>
          <p:cNvPr id="182" name="Google Shape;182;p24"/>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000000"/>
              </a:buClr>
              <a:buSzPts val="3800"/>
              <a:buNone/>
            </a:pPr>
            <a:r>
              <a:rPr lang="en-GB" sz="3800">
                <a:solidFill>
                  <a:srgbClr val="000000"/>
                </a:solidFill>
              </a:rPr>
              <a:t>2. Which term damaged Germany’s military the most?</a:t>
            </a:r>
            <a:endParaRPr/>
          </a:p>
          <a:p>
            <a:pPr indent="0" lvl="0" marL="457200" rtl="0" algn="l">
              <a:lnSpc>
                <a:spcPct val="100000"/>
              </a:lnSpc>
              <a:spcBef>
                <a:spcPts val="0"/>
              </a:spcBef>
              <a:spcAft>
                <a:spcPts val="0"/>
              </a:spcAft>
              <a:buSzPts val="3200"/>
              <a:buNone/>
            </a:pPr>
            <a:r>
              <a:t/>
            </a:r>
            <a:endParaRPr sz="3800">
              <a:solidFill>
                <a:srgbClr val="000000"/>
              </a:solidFill>
            </a:endParaRPr>
          </a:p>
          <a:p>
            <a:pPr indent="0" lvl="0" marL="0" rtl="0" algn="l">
              <a:lnSpc>
                <a:spcPct val="130000"/>
              </a:lnSpc>
              <a:spcBef>
                <a:spcPts val="0"/>
              </a:spcBef>
              <a:spcAft>
                <a:spcPts val="0"/>
              </a:spcAft>
              <a:buSzPts val="3200"/>
              <a:buNone/>
            </a:pPr>
            <a:r>
              <a:rPr lang="en-GB" u="sng"/>
              <a:t>Acceptable Answer:</a:t>
            </a:r>
            <a:r>
              <a:rPr lang="en-GB"/>
              <a:t> Reduction in the armed forces.</a:t>
            </a:r>
            <a:endParaRPr/>
          </a:p>
          <a:p>
            <a:pPr indent="0" lvl="0" marL="0" rtl="0" algn="l">
              <a:lnSpc>
                <a:spcPct val="130000"/>
              </a:lnSpc>
              <a:spcBef>
                <a:spcPts val="0"/>
              </a:spcBef>
              <a:spcAft>
                <a:spcPts val="0"/>
              </a:spcAft>
              <a:buSzPts val="3200"/>
              <a:buNone/>
            </a:pPr>
            <a:r>
              <a:t/>
            </a:r>
            <a:endParaRPr u="sng"/>
          </a:p>
          <a:p>
            <a:pPr indent="0" lvl="0" marL="0" rtl="0" algn="l">
              <a:lnSpc>
                <a:spcPct val="130000"/>
              </a:lnSpc>
              <a:spcBef>
                <a:spcPts val="0"/>
              </a:spcBef>
              <a:spcAft>
                <a:spcPts val="0"/>
              </a:spcAft>
              <a:buSzPts val="3200"/>
              <a:buNone/>
            </a:pPr>
            <a:r>
              <a:rPr lang="en-GB" u="sng"/>
              <a:t>Good Answer:</a:t>
            </a:r>
            <a:r>
              <a:rPr lang="en-GB"/>
              <a:t> The term which damaged Germany’s military the most was the reduction in armed forces. Germany was only allowed 100,000 men in the army, 6 battleships and no air-force. This made her much weaker militarily than Britain and France.</a:t>
            </a:r>
            <a:endParaRPr/>
          </a:p>
        </p:txBody>
      </p:sp>
      <p:sp>
        <p:nvSpPr>
          <p:cNvPr id="183" name="Google Shape;183;p2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5"/>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457200" rtl="0" algn="l">
              <a:lnSpc>
                <a:spcPct val="100000"/>
              </a:lnSpc>
              <a:spcBef>
                <a:spcPts val="0"/>
              </a:spcBef>
              <a:spcAft>
                <a:spcPts val="0"/>
              </a:spcAft>
              <a:buSzPts val="4400"/>
              <a:buNone/>
            </a:pPr>
            <a:r>
              <a:rPr lang="en-GB" sz="3800"/>
              <a:t>Comprehension Questions</a:t>
            </a:r>
            <a:endParaRPr/>
          </a:p>
        </p:txBody>
      </p:sp>
      <p:sp>
        <p:nvSpPr>
          <p:cNvPr id="189" name="Google Shape;189;p25"/>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000000"/>
              </a:buClr>
              <a:buSzPts val="3800"/>
              <a:buNone/>
            </a:pPr>
            <a:r>
              <a:rPr lang="en-GB" sz="3800">
                <a:solidFill>
                  <a:srgbClr val="000000"/>
                </a:solidFill>
              </a:rPr>
              <a:t>3. In what way was the Treaty of Versailles an example of the Big Three trying to ‘do the right thing’?</a:t>
            </a:r>
            <a:endParaRPr/>
          </a:p>
          <a:p>
            <a:pPr indent="0" lvl="0" marL="0" rtl="0" algn="l">
              <a:lnSpc>
                <a:spcPct val="100000"/>
              </a:lnSpc>
              <a:spcBef>
                <a:spcPts val="0"/>
              </a:spcBef>
              <a:spcAft>
                <a:spcPts val="0"/>
              </a:spcAft>
              <a:buSzPts val="3200"/>
              <a:buNone/>
            </a:pPr>
            <a:r>
              <a:t/>
            </a:r>
            <a:endParaRPr sz="3800">
              <a:solidFill>
                <a:srgbClr val="000000"/>
              </a:solidFill>
            </a:endParaRPr>
          </a:p>
          <a:p>
            <a:pPr indent="0" lvl="0" marL="0" rtl="0" algn="l">
              <a:lnSpc>
                <a:spcPct val="130000"/>
              </a:lnSpc>
              <a:spcBef>
                <a:spcPts val="0"/>
              </a:spcBef>
              <a:spcAft>
                <a:spcPts val="0"/>
              </a:spcAft>
              <a:buSzPts val="3200"/>
              <a:buNone/>
            </a:pPr>
            <a:r>
              <a:rPr lang="en-GB" u="sng"/>
              <a:t>Acceptable Answer:</a:t>
            </a:r>
            <a:r>
              <a:rPr lang="en-GB"/>
              <a:t> The League of Nations was to solve problems by talking instead of war.</a:t>
            </a:r>
            <a:endParaRPr/>
          </a:p>
          <a:p>
            <a:pPr indent="0" lvl="0" marL="0" rtl="0" algn="l">
              <a:lnSpc>
                <a:spcPct val="130000"/>
              </a:lnSpc>
              <a:spcBef>
                <a:spcPts val="2000"/>
              </a:spcBef>
              <a:spcAft>
                <a:spcPts val="2000"/>
              </a:spcAft>
              <a:buSzPts val="3200"/>
              <a:buNone/>
            </a:pPr>
            <a:r>
              <a:rPr lang="en-GB" u="sng"/>
              <a:t>Good Answer:</a:t>
            </a:r>
            <a:r>
              <a:rPr lang="en-GB"/>
              <a:t> One example of where the Treaty of Versailles showed the Big Three trying to do the ‘right thing’ was through the creation of the League of Nations. This was a group of European countries who would talk about issues and use diplomacy to solve problems, instead of war. This was to try and keep peace in Europe in the future.</a:t>
            </a:r>
            <a:endParaRPr/>
          </a:p>
        </p:txBody>
      </p:sp>
      <p:sp>
        <p:nvSpPr>
          <p:cNvPr id="190" name="Google Shape;190;p2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6"/>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457200" rtl="0" algn="l">
              <a:lnSpc>
                <a:spcPct val="100000"/>
              </a:lnSpc>
              <a:spcBef>
                <a:spcPts val="0"/>
              </a:spcBef>
              <a:spcAft>
                <a:spcPts val="0"/>
              </a:spcAft>
              <a:buSzPts val="4400"/>
              <a:buNone/>
            </a:pPr>
            <a:r>
              <a:rPr lang="en-GB" sz="3800"/>
              <a:t>Comprehension Questions</a:t>
            </a:r>
            <a:endParaRPr/>
          </a:p>
        </p:txBody>
      </p:sp>
      <p:sp>
        <p:nvSpPr>
          <p:cNvPr id="196" name="Google Shape;196;p26"/>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000000"/>
              </a:buClr>
              <a:buSzPts val="3800"/>
              <a:buNone/>
            </a:pPr>
            <a:r>
              <a:rPr lang="en-GB" sz="3800">
                <a:solidFill>
                  <a:srgbClr val="000000"/>
                </a:solidFill>
              </a:rPr>
              <a:t>4. With which terms of the Treaty of Versailles would France be the most satisfied?</a:t>
            </a:r>
            <a:endParaRPr/>
          </a:p>
          <a:p>
            <a:pPr indent="0" lvl="0" marL="0" rtl="0" algn="l">
              <a:lnSpc>
                <a:spcPct val="100000"/>
              </a:lnSpc>
              <a:spcBef>
                <a:spcPts val="0"/>
              </a:spcBef>
              <a:spcAft>
                <a:spcPts val="0"/>
              </a:spcAft>
              <a:buSzPts val="3200"/>
              <a:buNone/>
            </a:pPr>
            <a:r>
              <a:t/>
            </a:r>
            <a:endParaRPr sz="3800">
              <a:solidFill>
                <a:srgbClr val="000000"/>
              </a:solidFill>
            </a:endParaRPr>
          </a:p>
          <a:p>
            <a:pPr indent="0" lvl="0" marL="0" rtl="0" algn="l">
              <a:lnSpc>
                <a:spcPct val="130000"/>
              </a:lnSpc>
              <a:spcBef>
                <a:spcPts val="0"/>
              </a:spcBef>
              <a:spcAft>
                <a:spcPts val="0"/>
              </a:spcAft>
              <a:buSzPts val="3200"/>
              <a:buNone/>
            </a:pPr>
            <a:r>
              <a:rPr lang="en-GB" u="sng"/>
              <a:t>Acceptable Answer:</a:t>
            </a:r>
            <a:r>
              <a:rPr lang="en-GB"/>
              <a:t> Reparations.</a:t>
            </a:r>
            <a:endParaRPr/>
          </a:p>
          <a:p>
            <a:pPr indent="0" lvl="0" marL="0" rtl="0" algn="l">
              <a:lnSpc>
                <a:spcPct val="130000"/>
              </a:lnSpc>
              <a:spcBef>
                <a:spcPts val="0"/>
              </a:spcBef>
              <a:spcAft>
                <a:spcPts val="0"/>
              </a:spcAft>
              <a:buSzPts val="3200"/>
              <a:buNone/>
            </a:pPr>
            <a:r>
              <a:t/>
            </a:r>
            <a:endParaRPr u="sng"/>
          </a:p>
          <a:p>
            <a:pPr indent="0" lvl="0" marL="0" rtl="0" algn="l">
              <a:lnSpc>
                <a:spcPct val="130000"/>
              </a:lnSpc>
              <a:spcBef>
                <a:spcPts val="0"/>
              </a:spcBef>
              <a:spcAft>
                <a:spcPts val="0"/>
              </a:spcAft>
              <a:buSzPts val="3200"/>
              <a:buNone/>
            </a:pPr>
            <a:r>
              <a:rPr lang="en-GB" u="sng"/>
              <a:t>Good Answer:</a:t>
            </a:r>
            <a:r>
              <a:rPr lang="en-GB"/>
              <a:t> France wanted a harsh punishment for Germany, so would be pleased that Germany had lots of reparations (£6.6 billion) to pay. This would mean that France could start to rebuild their economy and could make sure that they were more powerful that Germany.</a:t>
            </a:r>
            <a:endParaRPr/>
          </a:p>
        </p:txBody>
      </p:sp>
      <p:sp>
        <p:nvSpPr>
          <p:cNvPr id="197" name="Google Shape;197;p2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7"/>
          <p:cNvSpPr txBox="1"/>
          <p:nvPr>
            <p:ph type="title"/>
          </p:nvPr>
        </p:nvSpPr>
        <p:spPr>
          <a:xfrm>
            <a:off x="918000" y="335450"/>
            <a:ext cx="16452001"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Extension Question</a:t>
            </a:r>
            <a:endParaRPr/>
          </a:p>
        </p:txBody>
      </p:sp>
      <p:graphicFrame>
        <p:nvGraphicFramePr>
          <p:cNvPr id="203" name="Google Shape;203;p27"/>
          <p:cNvGraphicFramePr/>
          <p:nvPr/>
        </p:nvGraphicFramePr>
        <p:xfrm>
          <a:off x="601578" y="2916342"/>
          <a:ext cx="3000000" cy="3000000"/>
        </p:xfrm>
        <a:graphic>
          <a:graphicData uri="http://schemas.openxmlformats.org/drawingml/2006/table">
            <a:tbl>
              <a:tblPr>
                <a:noFill/>
                <a:tableStyleId>{9F4F5FFB-16B0-4572-96C6-1DE264088D70}</a:tableStyleId>
              </a:tblPr>
              <a:tblGrid>
                <a:gridCol w="12604250"/>
                <a:gridCol w="3626000"/>
              </a:tblGrid>
              <a:tr h="802600">
                <a:tc>
                  <a:txBody>
                    <a:bodyPr/>
                    <a:lstStyle/>
                    <a:p>
                      <a:pPr indent="0" lvl="0" marL="0" marR="0" rtl="0" algn="l">
                        <a:lnSpc>
                          <a:spcPct val="140000"/>
                        </a:lnSpc>
                        <a:spcBef>
                          <a:spcPts val="0"/>
                        </a:spcBef>
                        <a:spcAft>
                          <a:spcPts val="0"/>
                        </a:spcAft>
                        <a:buClr>
                          <a:srgbClr val="000000"/>
                        </a:buClr>
                        <a:buSzPts val="2800"/>
                        <a:buFont typeface="Arial"/>
                        <a:buNone/>
                      </a:pPr>
                      <a:r>
                        <a:rPr b="1" lang="en-GB" sz="2800" u="none" cap="none" strike="noStrike">
                          <a:solidFill>
                            <a:srgbClr val="FFFFFF"/>
                          </a:solidFill>
                          <a:latin typeface="Montserrat"/>
                          <a:ea typeface="Montserrat"/>
                          <a:cs typeface="Montserrat"/>
                          <a:sym typeface="Montserrat"/>
                        </a:rPr>
                        <a:t>Sentence starters:</a:t>
                      </a:r>
                      <a:endParaRPr b="1" sz="2800" u="none" cap="none" strike="noStrike">
                        <a:solidFill>
                          <a:srgbClr val="FFFFFF"/>
                        </a:solidFill>
                        <a:latin typeface="Montserrat"/>
                        <a:ea typeface="Montserrat"/>
                        <a:cs typeface="Montserrat"/>
                        <a:sym typeface="Montserrat"/>
                      </a:endParaRPr>
                    </a:p>
                  </a:txBody>
                  <a:tcPr marT="127000" marB="127000" marR="127000" marL="127000">
                    <a:solidFill>
                      <a:schemeClr val="dk1"/>
                    </a:solidFill>
                  </a:tcPr>
                </a:tc>
                <a:tc>
                  <a:txBody>
                    <a:bodyPr/>
                    <a:lstStyle/>
                    <a:p>
                      <a:pPr indent="0" lvl="0" marL="0" marR="0" rtl="0" algn="l">
                        <a:lnSpc>
                          <a:spcPct val="140000"/>
                        </a:lnSpc>
                        <a:spcBef>
                          <a:spcPts val="0"/>
                        </a:spcBef>
                        <a:spcAft>
                          <a:spcPts val="0"/>
                        </a:spcAft>
                        <a:buClr>
                          <a:srgbClr val="000000"/>
                        </a:buClr>
                        <a:buSzPts val="2800"/>
                        <a:buFont typeface="Arial"/>
                        <a:buNone/>
                      </a:pPr>
                      <a:r>
                        <a:rPr b="1" lang="en-GB" sz="2800" u="none" cap="none" strike="noStrike">
                          <a:solidFill>
                            <a:srgbClr val="FFFFFF"/>
                          </a:solidFill>
                          <a:latin typeface="Montserrat"/>
                          <a:ea typeface="Montserrat"/>
                          <a:cs typeface="Montserrat"/>
                          <a:sym typeface="Montserrat"/>
                        </a:rPr>
                        <a:t>Key words</a:t>
                      </a:r>
                      <a:endParaRPr b="1" sz="2800" u="none" cap="none" strike="noStrike">
                        <a:solidFill>
                          <a:srgbClr val="FFFFFF"/>
                        </a:solidFill>
                        <a:latin typeface="Montserrat"/>
                        <a:ea typeface="Montserrat"/>
                        <a:cs typeface="Montserrat"/>
                        <a:sym typeface="Montserrat"/>
                      </a:endParaRPr>
                    </a:p>
                  </a:txBody>
                  <a:tcPr marT="127000" marB="127000" marR="127000" marL="127000">
                    <a:solidFill>
                      <a:schemeClr val="dk1"/>
                    </a:solidFill>
                  </a:tcPr>
                </a:tc>
              </a:tr>
              <a:tr h="5619800">
                <a:tc>
                  <a:txBody>
                    <a:bodyPr/>
                    <a:lstStyle/>
                    <a:p>
                      <a:pPr indent="0" lvl="0" marL="0" marR="0" rtl="0" algn="l">
                        <a:lnSpc>
                          <a:spcPct val="140000"/>
                        </a:lnSpc>
                        <a:spcBef>
                          <a:spcPts val="0"/>
                        </a:spcBef>
                        <a:spcAft>
                          <a:spcPts val="0"/>
                        </a:spcAft>
                        <a:buClr>
                          <a:srgbClr val="000000"/>
                        </a:buClr>
                        <a:buSzPts val="3200"/>
                        <a:buFont typeface="Arial"/>
                        <a:buNone/>
                      </a:pPr>
                      <a:r>
                        <a:rPr i="1" lang="en-GB" sz="3200" u="none" cap="none" strike="noStrike">
                          <a:latin typeface="Montserrat"/>
                          <a:ea typeface="Montserrat"/>
                          <a:cs typeface="Montserrat"/>
                          <a:sym typeface="Montserrat"/>
                        </a:rPr>
                        <a:t>The Treaty of Versailles was a ‘peace of revenge’ to some extent because…</a:t>
                      </a:r>
                      <a:endParaRPr/>
                    </a:p>
                    <a:p>
                      <a:pPr indent="0" lvl="0" marL="0" marR="0" rtl="0" algn="l">
                        <a:lnSpc>
                          <a:spcPct val="140000"/>
                        </a:lnSpc>
                        <a:spcBef>
                          <a:spcPts val="0"/>
                        </a:spcBef>
                        <a:spcAft>
                          <a:spcPts val="0"/>
                        </a:spcAft>
                        <a:buClr>
                          <a:srgbClr val="000000"/>
                        </a:buClr>
                        <a:buSzPts val="3200"/>
                        <a:buFont typeface="Arial"/>
                        <a:buNone/>
                      </a:pPr>
                      <a:r>
                        <a:t/>
                      </a:r>
                      <a:endParaRPr i="1" sz="3200" u="none" cap="none" strike="noStrike">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200"/>
                        <a:buFont typeface="Arial"/>
                        <a:buNone/>
                      </a:pPr>
                      <a:r>
                        <a:rPr i="1" lang="en-GB" sz="3200" u="none" cap="none" strike="noStrike">
                          <a:latin typeface="Montserrat"/>
                          <a:ea typeface="Montserrat"/>
                          <a:cs typeface="Montserrat"/>
                          <a:sym typeface="Montserrat"/>
                        </a:rPr>
                        <a:t>However, it was not only designed to get revenge; there is also evidence that it was also an example of the Big Three trying to ‘do the right thing’…</a:t>
                      </a:r>
                      <a:endParaRPr i="1" sz="3200" u="none" cap="none" strike="noStrike">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200"/>
                        <a:buFont typeface="Arial"/>
                        <a:buNone/>
                      </a:pPr>
                      <a:r>
                        <a:t/>
                      </a:r>
                      <a:endParaRPr i="1" sz="3200" u="none" cap="none" strike="noStrike">
                        <a:latin typeface="Montserrat"/>
                        <a:ea typeface="Montserrat"/>
                        <a:cs typeface="Montserrat"/>
                        <a:sym typeface="Montserrat"/>
                      </a:endParaRPr>
                    </a:p>
                    <a:p>
                      <a:pPr indent="0" lvl="0" marL="0" marR="0" rtl="0" algn="l">
                        <a:lnSpc>
                          <a:spcPct val="140000"/>
                        </a:lnSpc>
                        <a:spcBef>
                          <a:spcPts val="0"/>
                        </a:spcBef>
                        <a:spcAft>
                          <a:spcPts val="0"/>
                        </a:spcAft>
                        <a:buClr>
                          <a:srgbClr val="000000"/>
                        </a:buClr>
                        <a:buSzPts val="3200"/>
                        <a:buFont typeface="Arial"/>
                        <a:buNone/>
                      </a:pPr>
                      <a:r>
                        <a:rPr i="1" lang="en-GB" sz="3200" u="none" cap="none" strike="noStrike">
                          <a:latin typeface="Montserrat"/>
                          <a:ea typeface="Montserrat"/>
                          <a:cs typeface="Montserrat"/>
                          <a:sym typeface="Montserrat"/>
                        </a:rPr>
                        <a:t>It is clear that…</a:t>
                      </a:r>
                      <a:endParaRPr i="1" sz="3200" u="none" cap="none" strike="noStrike">
                        <a:latin typeface="Montserrat"/>
                        <a:ea typeface="Montserrat"/>
                        <a:cs typeface="Montserrat"/>
                        <a:sym typeface="Montserrat"/>
                      </a:endParaRPr>
                    </a:p>
                  </a:txBody>
                  <a:tcPr marT="127000" marB="127000" marR="127000" marL="127000"/>
                </a:tc>
                <a:tc>
                  <a:txBody>
                    <a:bodyPr/>
                    <a:lstStyle/>
                    <a:p>
                      <a:pPr indent="0" lvl="0" marL="0" marR="0" rtl="0" algn="l">
                        <a:lnSpc>
                          <a:spcPct val="140000"/>
                        </a:lnSpc>
                        <a:spcBef>
                          <a:spcPts val="0"/>
                        </a:spcBef>
                        <a:spcAft>
                          <a:spcPts val="0"/>
                        </a:spcAft>
                        <a:buClr>
                          <a:srgbClr val="000000"/>
                        </a:buClr>
                        <a:buSzPts val="3200"/>
                        <a:buFont typeface="Arial"/>
                        <a:buNone/>
                      </a:pPr>
                      <a:r>
                        <a:rPr lang="en-GB" sz="3200" u="none" cap="none" strike="noStrike">
                          <a:latin typeface="Montserrat"/>
                          <a:ea typeface="Montserrat"/>
                          <a:cs typeface="Montserrat"/>
                          <a:sym typeface="Montserrat"/>
                        </a:rPr>
                        <a:t>-Revenge</a:t>
                      </a:r>
                      <a:endParaRPr/>
                    </a:p>
                    <a:p>
                      <a:pPr indent="0" lvl="0" marL="0" marR="0" rtl="0" algn="l">
                        <a:lnSpc>
                          <a:spcPct val="140000"/>
                        </a:lnSpc>
                        <a:spcBef>
                          <a:spcPts val="0"/>
                        </a:spcBef>
                        <a:spcAft>
                          <a:spcPts val="0"/>
                        </a:spcAft>
                        <a:buClr>
                          <a:srgbClr val="000000"/>
                        </a:buClr>
                        <a:buSzPts val="3200"/>
                        <a:buFont typeface="Arial"/>
                        <a:buNone/>
                      </a:pPr>
                      <a:r>
                        <a:rPr lang="en-GB" sz="3200" u="none" cap="none" strike="noStrike">
                          <a:latin typeface="Montserrat"/>
                          <a:ea typeface="Montserrat"/>
                          <a:cs typeface="Montserrat"/>
                          <a:sym typeface="Montserrat"/>
                        </a:rPr>
                        <a:t>-Reparations</a:t>
                      </a:r>
                      <a:endParaRPr/>
                    </a:p>
                    <a:p>
                      <a:pPr indent="0" lvl="0" marL="0" marR="0" rtl="0" algn="l">
                        <a:lnSpc>
                          <a:spcPct val="140000"/>
                        </a:lnSpc>
                        <a:spcBef>
                          <a:spcPts val="0"/>
                        </a:spcBef>
                        <a:spcAft>
                          <a:spcPts val="0"/>
                        </a:spcAft>
                        <a:buClr>
                          <a:srgbClr val="000000"/>
                        </a:buClr>
                        <a:buSzPts val="3200"/>
                        <a:buFont typeface="Arial"/>
                        <a:buNone/>
                      </a:pPr>
                      <a:r>
                        <a:rPr lang="en-GB" sz="3200" u="none" cap="none" strike="noStrike">
                          <a:latin typeface="Montserrat"/>
                          <a:ea typeface="Montserrat"/>
                          <a:cs typeface="Montserrat"/>
                          <a:sym typeface="Montserrat"/>
                        </a:rPr>
                        <a:t>-Armed Forces</a:t>
                      </a:r>
                      <a:endParaRPr/>
                    </a:p>
                    <a:p>
                      <a:pPr indent="0" lvl="0" marL="0" marR="0" rtl="0" algn="l">
                        <a:lnSpc>
                          <a:spcPct val="140000"/>
                        </a:lnSpc>
                        <a:spcBef>
                          <a:spcPts val="0"/>
                        </a:spcBef>
                        <a:spcAft>
                          <a:spcPts val="0"/>
                        </a:spcAft>
                        <a:buClr>
                          <a:srgbClr val="000000"/>
                        </a:buClr>
                        <a:buSzPts val="3200"/>
                        <a:buFont typeface="Arial"/>
                        <a:buNone/>
                      </a:pPr>
                      <a:r>
                        <a:rPr lang="en-GB" sz="3200" u="none" cap="none" strike="noStrike">
                          <a:latin typeface="Montserrat"/>
                          <a:ea typeface="Montserrat"/>
                          <a:cs typeface="Montserrat"/>
                          <a:sym typeface="Montserrat"/>
                        </a:rPr>
                        <a:t>-Self-interest</a:t>
                      </a:r>
                      <a:endParaRPr/>
                    </a:p>
                    <a:p>
                      <a:pPr indent="0" lvl="0" marL="0" marR="0" rtl="0" algn="l">
                        <a:lnSpc>
                          <a:spcPct val="140000"/>
                        </a:lnSpc>
                        <a:spcBef>
                          <a:spcPts val="0"/>
                        </a:spcBef>
                        <a:spcAft>
                          <a:spcPts val="0"/>
                        </a:spcAft>
                        <a:buClr>
                          <a:srgbClr val="000000"/>
                        </a:buClr>
                        <a:buSzPts val="3200"/>
                        <a:buFont typeface="Arial"/>
                        <a:buNone/>
                      </a:pPr>
                      <a:r>
                        <a:rPr lang="en-GB" sz="3200" u="none" cap="none" strike="noStrike">
                          <a:latin typeface="Montserrat"/>
                          <a:ea typeface="Montserrat"/>
                          <a:cs typeface="Montserrat"/>
                          <a:sym typeface="Montserrat"/>
                        </a:rPr>
                        <a:t>-Colonies</a:t>
                      </a:r>
                      <a:endParaRPr/>
                    </a:p>
                  </a:txBody>
                  <a:tcPr marT="127000" marB="127000" marR="127000" marL="127000"/>
                </a:tc>
              </a:tr>
            </a:tbl>
          </a:graphicData>
        </a:graphic>
      </p:graphicFrame>
      <p:sp>
        <p:nvSpPr>
          <p:cNvPr id="204" name="Google Shape;204;p27"/>
          <p:cNvSpPr/>
          <p:nvPr/>
        </p:nvSpPr>
        <p:spPr>
          <a:xfrm>
            <a:off x="540876" y="1287342"/>
            <a:ext cx="17145545" cy="166199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GB" sz="3800" u="none" cap="none" strike="noStrike">
                <a:solidFill>
                  <a:srgbClr val="000000"/>
                </a:solidFill>
                <a:latin typeface="Montserrat"/>
                <a:ea typeface="Montserrat"/>
                <a:cs typeface="Montserrat"/>
                <a:sym typeface="Montserrat"/>
              </a:rPr>
              <a:t>5. To what extent was the Treaty of Versailles a ‘peace of revenge’?</a:t>
            </a:r>
            <a:endParaRPr/>
          </a:p>
          <a:p>
            <a:pPr indent="0" lvl="0" marL="0" marR="0" rtl="0" algn="l">
              <a:lnSpc>
                <a:spcPct val="100000"/>
              </a:lnSpc>
              <a:spcBef>
                <a:spcPts val="0"/>
              </a:spcBef>
              <a:spcAft>
                <a:spcPts val="0"/>
              </a:spcAft>
              <a:buNone/>
            </a:pPr>
            <a:r>
              <a:rPr b="0" i="1" lang="en-GB" sz="3200" u="none" cap="none" strike="noStrike">
                <a:solidFill>
                  <a:srgbClr val="000000"/>
                </a:solidFill>
                <a:latin typeface="Montserrat"/>
                <a:ea typeface="Montserrat"/>
                <a:cs typeface="Montserrat"/>
                <a:sym typeface="Montserrat"/>
              </a:rPr>
              <a:t>In answering this question, you need to weigh up both sides of the argument and come to a conclusion. Use the sentence-starters below to help.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90" name="Google Shape;90;p15"/>
          <p:cNvSpPr txBox="1"/>
          <p:nvPr/>
        </p:nvSpPr>
        <p:spPr>
          <a:xfrm>
            <a:off x="1344050" y="-122850"/>
            <a:ext cx="16451999" cy="1045200"/>
          </a:xfrm>
          <a:prstGeom prst="rect">
            <a:avLst/>
          </a:prstGeom>
          <a:noFill/>
          <a:ln>
            <a:noFill/>
          </a:ln>
        </p:spPr>
        <p:txBody>
          <a:bodyPr anchorCtr="0" anchor="t" bIns="182850" lIns="182850" spcFirstLastPara="1" rIns="182850" wrap="square" tIns="182850">
            <a:noAutofit/>
          </a:bodyPr>
          <a:lstStyle/>
          <a:p>
            <a:pPr indent="0" lvl="0" marL="0" marR="0" rtl="0" algn="l">
              <a:lnSpc>
                <a:spcPct val="130000"/>
              </a:lnSpc>
              <a:spcBef>
                <a:spcPts val="0"/>
              </a:spcBef>
              <a:spcAft>
                <a:spcPts val="2000"/>
              </a:spcAft>
              <a:buClr>
                <a:srgbClr val="000000"/>
              </a:buClr>
              <a:buSzPts val="4400"/>
              <a:buFont typeface="Arial"/>
              <a:buNone/>
            </a:pPr>
            <a:r>
              <a:rPr b="1" i="0" lang="en-GB" sz="4400" u="sng" cap="none" strike="noStrike">
                <a:solidFill>
                  <a:srgbClr val="000000"/>
                </a:solidFill>
                <a:latin typeface="Montserrat"/>
                <a:ea typeface="Montserrat"/>
                <a:cs typeface="Montserrat"/>
                <a:sym typeface="Montserrat"/>
              </a:rPr>
              <a:t>Was the Treaty of Versailles a ‘Peace of Revenge’?</a:t>
            </a:r>
            <a:endParaRPr b="1" i="0" sz="2800" u="sng" cap="none" strike="noStrike">
              <a:solidFill>
                <a:srgbClr val="000000"/>
              </a:solidFill>
              <a:latin typeface="Arial"/>
              <a:ea typeface="Arial"/>
              <a:cs typeface="Arial"/>
              <a:sym typeface="Arial"/>
            </a:endParaRPr>
          </a:p>
        </p:txBody>
      </p:sp>
      <p:sp>
        <p:nvSpPr>
          <p:cNvPr id="91" name="Google Shape;91;p15"/>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2" name="Google Shape;92;p15"/>
          <p:cNvSpPr txBox="1"/>
          <p:nvPr>
            <p:ph idx="1" type="body"/>
          </p:nvPr>
        </p:nvSpPr>
        <p:spPr>
          <a:xfrm>
            <a:off x="650864" y="922350"/>
            <a:ext cx="11723210" cy="63195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a:solidFill>
                  <a:srgbClr val="303336"/>
                </a:solidFill>
              </a:rPr>
              <a:t>The </a:t>
            </a:r>
            <a:r>
              <a:rPr b="1" lang="en-GB">
                <a:solidFill>
                  <a:srgbClr val="303336"/>
                </a:solidFill>
              </a:rPr>
              <a:t>Treaty of Versailles </a:t>
            </a:r>
            <a:r>
              <a:rPr lang="en-GB">
                <a:solidFill>
                  <a:srgbClr val="303336"/>
                </a:solidFill>
              </a:rPr>
              <a:t>had been decided by the main winning countries of the First World War and was signed in June 1919.</a:t>
            </a:r>
            <a:endParaRPr/>
          </a:p>
          <a:p>
            <a:pPr indent="0" lvl="0" marL="25400" rtl="0" algn="l">
              <a:lnSpc>
                <a:spcPct val="130000"/>
              </a:lnSpc>
              <a:spcBef>
                <a:spcPts val="0"/>
              </a:spcBef>
              <a:spcAft>
                <a:spcPts val="0"/>
              </a:spcAft>
              <a:buSzPts val="3200"/>
              <a:buNone/>
            </a:pPr>
            <a:r>
              <a:t/>
            </a:r>
            <a:endParaRPr>
              <a:solidFill>
                <a:srgbClr val="303336"/>
              </a:solidFill>
            </a:endParaRPr>
          </a:p>
          <a:p>
            <a:pPr indent="0" lvl="0" marL="25400" rtl="0" algn="l">
              <a:lnSpc>
                <a:spcPct val="130000"/>
              </a:lnSpc>
              <a:spcBef>
                <a:spcPts val="0"/>
              </a:spcBef>
              <a:spcAft>
                <a:spcPts val="0"/>
              </a:spcAft>
              <a:buSzPts val="3200"/>
              <a:buNone/>
            </a:pPr>
            <a:r>
              <a:rPr lang="en-GB">
                <a:solidFill>
                  <a:srgbClr val="303336"/>
                </a:solidFill>
              </a:rPr>
              <a:t>Germany, the losing country, had no choice but to accept the </a:t>
            </a:r>
            <a:r>
              <a:rPr b="1" lang="en-GB">
                <a:solidFill>
                  <a:srgbClr val="303336"/>
                </a:solidFill>
              </a:rPr>
              <a:t>terms</a:t>
            </a:r>
            <a:r>
              <a:rPr lang="en-GB">
                <a:solidFill>
                  <a:srgbClr val="303336"/>
                </a:solidFill>
              </a:rPr>
              <a:t> of the Treaty. These terms damaged Germany </a:t>
            </a:r>
            <a:r>
              <a:rPr b="1" lang="en-GB">
                <a:solidFill>
                  <a:srgbClr val="303336"/>
                </a:solidFill>
              </a:rPr>
              <a:t>economically</a:t>
            </a:r>
            <a:r>
              <a:rPr lang="en-GB">
                <a:solidFill>
                  <a:srgbClr val="303336"/>
                </a:solidFill>
              </a:rPr>
              <a:t>, </a:t>
            </a:r>
            <a:r>
              <a:rPr b="1" lang="en-GB">
                <a:solidFill>
                  <a:srgbClr val="303336"/>
                </a:solidFill>
              </a:rPr>
              <a:t>militarily </a:t>
            </a:r>
            <a:r>
              <a:rPr lang="en-GB">
                <a:solidFill>
                  <a:srgbClr val="303336"/>
                </a:solidFill>
              </a:rPr>
              <a:t>and they damaged her </a:t>
            </a:r>
            <a:r>
              <a:rPr b="1" lang="en-GB">
                <a:solidFill>
                  <a:srgbClr val="303336"/>
                </a:solidFill>
              </a:rPr>
              <a:t>pride</a:t>
            </a:r>
            <a:r>
              <a:rPr lang="en-GB">
                <a:solidFill>
                  <a:srgbClr val="303336"/>
                </a:solidFill>
              </a:rPr>
              <a:t>. </a:t>
            </a:r>
            <a:endParaRPr/>
          </a:p>
          <a:p>
            <a:pPr indent="0" lvl="0" marL="25400" rtl="0" algn="l">
              <a:lnSpc>
                <a:spcPct val="130000"/>
              </a:lnSpc>
              <a:spcBef>
                <a:spcPts val="0"/>
              </a:spcBef>
              <a:spcAft>
                <a:spcPts val="0"/>
              </a:spcAft>
              <a:buSzPts val="3200"/>
              <a:buNone/>
            </a:pPr>
            <a:r>
              <a:t/>
            </a:r>
            <a:endParaRPr>
              <a:solidFill>
                <a:srgbClr val="303336"/>
              </a:solidFill>
            </a:endParaRPr>
          </a:p>
          <a:p>
            <a:pPr indent="0" lvl="0" marL="25400" rtl="0" algn="l">
              <a:lnSpc>
                <a:spcPct val="130000"/>
              </a:lnSpc>
              <a:spcBef>
                <a:spcPts val="0"/>
              </a:spcBef>
              <a:spcAft>
                <a:spcPts val="0"/>
              </a:spcAft>
              <a:buSzPts val="3200"/>
              <a:buNone/>
            </a:pPr>
            <a:r>
              <a:rPr lang="en-GB">
                <a:solidFill>
                  <a:srgbClr val="303336"/>
                </a:solidFill>
              </a:rPr>
              <a:t>Germany felt that the treaty was very unfair. This cartoon shows Clemenceau, the French president, as a vampire, sucking the life out of Germany.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98" name="Google Shape;98;p16"/>
          <p:cNvSpPr txBox="1"/>
          <p:nvPr>
            <p:ph idx="1" type="body"/>
          </p:nvPr>
        </p:nvSpPr>
        <p:spPr>
          <a:xfrm>
            <a:off x="475120" y="1330250"/>
            <a:ext cx="16876080" cy="8074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1200"/>
              </a:spcBef>
              <a:spcAft>
                <a:spcPts val="0"/>
              </a:spcAft>
              <a:buSzPts val="3200"/>
              <a:buNone/>
            </a:pPr>
            <a:r>
              <a:rPr lang="en-GB">
                <a:solidFill>
                  <a:srgbClr val="303336"/>
                </a:solidFill>
              </a:rPr>
              <a:t>A good way to remember the main terms of the treaty of Versailles is to remember to GARGLE.</a:t>
            </a:r>
            <a:endParaRPr/>
          </a:p>
          <a:p>
            <a:pPr indent="0" lvl="0" marL="0" rtl="0" algn="l">
              <a:lnSpc>
                <a:spcPct val="115000"/>
              </a:lnSpc>
              <a:spcBef>
                <a:spcPts val="1200"/>
              </a:spcBef>
              <a:spcAft>
                <a:spcPts val="0"/>
              </a:spcAft>
              <a:buSzPts val="3200"/>
              <a:buNone/>
            </a:pPr>
            <a:r>
              <a:t/>
            </a:r>
            <a:endParaRPr/>
          </a:p>
        </p:txBody>
      </p:sp>
      <p:sp>
        <p:nvSpPr>
          <p:cNvPr id="99" name="Google Shape;99;p16"/>
          <p:cNvSpPr txBox="1"/>
          <p:nvPr/>
        </p:nvSpPr>
        <p:spPr>
          <a:xfrm>
            <a:off x="513950" y="285050"/>
            <a:ext cx="17088251" cy="1045200"/>
          </a:xfrm>
          <a:prstGeom prst="rect">
            <a:avLst/>
          </a:prstGeom>
          <a:noFill/>
          <a:ln>
            <a:noFill/>
          </a:ln>
        </p:spPr>
        <p:txBody>
          <a:bodyPr anchorCtr="0" anchor="t" bIns="182850" lIns="182850" spcFirstLastPara="1" rIns="182850" wrap="square" tIns="182850">
            <a:noAutofit/>
          </a:bodyPr>
          <a:lstStyle/>
          <a:p>
            <a:pPr indent="0" lvl="0" marL="0" marR="0" rtl="0" algn="ctr">
              <a:lnSpc>
                <a:spcPct val="130000"/>
              </a:lnSpc>
              <a:spcBef>
                <a:spcPts val="0"/>
              </a:spcBef>
              <a:spcAft>
                <a:spcPts val="2000"/>
              </a:spcAft>
              <a:buClr>
                <a:srgbClr val="000000"/>
              </a:buClr>
              <a:buSzPts val="4400"/>
              <a:buFont typeface="Arial"/>
              <a:buNone/>
            </a:pPr>
            <a:r>
              <a:rPr b="1" i="0" lang="en-GB" sz="4400" u="sng" cap="none" strike="noStrike">
                <a:solidFill>
                  <a:srgbClr val="000000"/>
                </a:solidFill>
                <a:latin typeface="Montserrat"/>
                <a:ea typeface="Montserrat"/>
                <a:cs typeface="Montserrat"/>
                <a:sym typeface="Montserrat"/>
              </a:rPr>
              <a:t>The Terms of the Treaty of Versailles.</a:t>
            </a:r>
            <a:endParaRPr b="1" i="0" sz="4400" u="sng" cap="none" strike="noStrike">
              <a:solidFill>
                <a:srgbClr val="000000"/>
              </a:solidFill>
              <a:latin typeface="Montserrat"/>
              <a:ea typeface="Montserrat"/>
              <a:cs typeface="Montserrat"/>
              <a:sym typeface="Montserrat"/>
            </a:endParaRPr>
          </a:p>
        </p:txBody>
      </p:sp>
      <p:sp>
        <p:nvSpPr>
          <p:cNvPr id="100" name="Google Shape;100;p16"/>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1" name="Google Shape;101;p16"/>
          <p:cNvSpPr txBox="1"/>
          <p:nvPr/>
        </p:nvSpPr>
        <p:spPr>
          <a:xfrm>
            <a:off x="475120" y="2501979"/>
            <a:ext cx="17232938" cy="6942592"/>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G</a:t>
            </a:r>
            <a:endParaRPr/>
          </a:p>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A</a:t>
            </a:r>
            <a:endParaRPr/>
          </a:p>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R</a:t>
            </a:r>
            <a:endParaRPr/>
          </a:p>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G</a:t>
            </a:r>
            <a:endParaRPr/>
          </a:p>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L</a:t>
            </a:r>
            <a:endParaRPr/>
          </a:p>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E</a:t>
            </a:r>
            <a:endParaRPr/>
          </a:p>
        </p:txBody>
      </p:sp>
      <p:sp>
        <p:nvSpPr>
          <p:cNvPr id="102" name="Google Shape;102;p16"/>
          <p:cNvSpPr txBox="1"/>
          <p:nvPr/>
        </p:nvSpPr>
        <p:spPr>
          <a:xfrm>
            <a:off x="1835879" y="3670685"/>
            <a:ext cx="6754665" cy="893256"/>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Armed forces reduced.</a:t>
            </a:r>
            <a:endParaRPr/>
          </a:p>
        </p:txBody>
      </p:sp>
      <p:sp>
        <p:nvSpPr>
          <p:cNvPr id="103" name="Google Shape;103;p16"/>
          <p:cNvSpPr txBox="1"/>
          <p:nvPr/>
        </p:nvSpPr>
        <p:spPr>
          <a:xfrm>
            <a:off x="1835879" y="4680957"/>
            <a:ext cx="6754665" cy="857065"/>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Reparations.</a:t>
            </a:r>
            <a:endParaRPr/>
          </a:p>
        </p:txBody>
      </p:sp>
      <p:sp>
        <p:nvSpPr>
          <p:cNvPr id="104" name="Google Shape;104;p16"/>
          <p:cNvSpPr txBox="1"/>
          <p:nvPr/>
        </p:nvSpPr>
        <p:spPr>
          <a:xfrm>
            <a:off x="1835880" y="5730830"/>
            <a:ext cx="6754665" cy="857066"/>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Germany lost land.</a:t>
            </a:r>
            <a:endParaRPr/>
          </a:p>
        </p:txBody>
      </p:sp>
      <p:sp>
        <p:nvSpPr>
          <p:cNvPr id="105" name="Google Shape;105;p16"/>
          <p:cNvSpPr txBox="1"/>
          <p:nvPr/>
        </p:nvSpPr>
        <p:spPr>
          <a:xfrm>
            <a:off x="1835878" y="6724802"/>
            <a:ext cx="6754665" cy="857067"/>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League of Nations.</a:t>
            </a:r>
            <a:endParaRPr/>
          </a:p>
        </p:txBody>
      </p:sp>
      <p:sp>
        <p:nvSpPr>
          <p:cNvPr id="106" name="Google Shape;106;p16"/>
          <p:cNvSpPr txBox="1"/>
          <p:nvPr/>
        </p:nvSpPr>
        <p:spPr>
          <a:xfrm>
            <a:off x="1835882" y="2627946"/>
            <a:ext cx="6754665" cy="893256"/>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Guilt for the war.</a:t>
            </a:r>
            <a:endParaRPr/>
          </a:p>
        </p:txBody>
      </p:sp>
      <p:sp>
        <p:nvSpPr>
          <p:cNvPr id="107" name="Google Shape;107;p16"/>
          <p:cNvSpPr txBox="1"/>
          <p:nvPr/>
        </p:nvSpPr>
        <p:spPr>
          <a:xfrm>
            <a:off x="1835877" y="7765084"/>
            <a:ext cx="6754665" cy="838539"/>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Extra terms.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13" name="Google Shape;113;p17"/>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14" name="Google Shape;114;p17"/>
          <p:cNvSpPr txBox="1"/>
          <p:nvPr/>
        </p:nvSpPr>
        <p:spPr>
          <a:xfrm>
            <a:off x="513950" y="1501454"/>
            <a:ext cx="17232938" cy="1045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G </a:t>
            </a:r>
            <a:endParaRPr/>
          </a:p>
          <a:p>
            <a:pPr indent="0" lvl="0" marL="0" marR="0" rtl="0" algn="l">
              <a:lnSpc>
                <a:spcPct val="115000"/>
              </a:lnSpc>
              <a:spcBef>
                <a:spcPts val="0"/>
              </a:spcBef>
              <a:spcAft>
                <a:spcPts val="0"/>
              </a:spcAft>
              <a:buClr>
                <a:srgbClr val="000000"/>
              </a:buClr>
              <a:buSzPts val="4400"/>
              <a:buFont typeface="Montserrat"/>
              <a:buNone/>
            </a:pPr>
            <a:r>
              <a:t/>
            </a:r>
            <a:endParaRPr b="1" i="0" sz="6000" u="none" cap="none" strike="noStrike">
              <a:solidFill>
                <a:srgbClr val="000000"/>
              </a:solidFill>
              <a:latin typeface="Montserrat"/>
              <a:ea typeface="Montserrat"/>
              <a:cs typeface="Montserrat"/>
              <a:sym typeface="Montserrat"/>
            </a:endParaRPr>
          </a:p>
        </p:txBody>
      </p:sp>
      <p:sp>
        <p:nvSpPr>
          <p:cNvPr id="115" name="Google Shape;115;p17"/>
          <p:cNvSpPr txBox="1"/>
          <p:nvPr/>
        </p:nvSpPr>
        <p:spPr>
          <a:xfrm>
            <a:off x="513950" y="285050"/>
            <a:ext cx="17088251" cy="1045200"/>
          </a:xfrm>
          <a:prstGeom prst="rect">
            <a:avLst/>
          </a:prstGeom>
          <a:noFill/>
          <a:ln>
            <a:noFill/>
          </a:ln>
        </p:spPr>
        <p:txBody>
          <a:bodyPr anchorCtr="0" anchor="t" bIns="182850" lIns="182850" spcFirstLastPara="1" rIns="182850" wrap="square" tIns="182850">
            <a:noAutofit/>
          </a:bodyPr>
          <a:lstStyle/>
          <a:p>
            <a:pPr indent="0" lvl="0" marL="0" marR="0" rtl="0" algn="ctr">
              <a:lnSpc>
                <a:spcPct val="130000"/>
              </a:lnSpc>
              <a:spcBef>
                <a:spcPts val="0"/>
              </a:spcBef>
              <a:spcAft>
                <a:spcPts val="2000"/>
              </a:spcAft>
              <a:buClr>
                <a:srgbClr val="000000"/>
              </a:buClr>
              <a:buSzPts val="4400"/>
              <a:buFont typeface="Arial"/>
              <a:buNone/>
            </a:pPr>
            <a:r>
              <a:rPr b="1" i="0" lang="en-GB" sz="4400" u="sng" cap="none" strike="noStrike">
                <a:solidFill>
                  <a:srgbClr val="000000"/>
                </a:solidFill>
                <a:latin typeface="Montserrat"/>
                <a:ea typeface="Montserrat"/>
                <a:cs typeface="Montserrat"/>
                <a:sym typeface="Montserrat"/>
              </a:rPr>
              <a:t>The Terms of the Treaty of Versailles.</a:t>
            </a:r>
            <a:endParaRPr b="1" i="0" sz="4400" u="sng" cap="none" strike="noStrike">
              <a:solidFill>
                <a:srgbClr val="000000"/>
              </a:solidFill>
              <a:latin typeface="Montserrat"/>
              <a:ea typeface="Montserrat"/>
              <a:cs typeface="Montserrat"/>
              <a:sym typeface="Montserrat"/>
            </a:endParaRPr>
          </a:p>
        </p:txBody>
      </p:sp>
      <p:sp>
        <p:nvSpPr>
          <p:cNvPr id="116" name="Google Shape;116;p17"/>
          <p:cNvSpPr txBox="1"/>
          <p:nvPr/>
        </p:nvSpPr>
        <p:spPr>
          <a:xfrm>
            <a:off x="1338549" y="1579598"/>
            <a:ext cx="6754665" cy="893256"/>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Guilt for the war.</a:t>
            </a:r>
            <a:endParaRPr/>
          </a:p>
        </p:txBody>
      </p:sp>
      <p:sp>
        <p:nvSpPr>
          <p:cNvPr id="117" name="Google Shape;117;p17"/>
          <p:cNvSpPr txBox="1"/>
          <p:nvPr>
            <p:ph idx="1" type="body"/>
          </p:nvPr>
        </p:nvSpPr>
        <p:spPr>
          <a:xfrm>
            <a:off x="513950" y="2624798"/>
            <a:ext cx="17088251" cy="2518702"/>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b="1" lang="en-GB"/>
              <a:t>Article</a:t>
            </a:r>
            <a:r>
              <a:rPr lang="en-GB"/>
              <a:t> 231 of the Treaty of Versailles said that Germany had to accept full responsibility for starting the war and had to accept all guilt for the war. This affected Germany’s pride as many countries had been responsible for starting the war and Germany now had to accept all of the blame.</a:t>
            </a:r>
            <a:endParaRPr/>
          </a:p>
        </p:txBody>
      </p:sp>
      <p:sp>
        <p:nvSpPr>
          <p:cNvPr id="118" name="Google Shape;118;p17"/>
          <p:cNvSpPr txBox="1"/>
          <p:nvPr/>
        </p:nvSpPr>
        <p:spPr>
          <a:xfrm>
            <a:off x="596629" y="6242720"/>
            <a:ext cx="17088251" cy="2518702"/>
          </a:xfrm>
          <a:prstGeom prst="rect">
            <a:avLst/>
          </a:prstGeom>
          <a:noFill/>
          <a:ln>
            <a:noFill/>
          </a:ln>
        </p:spPr>
        <p:txBody>
          <a:bodyPr anchorCtr="0" anchor="t" bIns="0" lIns="0" spcFirstLastPara="1" rIns="0" wrap="square" tIns="0">
            <a:noAutofit/>
          </a:bodyPr>
          <a:lstStyle/>
          <a:p>
            <a:pPr indent="0" lvl="0" marL="25400" marR="0" rtl="0" algn="l">
              <a:lnSpc>
                <a:spcPct val="130000"/>
              </a:lnSpc>
              <a:spcBef>
                <a:spcPts val="0"/>
              </a:spcBef>
              <a:spcAft>
                <a:spcPts val="0"/>
              </a:spcAft>
              <a:buClr>
                <a:schemeClr val="dk2"/>
              </a:buClr>
              <a:buSzPts val="3200"/>
              <a:buFont typeface="Montserrat"/>
              <a:buNone/>
            </a:pPr>
            <a:r>
              <a:rPr b="0" i="0" lang="en-GB" sz="3200" u="none" cap="none" strike="noStrike">
                <a:solidFill>
                  <a:schemeClr val="dk2"/>
                </a:solidFill>
                <a:latin typeface="Montserrat"/>
                <a:ea typeface="Montserrat"/>
                <a:cs typeface="Montserrat"/>
                <a:sym typeface="Montserrat"/>
              </a:rPr>
              <a:t>Germany was only allowed 100,000 men in the army, 6 battleships and was not allowed to have an air-force. This meant that she was much weaker than Britain and France, affecting her pride as well as her ability to defend herself from attack.</a:t>
            </a:r>
            <a:endParaRPr/>
          </a:p>
        </p:txBody>
      </p:sp>
      <p:sp>
        <p:nvSpPr>
          <p:cNvPr id="119" name="Google Shape;119;p17"/>
          <p:cNvSpPr txBox="1"/>
          <p:nvPr/>
        </p:nvSpPr>
        <p:spPr>
          <a:xfrm>
            <a:off x="524284" y="5033514"/>
            <a:ext cx="17232938" cy="1045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A </a:t>
            </a:r>
            <a:endParaRPr/>
          </a:p>
          <a:p>
            <a:pPr indent="0" lvl="0" marL="0" marR="0" rtl="0" algn="l">
              <a:lnSpc>
                <a:spcPct val="115000"/>
              </a:lnSpc>
              <a:spcBef>
                <a:spcPts val="0"/>
              </a:spcBef>
              <a:spcAft>
                <a:spcPts val="0"/>
              </a:spcAft>
              <a:buClr>
                <a:srgbClr val="000000"/>
              </a:buClr>
              <a:buSzPts val="4400"/>
              <a:buFont typeface="Montserrat"/>
              <a:buNone/>
            </a:pPr>
            <a:r>
              <a:t/>
            </a:r>
            <a:endParaRPr b="1" i="0" sz="6000" u="none" cap="none" strike="noStrike">
              <a:solidFill>
                <a:srgbClr val="000000"/>
              </a:solidFill>
              <a:latin typeface="Montserrat"/>
              <a:ea typeface="Montserrat"/>
              <a:cs typeface="Montserrat"/>
              <a:sym typeface="Montserrat"/>
            </a:endParaRPr>
          </a:p>
        </p:txBody>
      </p:sp>
      <p:sp>
        <p:nvSpPr>
          <p:cNvPr id="120" name="Google Shape;120;p17"/>
          <p:cNvSpPr txBox="1"/>
          <p:nvPr/>
        </p:nvSpPr>
        <p:spPr>
          <a:xfrm>
            <a:off x="1338549" y="5109486"/>
            <a:ext cx="6754665" cy="893256"/>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Armed forces reduced.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26" name="Google Shape;126;p18"/>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27" name="Google Shape;127;p18"/>
          <p:cNvSpPr txBox="1"/>
          <p:nvPr/>
        </p:nvSpPr>
        <p:spPr>
          <a:xfrm>
            <a:off x="439787" y="943040"/>
            <a:ext cx="17232938" cy="1045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R </a:t>
            </a:r>
            <a:endParaRPr/>
          </a:p>
          <a:p>
            <a:pPr indent="0" lvl="0" marL="0" marR="0" rtl="0" algn="l">
              <a:lnSpc>
                <a:spcPct val="115000"/>
              </a:lnSpc>
              <a:spcBef>
                <a:spcPts val="0"/>
              </a:spcBef>
              <a:spcAft>
                <a:spcPts val="0"/>
              </a:spcAft>
              <a:buClr>
                <a:srgbClr val="000000"/>
              </a:buClr>
              <a:buSzPts val="4400"/>
              <a:buFont typeface="Montserrat"/>
              <a:buNone/>
            </a:pPr>
            <a:r>
              <a:t/>
            </a:r>
            <a:endParaRPr b="1" i="0" sz="6000" u="none" cap="none" strike="noStrike">
              <a:solidFill>
                <a:srgbClr val="000000"/>
              </a:solidFill>
              <a:latin typeface="Montserrat"/>
              <a:ea typeface="Montserrat"/>
              <a:cs typeface="Montserrat"/>
              <a:sym typeface="Montserrat"/>
            </a:endParaRPr>
          </a:p>
        </p:txBody>
      </p:sp>
      <p:sp>
        <p:nvSpPr>
          <p:cNvPr id="128" name="Google Shape;128;p18"/>
          <p:cNvSpPr txBox="1"/>
          <p:nvPr/>
        </p:nvSpPr>
        <p:spPr>
          <a:xfrm>
            <a:off x="524284" y="-56139"/>
            <a:ext cx="17088251" cy="1045200"/>
          </a:xfrm>
          <a:prstGeom prst="rect">
            <a:avLst/>
          </a:prstGeom>
          <a:noFill/>
          <a:ln>
            <a:noFill/>
          </a:ln>
        </p:spPr>
        <p:txBody>
          <a:bodyPr anchorCtr="0" anchor="t" bIns="182850" lIns="182850" spcFirstLastPara="1" rIns="182850" wrap="square" tIns="182850">
            <a:noAutofit/>
          </a:bodyPr>
          <a:lstStyle/>
          <a:p>
            <a:pPr indent="0" lvl="0" marL="0" marR="0" rtl="0" algn="ctr">
              <a:lnSpc>
                <a:spcPct val="130000"/>
              </a:lnSpc>
              <a:spcBef>
                <a:spcPts val="0"/>
              </a:spcBef>
              <a:spcAft>
                <a:spcPts val="2000"/>
              </a:spcAft>
              <a:buClr>
                <a:srgbClr val="000000"/>
              </a:buClr>
              <a:buSzPts val="4400"/>
              <a:buFont typeface="Arial"/>
              <a:buNone/>
            </a:pPr>
            <a:r>
              <a:rPr b="1" i="0" lang="en-GB" sz="4400" u="sng" cap="none" strike="noStrike">
                <a:solidFill>
                  <a:srgbClr val="000000"/>
                </a:solidFill>
                <a:latin typeface="Montserrat"/>
                <a:ea typeface="Montserrat"/>
                <a:cs typeface="Montserrat"/>
                <a:sym typeface="Montserrat"/>
              </a:rPr>
              <a:t>The Terms of the Treaty of Versailles.</a:t>
            </a:r>
            <a:endParaRPr b="1" i="0" sz="4400" u="sng" cap="none" strike="noStrike">
              <a:solidFill>
                <a:srgbClr val="000000"/>
              </a:solidFill>
              <a:latin typeface="Montserrat"/>
              <a:ea typeface="Montserrat"/>
              <a:cs typeface="Montserrat"/>
              <a:sym typeface="Montserrat"/>
            </a:endParaRPr>
          </a:p>
        </p:txBody>
      </p:sp>
      <p:sp>
        <p:nvSpPr>
          <p:cNvPr id="129" name="Google Shape;129;p18"/>
          <p:cNvSpPr txBox="1"/>
          <p:nvPr/>
        </p:nvSpPr>
        <p:spPr>
          <a:xfrm>
            <a:off x="1338549" y="1077977"/>
            <a:ext cx="6754665" cy="893256"/>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Reparations.</a:t>
            </a:r>
            <a:endParaRPr/>
          </a:p>
        </p:txBody>
      </p:sp>
      <p:sp>
        <p:nvSpPr>
          <p:cNvPr id="130" name="Google Shape;130;p18"/>
          <p:cNvSpPr txBox="1"/>
          <p:nvPr>
            <p:ph idx="1" type="body"/>
          </p:nvPr>
        </p:nvSpPr>
        <p:spPr>
          <a:xfrm>
            <a:off x="439787" y="2047205"/>
            <a:ext cx="17088251" cy="2518702"/>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a:t>Germany had to pay £6.6 billion in </a:t>
            </a:r>
            <a:r>
              <a:rPr b="1" lang="en-GB"/>
              <a:t>reparations</a:t>
            </a:r>
            <a:r>
              <a:rPr lang="en-GB"/>
              <a:t>. These were payments to the winning countries to repay the damage caused in the war. This caused huge economic problems for Germany because she needed money to help her to recover from the war too.</a:t>
            </a:r>
            <a:endParaRPr/>
          </a:p>
        </p:txBody>
      </p:sp>
      <p:sp>
        <p:nvSpPr>
          <p:cNvPr id="131" name="Google Shape;131;p18"/>
          <p:cNvSpPr txBox="1"/>
          <p:nvPr/>
        </p:nvSpPr>
        <p:spPr>
          <a:xfrm>
            <a:off x="596629" y="5640629"/>
            <a:ext cx="17088251" cy="2518702"/>
          </a:xfrm>
          <a:prstGeom prst="rect">
            <a:avLst/>
          </a:prstGeom>
          <a:noFill/>
          <a:ln>
            <a:noFill/>
          </a:ln>
        </p:spPr>
        <p:txBody>
          <a:bodyPr anchorCtr="0" anchor="t" bIns="0" lIns="0" spcFirstLastPara="1" rIns="0" wrap="square" tIns="0">
            <a:noAutofit/>
          </a:bodyPr>
          <a:lstStyle/>
          <a:p>
            <a:pPr indent="0" lvl="0" marL="25400" marR="0" rtl="0" algn="l">
              <a:lnSpc>
                <a:spcPct val="130000"/>
              </a:lnSpc>
              <a:spcBef>
                <a:spcPts val="0"/>
              </a:spcBef>
              <a:spcAft>
                <a:spcPts val="0"/>
              </a:spcAft>
              <a:buClr>
                <a:schemeClr val="dk2"/>
              </a:buClr>
              <a:buSzPts val="3200"/>
              <a:buFont typeface="Montserrat"/>
              <a:buNone/>
            </a:pPr>
            <a:r>
              <a:rPr b="0" i="0" lang="en-GB" sz="3200" u="none" cap="none" strike="noStrike">
                <a:solidFill>
                  <a:schemeClr val="dk2"/>
                </a:solidFill>
                <a:latin typeface="Montserrat"/>
                <a:ea typeface="Montserrat"/>
                <a:cs typeface="Montserrat"/>
                <a:sym typeface="Montserrat"/>
              </a:rPr>
              <a:t>All of Germany’s </a:t>
            </a:r>
            <a:r>
              <a:rPr b="1" i="0" lang="en-GB" sz="3200" u="none" cap="none" strike="noStrike">
                <a:solidFill>
                  <a:schemeClr val="dk2"/>
                </a:solidFill>
                <a:latin typeface="Montserrat"/>
                <a:ea typeface="Montserrat"/>
                <a:cs typeface="Montserrat"/>
                <a:sym typeface="Montserrat"/>
              </a:rPr>
              <a:t>colonies</a:t>
            </a:r>
            <a:r>
              <a:rPr b="0" i="0" lang="en-GB" sz="3200" u="none" cap="none" strike="noStrike">
                <a:solidFill>
                  <a:schemeClr val="dk2"/>
                </a:solidFill>
                <a:latin typeface="Montserrat"/>
                <a:ea typeface="Montserrat"/>
                <a:cs typeface="Montserrat"/>
                <a:sym typeface="Montserrat"/>
              </a:rPr>
              <a:t> in Africa were taken from her. Most were given to the winning countries. Germany had to give Alsace-Lorraine, an area between France and Germany that they had argued over for many years, back to France. This affected Germany’s pride as by losing colonies, she was becoming less powerful. It also affected her economy as the colonies had brought lots of money to Germany.</a:t>
            </a:r>
            <a:endParaRPr/>
          </a:p>
        </p:txBody>
      </p:sp>
      <p:sp>
        <p:nvSpPr>
          <p:cNvPr id="132" name="Google Shape;132;p18"/>
          <p:cNvSpPr txBox="1"/>
          <p:nvPr/>
        </p:nvSpPr>
        <p:spPr>
          <a:xfrm>
            <a:off x="451940" y="4552860"/>
            <a:ext cx="17232938" cy="1045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G </a:t>
            </a:r>
            <a:endParaRPr/>
          </a:p>
          <a:p>
            <a:pPr indent="0" lvl="0" marL="0" marR="0" rtl="0" algn="l">
              <a:lnSpc>
                <a:spcPct val="115000"/>
              </a:lnSpc>
              <a:spcBef>
                <a:spcPts val="0"/>
              </a:spcBef>
              <a:spcAft>
                <a:spcPts val="0"/>
              </a:spcAft>
              <a:buClr>
                <a:srgbClr val="000000"/>
              </a:buClr>
              <a:buSzPts val="4400"/>
              <a:buFont typeface="Montserrat"/>
              <a:buNone/>
            </a:pPr>
            <a:r>
              <a:t/>
            </a:r>
            <a:endParaRPr b="1" i="0" sz="6000" u="none" cap="none" strike="noStrike">
              <a:solidFill>
                <a:srgbClr val="000000"/>
              </a:solidFill>
              <a:latin typeface="Montserrat"/>
              <a:ea typeface="Montserrat"/>
              <a:cs typeface="Montserrat"/>
              <a:sym typeface="Montserrat"/>
            </a:endParaRPr>
          </a:p>
        </p:txBody>
      </p:sp>
      <p:sp>
        <p:nvSpPr>
          <p:cNvPr id="133" name="Google Shape;133;p18"/>
          <p:cNvSpPr txBox="1"/>
          <p:nvPr/>
        </p:nvSpPr>
        <p:spPr>
          <a:xfrm>
            <a:off x="1338549" y="4670790"/>
            <a:ext cx="6754665" cy="893256"/>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Germany lost land.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39" name="Google Shape;139;p19"/>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40" name="Google Shape;140;p19"/>
          <p:cNvSpPr txBox="1"/>
          <p:nvPr/>
        </p:nvSpPr>
        <p:spPr>
          <a:xfrm>
            <a:off x="513950" y="1501454"/>
            <a:ext cx="17232938" cy="1045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L </a:t>
            </a:r>
            <a:endParaRPr/>
          </a:p>
          <a:p>
            <a:pPr indent="0" lvl="0" marL="0" marR="0" rtl="0" algn="l">
              <a:lnSpc>
                <a:spcPct val="115000"/>
              </a:lnSpc>
              <a:spcBef>
                <a:spcPts val="0"/>
              </a:spcBef>
              <a:spcAft>
                <a:spcPts val="0"/>
              </a:spcAft>
              <a:buClr>
                <a:srgbClr val="000000"/>
              </a:buClr>
              <a:buSzPts val="4400"/>
              <a:buFont typeface="Montserrat"/>
              <a:buNone/>
            </a:pPr>
            <a:r>
              <a:t/>
            </a:r>
            <a:endParaRPr b="1" i="0" sz="6000" u="none" cap="none" strike="noStrike">
              <a:solidFill>
                <a:srgbClr val="000000"/>
              </a:solidFill>
              <a:latin typeface="Montserrat"/>
              <a:ea typeface="Montserrat"/>
              <a:cs typeface="Montserrat"/>
              <a:sym typeface="Montserrat"/>
            </a:endParaRPr>
          </a:p>
        </p:txBody>
      </p:sp>
      <p:sp>
        <p:nvSpPr>
          <p:cNvPr id="141" name="Google Shape;141;p19"/>
          <p:cNvSpPr txBox="1"/>
          <p:nvPr/>
        </p:nvSpPr>
        <p:spPr>
          <a:xfrm>
            <a:off x="513950" y="285050"/>
            <a:ext cx="17088251" cy="1045200"/>
          </a:xfrm>
          <a:prstGeom prst="rect">
            <a:avLst/>
          </a:prstGeom>
          <a:noFill/>
          <a:ln>
            <a:noFill/>
          </a:ln>
        </p:spPr>
        <p:txBody>
          <a:bodyPr anchorCtr="0" anchor="t" bIns="182850" lIns="182850" spcFirstLastPara="1" rIns="182850" wrap="square" tIns="182850">
            <a:noAutofit/>
          </a:bodyPr>
          <a:lstStyle/>
          <a:p>
            <a:pPr indent="0" lvl="0" marL="0" marR="0" rtl="0" algn="ctr">
              <a:lnSpc>
                <a:spcPct val="130000"/>
              </a:lnSpc>
              <a:spcBef>
                <a:spcPts val="0"/>
              </a:spcBef>
              <a:spcAft>
                <a:spcPts val="2000"/>
              </a:spcAft>
              <a:buClr>
                <a:srgbClr val="000000"/>
              </a:buClr>
              <a:buSzPts val="4400"/>
              <a:buFont typeface="Arial"/>
              <a:buNone/>
            </a:pPr>
            <a:r>
              <a:rPr b="1" i="0" lang="en-GB" sz="4400" u="sng" cap="none" strike="noStrike">
                <a:solidFill>
                  <a:srgbClr val="000000"/>
                </a:solidFill>
                <a:latin typeface="Montserrat"/>
                <a:ea typeface="Montserrat"/>
                <a:cs typeface="Montserrat"/>
                <a:sym typeface="Montserrat"/>
              </a:rPr>
              <a:t>The Terms of the Treaty of Versailles.</a:t>
            </a:r>
            <a:endParaRPr b="1" i="0" sz="4400" u="sng" cap="none" strike="noStrike">
              <a:solidFill>
                <a:srgbClr val="000000"/>
              </a:solidFill>
              <a:latin typeface="Montserrat"/>
              <a:ea typeface="Montserrat"/>
              <a:cs typeface="Montserrat"/>
              <a:sym typeface="Montserrat"/>
            </a:endParaRPr>
          </a:p>
        </p:txBody>
      </p:sp>
      <p:sp>
        <p:nvSpPr>
          <p:cNvPr id="142" name="Google Shape;142;p19"/>
          <p:cNvSpPr txBox="1"/>
          <p:nvPr/>
        </p:nvSpPr>
        <p:spPr>
          <a:xfrm>
            <a:off x="1338549" y="1579598"/>
            <a:ext cx="6754665" cy="893256"/>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League of Nations.</a:t>
            </a:r>
            <a:endParaRPr/>
          </a:p>
        </p:txBody>
      </p:sp>
      <p:sp>
        <p:nvSpPr>
          <p:cNvPr id="143" name="Google Shape;143;p19"/>
          <p:cNvSpPr txBox="1"/>
          <p:nvPr>
            <p:ph idx="1" type="body"/>
          </p:nvPr>
        </p:nvSpPr>
        <p:spPr>
          <a:xfrm>
            <a:off x="513950" y="2624798"/>
            <a:ext cx="17088251" cy="2518702"/>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a:t>A League of Nations was set up. It was a group of countries who had decided to solve problems through talking about them (</a:t>
            </a:r>
            <a:r>
              <a:rPr b="1" lang="en-GB"/>
              <a:t>diplomacy</a:t>
            </a:r>
            <a:r>
              <a:rPr lang="en-GB"/>
              <a:t>), instead of by fighting. This was supposed to help Europe to stay peaceful in the future. Germany was not allowed to join the League of Nations. This damaged Germany’s pride as she was accepting all of the punishments for the war, but not allowed to take part in European </a:t>
            </a:r>
            <a:r>
              <a:rPr b="1" lang="en-GB"/>
              <a:t>politics</a:t>
            </a:r>
            <a:r>
              <a:rPr lang="en-GB"/>
              <a:t>.</a:t>
            </a:r>
            <a:endParaRPr/>
          </a:p>
        </p:txBody>
      </p:sp>
      <p:sp>
        <p:nvSpPr>
          <p:cNvPr id="144" name="Google Shape;144;p19"/>
          <p:cNvSpPr txBox="1"/>
          <p:nvPr/>
        </p:nvSpPr>
        <p:spPr>
          <a:xfrm>
            <a:off x="513761" y="7267823"/>
            <a:ext cx="17088251" cy="2518702"/>
          </a:xfrm>
          <a:prstGeom prst="rect">
            <a:avLst/>
          </a:prstGeom>
          <a:noFill/>
          <a:ln>
            <a:noFill/>
          </a:ln>
        </p:spPr>
        <p:txBody>
          <a:bodyPr anchorCtr="0" anchor="t" bIns="0" lIns="0" spcFirstLastPara="1" rIns="0" wrap="square" tIns="0">
            <a:noAutofit/>
          </a:bodyPr>
          <a:lstStyle/>
          <a:p>
            <a:pPr indent="0" lvl="0" marL="25400" marR="0" rtl="0" algn="l">
              <a:lnSpc>
                <a:spcPct val="130000"/>
              </a:lnSpc>
              <a:spcBef>
                <a:spcPts val="0"/>
              </a:spcBef>
              <a:spcAft>
                <a:spcPts val="0"/>
              </a:spcAft>
              <a:buClr>
                <a:schemeClr val="dk2"/>
              </a:buClr>
              <a:buSzPts val="3200"/>
              <a:buFont typeface="Montserrat"/>
              <a:buNone/>
            </a:pPr>
            <a:r>
              <a:rPr b="0" i="0" lang="en-GB" sz="3200" u="none" cap="none" strike="noStrike">
                <a:solidFill>
                  <a:schemeClr val="dk2"/>
                </a:solidFill>
                <a:latin typeface="Montserrat"/>
                <a:ea typeface="Montserrat"/>
                <a:cs typeface="Montserrat"/>
                <a:sym typeface="Montserrat"/>
              </a:rPr>
              <a:t>Germany was not allowed to make any secret treaties, or to unite with Austria, the closest country to her. The union with Austria was called Anschluss. These terms damaged Germany’s pride and would also damage her militarily if there was a war. </a:t>
            </a:r>
            <a:endParaRPr/>
          </a:p>
        </p:txBody>
      </p:sp>
      <p:sp>
        <p:nvSpPr>
          <p:cNvPr id="145" name="Google Shape;145;p19"/>
          <p:cNvSpPr txBox="1"/>
          <p:nvPr/>
        </p:nvSpPr>
        <p:spPr>
          <a:xfrm>
            <a:off x="527530" y="6298595"/>
            <a:ext cx="17232938" cy="1045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4400"/>
              <a:buFont typeface="Montserrat"/>
              <a:buNone/>
            </a:pPr>
            <a:r>
              <a:rPr b="1" i="0" lang="en-GB" sz="6000" u="none" cap="none" strike="noStrike">
                <a:solidFill>
                  <a:srgbClr val="000000"/>
                </a:solidFill>
                <a:latin typeface="Montserrat"/>
                <a:ea typeface="Montserrat"/>
                <a:cs typeface="Montserrat"/>
                <a:sym typeface="Montserrat"/>
              </a:rPr>
              <a:t>E </a:t>
            </a:r>
            <a:endParaRPr/>
          </a:p>
          <a:p>
            <a:pPr indent="0" lvl="0" marL="0" marR="0" rtl="0" algn="l">
              <a:lnSpc>
                <a:spcPct val="115000"/>
              </a:lnSpc>
              <a:spcBef>
                <a:spcPts val="0"/>
              </a:spcBef>
              <a:spcAft>
                <a:spcPts val="0"/>
              </a:spcAft>
              <a:buClr>
                <a:srgbClr val="000000"/>
              </a:buClr>
              <a:buSzPts val="4400"/>
              <a:buFont typeface="Montserrat"/>
              <a:buNone/>
            </a:pPr>
            <a:r>
              <a:t/>
            </a:r>
            <a:endParaRPr b="1" i="0" sz="6000" u="none" cap="none" strike="noStrike">
              <a:solidFill>
                <a:srgbClr val="000000"/>
              </a:solidFill>
              <a:latin typeface="Montserrat"/>
              <a:ea typeface="Montserrat"/>
              <a:cs typeface="Montserrat"/>
              <a:sym typeface="Montserrat"/>
            </a:endParaRPr>
          </a:p>
        </p:txBody>
      </p:sp>
      <p:sp>
        <p:nvSpPr>
          <p:cNvPr id="146" name="Google Shape;146;p19"/>
          <p:cNvSpPr txBox="1"/>
          <p:nvPr/>
        </p:nvSpPr>
        <p:spPr>
          <a:xfrm>
            <a:off x="1338549" y="6374567"/>
            <a:ext cx="6754665" cy="893256"/>
          </a:xfrm>
          <a:prstGeom prst="rect">
            <a:avLst/>
          </a:prstGeom>
          <a:solidFill>
            <a:schemeClr val="accent4"/>
          </a:solidFill>
          <a:ln>
            <a:noFill/>
          </a:ln>
        </p:spPr>
        <p:txBody>
          <a:bodyPr anchorCtr="0" anchor="ctr" bIns="0" lIns="0" spcFirstLastPara="1" rIns="0" wrap="square" tIns="0">
            <a:noAutofit/>
          </a:bodyPr>
          <a:lstStyle/>
          <a:p>
            <a:pPr indent="0" lvl="0" marL="0" marR="0" rtl="0" algn="ctr">
              <a:lnSpc>
                <a:spcPct val="130000"/>
              </a:lnSpc>
              <a:spcBef>
                <a:spcPts val="0"/>
              </a:spcBef>
              <a:spcAft>
                <a:spcPts val="2000"/>
              </a:spcAft>
              <a:buClr>
                <a:schemeClr val="dk2"/>
              </a:buClr>
              <a:buSzPts val="3200"/>
              <a:buFont typeface="Montserrat"/>
              <a:buNone/>
            </a:pPr>
            <a:r>
              <a:rPr b="1" i="0" lang="en-GB" sz="4400" u="none" cap="none" strike="noStrike">
                <a:solidFill>
                  <a:srgbClr val="FFFFFF"/>
                </a:solidFill>
                <a:latin typeface="Montserrat"/>
                <a:ea typeface="Montserrat"/>
                <a:cs typeface="Montserrat"/>
                <a:sym typeface="Montserrat"/>
              </a:rPr>
              <a:t>Extra Terms.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52" name="Google Shape;152;p20"/>
          <p:cNvSpPr txBox="1"/>
          <p:nvPr/>
        </p:nvSpPr>
        <p:spPr>
          <a:xfrm>
            <a:off x="1344050" y="-122850"/>
            <a:ext cx="16451999" cy="1045200"/>
          </a:xfrm>
          <a:prstGeom prst="rect">
            <a:avLst/>
          </a:prstGeom>
          <a:noFill/>
          <a:ln>
            <a:noFill/>
          </a:ln>
        </p:spPr>
        <p:txBody>
          <a:bodyPr anchorCtr="0" anchor="t" bIns="182850" lIns="182850" spcFirstLastPara="1" rIns="182850" wrap="square" tIns="182850">
            <a:noAutofit/>
          </a:bodyPr>
          <a:lstStyle/>
          <a:p>
            <a:pPr indent="0" lvl="0" marL="0" marR="0" rtl="0" algn="ctr">
              <a:lnSpc>
                <a:spcPct val="130000"/>
              </a:lnSpc>
              <a:spcBef>
                <a:spcPts val="0"/>
              </a:spcBef>
              <a:spcAft>
                <a:spcPts val="2000"/>
              </a:spcAft>
              <a:buClr>
                <a:srgbClr val="000000"/>
              </a:buClr>
              <a:buSzPts val="4400"/>
              <a:buFont typeface="Arial"/>
              <a:buNone/>
            </a:pPr>
            <a:r>
              <a:rPr b="1" i="0" lang="en-GB" sz="4400" u="sng" cap="none" strike="noStrike">
                <a:solidFill>
                  <a:srgbClr val="000000"/>
                </a:solidFill>
                <a:latin typeface="Montserrat"/>
                <a:ea typeface="Montserrat"/>
                <a:cs typeface="Montserrat"/>
                <a:sym typeface="Montserrat"/>
              </a:rPr>
              <a:t>What kind of peace was made in 1919?</a:t>
            </a:r>
            <a:endParaRPr b="1" i="0" sz="4400" u="sng" cap="none" strike="noStrike">
              <a:solidFill>
                <a:srgbClr val="000000"/>
              </a:solidFill>
              <a:latin typeface="Montserrat"/>
              <a:ea typeface="Montserrat"/>
              <a:cs typeface="Montserrat"/>
              <a:sym typeface="Montserrat"/>
            </a:endParaRPr>
          </a:p>
        </p:txBody>
      </p:sp>
      <p:sp>
        <p:nvSpPr>
          <p:cNvPr id="153" name="Google Shape;153;p20"/>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graphicFrame>
        <p:nvGraphicFramePr>
          <p:cNvPr id="154" name="Google Shape;154;p20"/>
          <p:cNvGraphicFramePr/>
          <p:nvPr/>
        </p:nvGraphicFramePr>
        <p:xfrm>
          <a:off x="168441" y="874463"/>
          <a:ext cx="3000000" cy="3000000"/>
        </p:xfrm>
        <a:graphic>
          <a:graphicData uri="http://schemas.openxmlformats.org/drawingml/2006/table">
            <a:tbl>
              <a:tblPr bandRow="1" firstRow="1">
                <a:noFill/>
                <a:tableStyleId>{9F4F5FFB-16B0-4572-96C6-1DE264088D70}</a:tableStyleId>
              </a:tblPr>
              <a:tblGrid>
                <a:gridCol w="6737675"/>
                <a:gridCol w="6039850"/>
                <a:gridCol w="5342025"/>
              </a:tblGrid>
              <a:tr h="731675">
                <a:tc>
                  <a:txBody>
                    <a:bodyPr/>
                    <a:lstStyle/>
                    <a:p>
                      <a:pPr indent="0" lvl="0" marL="0" marR="0" rtl="0" algn="l">
                        <a:lnSpc>
                          <a:spcPct val="100000"/>
                        </a:lnSpc>
                        <a:spcBef>
                          <a:spcPts val="0"/>
                        </a:spcBef>
                        <a:spcAft>
                          <a:spcPts val="0"/>
                        </a:spcAft>
                        <a:buNone/>
                      </a:pPr>
                      <a:r>
                        <a:rPr b="1" lang="en-GB" sz="3200" u="none" cap="none" strike="noStrike">
                          <a:latin typeface="Montserrat"/>
                          <a:ea typeface="Montserrat"/>
                          <a:cs typeface="Montserrat"/>
                          <a:sym typeface="Montserrat"/>
                        </a:rPr>
                        <a:t>Self interested?</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1" lang="en-GB" sz="3200" u="none" cap="none" strike="noStrike">
                          <a:latin typeface="Montserrat"/>
                          <a:ea typeface="Montserrat"/>
                          <a:cs typeface="Montserrat"/>
                          <a:sym typeface="Montserrat"/>
                        </a:rPr>
                        <a:t>Vengeful (revenge)?</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1" lang="en-GB" sz="3200" u="none" cap="none" strike="noStrike">
                          <a:latin typeface="Montserrat"/>
                          <a:ea typeface="Montserrat"/>
                          <a:cs typeface="Montserrat"/>
                          <a:sym typeface="Montserrat"/>
                        </a:rPr>
                        <a:t>Doing the ‘right thing’?</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7297350">
                <a:tc>
                  <a:txBody>
                    <a:bodyPr/>
                    <a:lstStyle/>
                    <a:p>
                      <a:pPr indent="0" lvl="0" marL="0" marR="0" rtl="0" algn="l">
                        <a:lnSpc>
                          <a:spcPct val="100000"/>
                        </a:lnSpc>
                        <a:spcBef>
                          <a:spcPts val="0"/>
                        </a:spcBef>
                        <a:spcAft>
                          <a:spcPts val="0"/>
                        </a:spcAft>
                        <a:buNone/>
                      </a:pPr>
                      <a:r>
                        <a:rPr lang="en-GB" sz="3200" u="none" cap="none" strike="noStrike">
                          <a:latin typeface="Montserrat"/>
                          <a:ea typeface="Montserrat"/>
                          <a:cs typeface="Montserrat"/>
                          <a:sym typeface="Montserrat"/>
                        </a:rPr>
                        <a:t>The </a:t>
                      </a:r>
                      <a:r>
                        <a:rPr b="1" lang="en-GB" sz="3200" u="none" cap="none" strike="noStrike">
                          <a:latin typeface="Montserrat"/>
                          <a:ea typeface="Montserrat"/>
                          <a:cs typeface="Montserrat"/>
                          <a:sym typeface="Montserrat"/>
                        </a:rPr>
                        <a:t>‘Big Three’, </a:t>
                      </a:r>
                      <a:r>
                        <a:rPr lang="en-GB" sz="3200" u="none" cap="none" strike="noStrike">
                          <a:latin typeface="Montserrat"/>
                          <a:ea typeface="Montserrat"/>
                          <a:cs typeface="Montserrat"/>
                          <a:sym typeface="Montserrat"/>
                        </a:rPr>
                        <a:t>and in particular Britain and France, wanted to protect themselves from future attack and gain as much as they could from the Treaty of Versailles. They were keen to take Germany’s colonies and also to get as much money as possible in reparations. This made Germany feel that they were being punished more than they should be and that France in particular was being greedy.</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GB" sz="3200" u="none" cap="none" strike="noStrike">
                          <a:latin typeface="Montserrat"/>
                          <a:ea typeface="Montserrat"/>
                          <a:cs typeface="Montserrat"/>
                          <a:sym typeface="Montserrat"/>
                        </a:rPr>
                        <a:t>Lots of the terms were designed to punish Germany and to make it hard for them to recover. The ‘War Guilt’, the reparations and the reduction of their armed forces made post-war life very hard for Germany. The fact that Germany was not allowed into the League of Nations also meant that they could not be involved in European politics. </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GB" sz="3200" u="none" cap="none" strike="noStrike">
                          <a:latin typeface="Montserrat"/>
                          <a:ea typeface="Montserrat"/>
                          <a:cs typeface="Montserrat"/>
                          <a:sym typeface="Montserrat"/>
                        </a:rPr>
                        <a:t>The League of Nations was an example of a term which was trying to keep Europe peaceful in the future. It showed that Britain and France wanted to talk about problems instead of going to war. </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1"/>
          <p:cNvSpPr txBox="1"/>
          <p:nvPr>
            <p:ph type="title"/>
          </p:nvPr>
        </p:nvSpPr>
        <p:spPr>
          <a:xfrm>
            <a:off x="986796" y="293926"/>
            <a:ext cx="26402401" cy="3258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Glossary</a:t>
            </a:r>
            <a:endParaRPr/>
          </a:p>
        </p:txBody>
      </p:sp>
      <p:sp>
        <p:nvSpPr>
          <p:cNvPr id="160" name="Google Shape;160;p21"/>
          <p:cNvSpPr txBox="1"/>
          <p:nvPr/>
        </p:nvSpPr>
        <p:spPr>
          <a:xfrm>
            <a:off x="672900" y="866395"/>
            <a:ext cx="16942200" cy="9126679"/>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Article:</a:t>
            </a:r>
            <a:r>
              <a:rPr b="0" i="0" lang="en-GB" sz="3000" u="none" cap="none" strike="noStrike">
                <a:solidFill>
                  <a:srgbClr val="000000"/>
                </a:solidFill>
                <a:latin typeface="Montserrat"/>
                <a:ea typeface="Montserrat"/>
                <a:cs typeface="Montserrat"/>
                <a:sym typeface="Montserrat"/>
              </a:rPr>
              <a:t> A term of the Treaty of Versailles.</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‘Big Three’:</a:t>
            </a:r>
            <a:r>
              <a:rPr b="0" i="0" lang="en-GB" sz="3000" u="none" cap="none" strike="noStrike">
                <a:solidFill>
                  <a:srgbClr val="000000"/>
                </a:solidFill>
                <a:latin typeface="Montserrat"/>
                <a:ea typeface="Montserrat"/>
                <a:cs typeface="Montserrat"/>
                <a:sym typeface="Montserrat"/>
              </a:rPr>
              <a:t> The three main winning countries at the end of the First World War (Britain/France/USA)</a:t>
            </a:r>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Colonies: </a:t>
            </a:r>
            <a:r>
              <a:rPr b="0" i="0" lang="en-GB" sz="3000" u="none" cap="none" strike="noStrike">
                <a:solidFill>
                  <a:srgbClr val="000000"/>
                </a:solidFill>
                <a:latin typeface="Montserrat"/>
                <a:ea typeface="Montserrat"/>
                <a:cs typeface="Montserrat"/>
                <a:sym typeface="Montserrat"/>
              </a:rPr>
              <a:t>Less powerful countries ruled over by more powerful countries.</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Diplomacy: </a:t>
            </a:r>
            <a:r>
              <a:rPr b="0" i="0" lang="en-GB" sz="3000" u="none" cap="none" strike="noStrike">
                <a:solidFill>
                  <a:srgbClr val="000000"/>
                </a:solidFill>
                <a:latin typeface="Montserrat"/>
                <a:ea typeface="Montserrat"/>
                <a:cs typeface="Montserrat"/>
                <a:sym typeface="Montserrat"/>
              </a:rPr>
              <a:t>Countries solving problems by talking about them, instead of through war.</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Economically:</a:t>
            </a:r>
            <a:r>
              <a:rPr b="0" i="0" lang="en-GB" sz="3000" u="none" cap="none" strike="noStrike">
                <a:solidFill>
                  <a:srgbClr val="000000"/>
                </a:solidFill>
                <a:latin typeface="Montserrat"/>
                <a:ea typeface="Montserrat"/>
                <a:cs typeface="Montserrat"/>
                <a:sym typeface="Montserrat"/>
              </a:rPr>
              <a:t> To do with the money in a country.</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Militarily:</a:t>
            </a:r>
            <a:r>
              <a:rPr b="0" i="0" lang="en-GB" sz="3000" u="none" cap="none" strike="noStrike">
                <a:solidFill>
                  <a:srgbClr val="000000"/>
                </a:solidFill>
                <a:latin typeface="Montserrat"/>
                <a:ea typeface="Montserrat"/>
                <a:cs typeface="Montserrat"/>
                <a:sym typeface="Montserrat"/>
              </a:rPr>
              <a:t> To do with the army.</a:t>
            </a:r>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Politics:</a:t>
            </a:r>
            <a:r>
              <a:rPr b="0" i="0" lang="en-GB" sz="3000" u="none" cap="none" strike="noStrike">
                <a:solidFill>
                  <a:srgbClr val="000000"/>
                </a:solidFill>
                <a:latin typeface="Montserrat"/>
                <a:ea typeface="Montserrat"/>
                <a:cs typeface="Montserrat"/>
                <a:sym typeface="Montserrat"/>
              </a:rPr>
              <a:t> To do with the government.</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Pride:</a:t>
            </a:r>
            <a:r>
              <a:rPr b="0" i="0" lang="en-GB" sz="3000" u="none" cap="none" strike="noStrike">
                <a:solidFill>
                  <a:srgbClr val="000000"/>
                </a:solidFill>
                <a:latin typeface="Montserrat"/>
                <a:ea typeface="Montserrat"/>
                <a:cs typeface="Montserrat"/>
                <a:sym typeface="Montserrat"/>
              </a:rPr>
              <a:t> Self-respect.</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Reparations: </a:t>
            </a:r>
            <a:r>
              <a:rPr b="0" i="0" lang="en-GB" sz="3000" u="none" cap="none" strike="noStrike">
                <a:solidFill>
                  <a:srgbClr val="000000"/>
                </a:solidFill>
                <a:latin typeface="Montserrat"/>
                <a:ea typeface="Montserrat"/>
                <a:cs typeface="Montserrat"/>
                <a:sym typeface="Montserrat"/>
              </a:rPr>
              <a:t>The money that Germany had to pay to the winning countries of the First World War.</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Terms: </a:t>
            </a:r>
            <a:r>
              <a:rPr b="0" i="0" lang="en-GB" sz="3000" u="none" cap="none" strike="noStrike">
                <a:solidFill>
                  <a:srgbClr val="000000"/>
                </a:solidFill>
                <a:latin typeface="Montserrat"/>
                <a:ea typeface="Montserrat"/>
                <a:cs typeface="Montserrat"/>
                <a:sym typeface="Montserrat"/>
              </a:rPr>
              <a:t>One of the agreements made in the Treaty of Versailles.</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Treaty of Versailles:</a:t>
            </a:r>
            <a:r>
              <a:rPr b="0" i="0" lang="en-GB" sz="3000" u="none" cap="none" strike="noStrike">
                <a:solidFill>
                  <a:srgbClr val="000000"/>
                </a:solidFill>
                <a:latin typeface="Montserrat"/>
                <a:ea typeface="Montserrat"/>
                <a:cs typeface="Montserrat"/>
                <a:sym typeface="Montserrat"/>
              </a:rPr>
              <a:t> The agreement signed in 1919 which set out the terms of Germany’s defeat.</a:t>
            </a:r>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50000"/>
              </a:lnSpc>
              <a:spcBef>
                <a:spcPts val="0"/>
              </a:spcBef>
              <a:spcAft>
                <a:spcPts val="0"/>
              </a:spcAft>
              <a:buClr>
                <a:srgbClr val="000000"/>
              </a:buClr>
              <a:buSzPts val="3000"/>
              <a:buFont typeface="Arial"/>
              <a:buNone/>
            </a:pPr>
            <a:r>
              <a:t/>
            </a:r>
            <a:endParaRPr b="1" i="0" sz="3000" u="none" cap="none" strike="noStrike">
              <a:solidFill>
                <a:srgbClr val="000000"/>
              </a:solidFill>
              <a:latin typeface="Montserrat"/>
              <a:ea typeface="Montserrat"/>
              <a:cs typeface="Montserrat"/>
              <a:sym typeface="Montserrat"/>
            </a:endParaRPr>
          </a:p>
        </p:txBody>
      </p:sp>
      <p:sp>
        <p:nvSpPr>
          <p:cNvPr id="161" name="Google Shape;161;p21"/>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67" name="Google Shape;167;p22"/>
          <p:cNvSpPr txBox="1"/>
          <p:nvPr>
            <p:ph type="title"/>
          </p:nvPr>
        </p:nvSpPr>
        <p:spPr>
          <a:xfrm>
            <a:off x="917950" y="280450"/>
            <a:ext cx="16452001"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5600"/>
              <a:t>Comprehension Questions</a:t>
            </a:r>
            <a:endParaRPr sz="5600"/>
          </a:p>
        </p:txBody>
      </p:sp>
      <p:sp>
        <p:nvSpPr>
          <p:cNvPr id="168" name="Google Shape;168;p22"/>
          <p:cNvSpPr txBox="1"/>
          <p:nvPr>
            <p:ph idx="1" type="body"/>
          </p:nvPr>
        </p:nvSpPr>
        <p:spPr>
          <a:xfrm>
            <a:off x="918000" y="1279425"/>
            <a:ext cx="16452001" cy="79254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32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was signed in June 1919?</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Which term damaged Germany’s military the most?</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In what way was the Treaty of Versailles an example of the Big Three trying to ‘do the right thing’?</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0" lvl="0" marL="0" rtl="0" algn="l">
              <a:lnSpc>
                <a:spcPct val="100000"/>
              </a:lnSpc>
              <a:spcBef>
                <a:spcPts val="0"/>
              </a:spcBef>
              <a:spcAft>
                <a:spcPts val="0"/>
              </a:spcAft>
              <a:buClr>
                <a:srgbClr val="000000"/>
              </a:buClr>
              <a:buSzPts val="3800"/>
              <a:buNone/>
            </a:pPr>
            <a:r>
              <a:rPr lang="en-GB" sz="3800">
                <a:solidFill>
                  <a:srgbClr val="000000"/>
                </a:solidFill>
              </a:rPr>
              <a:t>4. With which terms would France be the most satisfied?</a:t>
            </a:r>
            <a:endParaRPr/>
          </a:p>
          <a:p>
            <a:pPr indent="0" lvl="0" marL="0" rtl="0" algn="l">
              <a:lnSpc>
                <a:spcPct val="100000"/>
              </a:lnSpc>
              <a:spcBef>
                <a:spcPts val="0"/>
              </a:spcBef>
              <a:spcAft>
                <a:spcPts val="0"/>
              </a:spcAft>
              <a:buClr>
                <a:srgbClr val="000000"/>
              </a:buClr>
              <a:buSzPts val="3800"/>
              <a:buNone/>
            </a:pPr>
            <a:r>
              <a:t/>
            </a:r>
            <a:endParaRPr sz="3800">
              <a:solidFill>
                <a:srgbClr val="000000"/>
              </a:solidFill>
            </a:endParaRPr>
          </a:p>
          <a:p>
            <a:pPr indent="0" lvl="0" marL="0" rtl="0" algn="l">
              <a:lnSpc>
                <a:spcPct val="100000"/>
              </a:lnSpc>
              <a:spcBef>
                <a:spcPts val="0"/>
              </a:spcBef>
              <a:spcAft>
                <a:spcPts val="0"/>
              </a:spcAft>
              <a:buSzPts val="3200"/>
              <a:buNone/>
            </a:pPr>
            <a:r>
              <a:rPr lang="en-GB" sz="3800">
                <a:solidFill>
                  <a:srgbClr val="000000"/>
                </a:solidFill>
              </a:rPr>
              <a:t>5. To what extent was the Treaty of Versailles a ‘peace of revenge’?</a:t>
            </a:r>
            <a:endParaRPr sz="3800">
              <a:solidFill>
                <a:srgbClr val="000000"/>
              </a:solidFill>
            </a:endParaRPr>
          </a:p>
          <a:p>
            <a:pPr indent="0" lvl="0" marL="0" rtl="0" algn="l">
              <a:lnSpc>
                <a:spcPct val="100000"/>
              </a:lnSpc>
              <a:spcBef>
                <a:spcPts val="0"/>
              </a:spcBef>
              <a:spcAft>
                <a:spcPts val="0"/>
              </a:spcAft>
              <a:buSzPts val="3200"/>
              <a:buNone/>
            </a:pPr>
            <a:r>
              <a:t/>
            </a:r>
            <a:endParaRPr sz="3800">
              <a:solidFill>
                <a:srgbClr val="000000"/>
              </a:solidFill>
            </a:endParaRPr>
          </a:p>
          <a:p>
            <a:pPr indent="0" lvl="0" marL="914400" rtl="0" algn="l">
              <a:lnSpc>
                <a:spcPct val="100000"/>
              </a:lnSpc>
              <a:spcBef>
                <a:spcPts val="0"/>
              </a:spcBef>
              <a:spcAft>
                <a:spcPts val="0"/>
              </a:spcAft>
              <a:buSzPts val="3200"/>
              <a:buNone/>
            </a:pPr>
            <a:r>
              <a:t/>
            </a:r>
            <a:endParaRPr sz="3800">
              <a:solidFill>
                <a:srgbClr val="000000"/>
              </a:solidFill>
            </a:endParaRPr>
          </a:p>
          <a:p>
            <a:pPr indent="0" lvl="0" marL="914400" rtl="0" algn="l">
              <a:lnSpc>
                <a:spcPct val="100000"/>
              </a:lnSpc>
              <a:spcBef>
                <a:spcPts val="0"/>
              </a:spcBef>
              <a:spcAft>
                <a:spcPts val="0"/>
              </a:spcAft>
              <a:buSzPts val="3200"/>
              <a:buNone/>
            </a:pPr>
            <a:r>
              <a:t/>
            </a:r>
            <a:endParaRPr sz="3800">
              <a:solidFill>
                <a:srgbClr val="000000"/>
              </a:solidFill>
            </a:endParaRPr>
          </a:p>
          <a:p>
            <a:pPr indent="0" lvl="0" marL="914400" rtl="0" algn="l">
              <a:lnSpc>
                <a:spcPct val="100000"/>
              </a:lnSpc>
              <a:spcBef>
                <a:spcPts val="0"/>
              </a:spcBef>
              <a:spcAft>
                <a:spcPts val="0"/>
              </a:spcAft>
              <a:buSzPts val="3200"/>
              <a:buNone/>
            </a:pPr>
            <a:r>
              <a:t/>
            </a:r>
            <a:endParaRPr sz="4000">
              <a:solidFill>
                <a:srgbClr val="000000"/>
              </a:solidFill>
            </a:endParaRPr>
          </a:p>
          <a:p>
            <a:pPr indent="0" lvl="0" marL="0" rtl="0" algn="l">
              <a:lnSpc>
                <a:spcPct val="100000"/>
              </a:lnSpc>
              <a:spcBef>
                <a:spcPts val="0"/>
              </a:spcBef>
              <a:spcAft>
                <a:spcPts val="0"/>
              </a:spcAft>
              <a:buSzPts val="3200"/>
              <a:buNone/>
            </a:pPr>
            <a:r>
              <a:t/>
            </a:r>
            <a:endParaRPr sz="4000">
              <a:solidFill>
                <a:srgbClr val="000000"/>
              </a:solidFill>
            </a:endParaRPr>
          </a:p>
        </p:txBody>
      </p:sp>
      <p:sp>
        <p:nvSpPr>
          <p:cNvPr id="169" name="Google Shape;169;p22"/>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