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a038bff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a038bff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7cc302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7cc302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a038bffc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a038bffc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03175" y="925600"/>
            <a:ext cx="8226000" cy="263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Multiplication and Division:To recognise the inverse relationship between multiplication and division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319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Crane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458975" y="445025"/>
            <a:ext cx="3440700" cy="48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</a:rPr>
              <a:t>Independent Task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458975" y="1438150"/>
            <a:ext cx="25881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900"/>
              <a:t>Using arrays or part-whole models, answer the following questions!</a:t>
            </a:r>
            <a:endParaRPr sz="19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 rotWithShape="1">
          <a:blip r:embed="rId3">
            <a:alphaModFix/>
          </a:blip>
          <a:srcRect b="0" l="0" r="54033" t="0"/>
          <a:stretch/>
        </p:blipFill>
        <p:spPr>
          <a:xfrm>
            <a:off x="3899562" y="175088"/>
            <a:ext cx="2014126" cy="4793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p15"/>
          <p:cNvGrpSpPr/>
          <p:nvPr/>
        </p:nvGrpSpPr>
        <p:grpSpPr>
          <a:xfrm>
            <a:off x="6096875" y="445025"/>
            <a:ext cx="2588100" cy="1190400"/>
            <a:chOff x="6096875" y="445025"/>
            <a:chExt cx="2588100" cy="1190400"/>
          </a:xfrm>
        </p:grpSpPr>
        <p:sp>
          <p:nvSpPr>
            <p:cNvPr id="92" name="Google Shape;92;p15"/>
            <p:cNvSpPr txBox="1"/>
            <p:nvPr/>
          </p:nvSpPr>
          <p:spPr>
            <a:xfrm>
              <a:off x="6096875" y="445025"/>
              <a:ext cx="2588100" cy="11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3 x       = 18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18 ÷ 3 =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6611075" y="447250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7308575" y="1172725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6039625" y="1976550"/>
            <a:ext cx="2588100" cy="1190400"/>
            <a:chOff x="6096875" y="445025"/>
            <a:chExt cx="2588100" cy="1190400"/>
          </a:xfrm>
        </p:grpSpPr>
        <p:sp>
          <p:nvSpPr>
            <p:cNvPr id="96" name="Google Shape;96;p15"/>
            <p:cNvSpPr txBox="1"/>
            <p:nvPr/>
          </p:nvSpPr>
          <p:spPr>
            <a:xfrm>
              <a:off x="6096875" y="445025"/>
              <a:ext cx="2588100" cy="11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3 x       = 21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21 ÷ 3 =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6611075" y="447250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7308575" y="1172725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5"/>
          <p:cNvGrpSpPr/>
          <p:nvPr/>
        </p:nvGrpSpPr>
        <p:grpSpPr>
          <a:xfrm>
            <a:off x="6096875" y="3508075"/>
            <a:ext cx="2588100" cy="1190400"/>
            <a:chOff x="6096875" y="445025"/>
            <a:chExt cx="2588100" cy="1190400"/>
          </a:xfrm>
        </p:grpSpPr>
        <p:sp>
          <p:nvSpPr>
            <p:cNvPr id="100" name="Google Shape;100;p15"/>
            <p:cNvSpPr txBox="1"/>
            <p:nvPr/>
          </p:nvSpPr>
          <p:spPr>
            <a:xfrm>
              <a:off x="6096875" y="445025"/>
              <a:ext cx="2588100" cy="11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3 x       = 24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24 ÷ 3 =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6611075" y="447250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7308575" y="1172725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458975" y="445025"/>
            <a:ext cx="3614100" cy="45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</a:rPr>
              <a:t>Independent Task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458975" y="1438150"/>
            <a:ext cx="25881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900"/>
              <a:t>Using arrays or part-whole models, answer the following questions!</a:t>
            </a:r>
            <a:endParaRPr sz="1900"/>
          </a:p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54260" r="0" t="0"/>
          <a:stretch/>
        </p:blipFill>
        <p:spPr>
          <a:xfrm>
            <a:off x="4044680" y="175088"/>
            <a:ext cx="2004150" cy="4793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Google Shape;111;p16"/>
          <p:cNvGrpSpPr/>
          <p:nvPr/>
        </p:nvGrpSpPr>
        <p:grpSpPr>
          <a:xfrm>
            <a:off x="6190425" y="445025"/>
            <a:ext cx="2718200" cy="1190400"/>
            <a:chOff x="6190425" y="445025"/>
            <a:chExt cx="2718200" cy="1190400"/>
          </a:xfrm>
        </p:grpSpPr>
        <p:sp>
          <p:nvSpPr>
            <p:cNvPr id="112" name="Google Shape;112;p16"/>
            <p:cNvSpPr txBox="1"/>
            <p:nvPr/>
          </p:nvSpPr>
          <p:spPr>
            <a:xfrm>
              <a:off x="6320525" y="445025"/>
              <a:ext cx="2588100" cy="11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   </a:t>
              </a: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 ÷ 4 = 7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7 x 4 = 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7477650" y="1174050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6190425" y="445025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" name="Google Shape;115;p16"/>
          <p:cNvSpPr txBox="1"/>
          <p:nvPr/>
        </p:nvSpPr>
        <p:spPr>
          <a:xfrm>
            <a:off x="6255475" y="1976563"/>
            <a:ext cx="25881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    ÷ 4 = 6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6 x 4 = 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6" name="Google Shape;116;p16"/>
          <p:cNvGrpSpPr/>
          <p:nvPr/>
        </p:nvGrpSpPr>
        <p:grpSpPr>
          <a:xfrm>
            <a:off x="6106550" y="2004575"/>
            <a:ext cx="1734525" cy="1134325"/>
            <a:chOff x="6190425" y="445025"/>
            <a:chExt cx="1734525" cy="1134325"/>
          </a:xfrm>
        </p:grpSpPr>
        <p:sp>
          <p:nvSpPr>
            <p:cNvPr id="117" name="Google Shape;117;p16"/>
            <p:cNvSpPr/>
            <p:nvPr/>
          </p:nvSpPr>
          <p:spPr>
            <a:xfrm>
              <a:off x="7477650" y="1174050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6190425" y="445025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9" name="Google Shape;119;p16"/>
          <p:cNvGrpSpPr/>
          <p:nvPr/>
        </p:nvGrpSpPr>
        <p:grpSpPr>
          <a:xfrm>
            <a:off x="6106550" y="3508125"/>
            <a:ext cx="2718200" cy="1190400"/>
            <a:chOff x="6190425" y="445025"/>
            <a:chExt cx="2718200" cy="1190400"/>
          </a:xfrm>
        </p:grpSpPr>
        <p:sp>
          <p:nvSpPr>
            <p:cNvPr id="120" name="Google Shape;120;p16"/>
            <p:cNvSpPr txBox="1"/>
            <p:nvPr/>
          </p:nvSpPr>
          <p:spPr>
            <a:xfrm>
              <a:off x="6320525" y="445025"/>
              <a:ext cx="2588100" cy="119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    ÷ 4 = 5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>
                  <a:latin typeface="Montserrat"/>
                  <a:ea typeface="Montserrat"/>
                  <a:cs typeface="Montserrat"/>
                  <a:sym typeface="Montserrat"/>
                </a:rPr>
                <a:t>5 x 4 = </a:t>
              </a:r>
              <a:endParaRPr sz="2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7477650" y="1174050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6190425" y="445025"/>
              <a:ext cx="447300" cy="405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