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DE9F7F-64CD-4F48-9E5B-38DBAFA2F44B}">
  <a:tblStyle styleId="{4BDE9F7F-64CD-4F48-9E5B-38DBAFA2F4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f1ae82d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f1ae82d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4a0d182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4a0d182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2f39d026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2f39d026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2f39d026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2f39d026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2f39d026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2f39d026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2f39d0268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2f39d0268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2f39d026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2f39d026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2f39d0268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2f39d0268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4834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sports (Part </a:t>
            </a:r>
            <a:r>
              <a:rPr lang="en-GB">
                <a:solidFill>
                  <a:srgbClr val="4B3241"/>
                </a:solidFill>
              </a:rPr>
              <a:t>1/3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seit with present tense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Karmi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6989125" y="8746125"/>
            <a:ext cx="1299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2014513" y="2344525"/>
            <a:ext cx="5368200" cy="52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Wo?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1091574" y="2076950"/>
            <a:ext cx="49605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wohnen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1670225" y="3831188"/>
            <a:ext cx="34389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7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hne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1548775" y="5585425"/>
            <a:ext cx="44040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Montag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614750" y="342900"/>
            <a:ext cx="42861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[o]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062" y="2876300"/>
            <a:ext cx="3685125" cy="31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7950" y="2076950"/>
            <a:ext cx="23336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2075" y="3638775"/>
            <a:ext cx="15240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3250" y="5755375"/>
            <a:ext cx="18764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3700425" y="21345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345175" y="6210300"/>
            <a:ext cx="5551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sollen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02" name="Google Shape;102;p16"/>
          <p:cNvSpPr/>
          <p:nvPr/>
        </p:nvSpPr>
        <p:spPr>
          <a:xfrm>
            <a:off x="1031400" y="1861987"/>
            <a:ext cx="7219800" cy="5702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2150275" y="1546475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reisen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2191200" y="3406675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langsam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1962600" y="4991100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2155175" y="6516250"/>
            <a:ext cx="353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Gesetz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875" y="3929307"/>
            <a:ext cx="2090862" cy="239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5675" y="1219200"/>
            <a:ext cx="20574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5200" y="3429000"/>
            <a:ext cx="2090850" cy="11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02275" y="4509695"/>
            <a:ext cx="1533850" cy="193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02225" y="5871250"/>
            <a:ext cx="485650" cy="4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11775" y="6255620"/>
            <a:ext cx="1771225" cy="17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711400" y="7564384"/>
            <a:ext cx="2090850" cy="135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7"/>
          <p:cNvGraphicFramePr/>
          <p:nvPr/>
        </p:nvGraphicFramePr>
        <p:xfrm>
          <a:off x="1116625" y="86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{4BDE9F7F-64CD-4F48-9E5B-38DBAFA2F44B}</a:tableStyleId>
              </a:tblPr>
              <a:tblGrid>
                <a:gridCol w="7020850"/>
                <a:gridCol w="6823150"/>
              </a:tblGrid>
              <a:tr h="108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trainieren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train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ausprobieren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try out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turnen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gymnastics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wandern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hike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treiben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(sport)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teilnehmen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part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laufen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run</a:t>
                      </a:r>
                      <a:endParaRPr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917950" y="509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seit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875100" y="190500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seit is a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preposition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means ‘since’ or ‘for’.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must use the present tense with ‘seit’ when an action started in the past and is </a:t>
            </a:r>
            <a:r>
              <a:rPr b="1"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continuing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the present.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058600" y="5734550"/>
            <a:ext cx="6610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turne seit </a:t>
            </a: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drei Monaten.</a:t>
            </a:r>
            <a:endParaRPr b="1"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1181725" y="5734550"/>
            <a:ext cx="6188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have been doing gymnastics for 3 months.</a:t>
            </a:r>
            <a:endParaRPr b="1"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seit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875100" y="243840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with any time phrase remember to invert the subject and the verb if you are beginning the sentence with it: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4239925" y="5055250"/>
            <a:ext cx="9570000" cy="1326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Seit drei Monaten turne ich.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00" y="4921325"/>
            <a:ext cx="1790432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917950" y="432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seit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875100" y="190500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prepositions take a case, seit takes the dative.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means the article must agree.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00" y="4921325"/>
            <a:ext cx="1790432" cy="16001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Google Shape;153;p20"/>
          <p:cNvGraphicFramePr/>
          <p:nvPr/>
        </p:nvGraphicFramePr>
        <p:xfrm>
          <a:off x="3752425" y="445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{4BDE9F7F-64CD-4F48-9E5B-38DBAFA2F44B}</a:tableStyleId>
              </a:tblPr>
              <a:tblGrid>
                <a:gridCol w="4134900"/>
                <a:gridCol w="4018475"/>
              </a:tblGrid>
              <a:tr h="54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definite article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indefinite article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einem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einer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einem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(k)einen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4" name="Google Shape;154;p20"/>
          <p:cNvSpPr/>
          <p:nvPr/>
        </p:nvSpPr>
        <p:spPr>
          <a:xfrm>
            <a:off x="12736125" y="4074525"/>
            <a:ext cx="4633800" cy="38139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Remember the noun must add an ‘n’ in the plural form.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843900" y="37832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 der Satz richtig oder falsch?</a:t>
            </a:r>
            <a:endParaRPr b="1" sz="58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803325" y="1765100"/>
            <a:ext cx="8953200" cy="111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eriod"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Seit einer Woche spiele ich Tennis.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813025" y="3017413"/>
            <a:ext cx="89532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Er hat seit drei Tagen trainiert.</a:t>
            </a:r>
            <a:endParaRPr b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800400" y="4269723"/>
            <a:ext cx="89532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Meine Schwester läuft seit ein Jahr.</a:t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803325" y="5548950"/>
            <a:ext cx="8953200" cy="134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Seit drei Jahren nimmt mein Bruder an einer Mannschaft teil.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03325" y="7078425"/>
            <a:ext cx="8953200" cy="14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 Seit gestern ich wandere nicht mehr.</a:t>
            </a:r>
            <a:endParaRPr b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925" y="7157576"/>
            <a:ext cx="1976509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1325" y="4338176"/>
            <a:ext cx="1976509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1325" y="2966576"/>
            <a:ext cx="1976509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2825" y="5590625"/>
            <a:ext cx="1765901" cy="17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09025" y="1475825"/>
            <a:ext cx="1765901" cy="17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813025" y="3017413"/>
            <a:ext cx="8953200" cy="111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Er trainiert seit drei Tagen.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800400" y="4269725"/>
            <a:ext cx="8953200" cy="1187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Meine Schwester läuft seit einem Jahr.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803325" y="7078425"/>
            <a:ext cx="8953200" cy="147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Seit gestern wandere ich nicht mehr.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1325" y="4351876"/>
            <a:ext cx="1976509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1325" y="2980276"/>
            <a:ext cx="1976509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9025" y="1489525"/>
            <a:ext cx="1765901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" type="subTitle"/>
          </p:nvPr>
        </p:nvSpPr>
        <p:spPr>
          <a:xfrm>
            <a:off x="917950" y="1580850"/>
            <a:ext cx="6647400" cy="18972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</a:rPr>
              <a:t>Which verb from today’s lesson are we looking for here?</a:t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917950" y="3636213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 u="sng">
                <a:solidFill>
                  <a:srgbClr val="000000"/>
                </a:solidFill>
              </a:rPr>
              <a:t>a</a:t>
            </a:r>
            <a:r>
              <a:rPr lang="en-GB" sz="3700">
                <a:solidFill>
                  <a:srgbClr val="000000"/>
                </a:solidFill>
              </a:rPr>
              <a:t> s p o b e e i n r u r </a:t>
            </a:r>
            <a:endParaRPr sz="3500"/>
          </a:p>
        </p:txBody>
      </p:sp>
      <p:sp>
        <p:nvSpPr>
          <p:cNvPr id="182" name="Google Shape;182;p22"/>
          <p:cNvSpPr txBox="1"/>
          <p:nvPr>
            <p:ph idx="3" type="subTitle"/>
          </p:nvPr>
        </p:nvSpPr>
        <p:spPr>
          <a:xfrm>
            <a:off x="9468000" y="1581150"/>
            <a:ext cx="6734100" cy="18972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Which tense do you need to use with seit?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83" name="Google Shape;183;p22"/>
          <p:cNvSpPr txBox="1"/>
          <p:nvPr>
            <p:ph idx="4" type="body"/>
          </p:nvPr>
        </p:nvSpPr>
        <p:spPr>
          <a:xfrm>
            <a:off x="9468000" y="3748600"/>
            <a:ext cx="6734100" cy="906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present tense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4" name="Google Shape;184;p22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85" name="Google Shape;185;p22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86" name="Google Shape;186;p22"/>
          <p:cNvSpPr txBox="1"/>
          <p:nvPr>
            <p:ph idx="5" type="subTitle"/>
          </p:nvPr>
        </p:nvSpPr>
        <p:spPr>
          <a:xfrm>
            <a:off x="917950" y="4907750"/>
            <a:ext cx="6647400" cy="22608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What is wrong with this sentence?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87" name="Google Shape;187;p22"/>
          <p:cNvSpPr txBox="1"/>
          <p:nvPr>
            <p:ph idx="6" type="body"/>
          </p:nvPr>
        </p:nvSpPr>
        <p:spPr>
          <a:xfrm>
            <a:off x="917950" y="7168600"/>
            <a:ext cx="66474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Seit einer Woche habe ich Fußball gespielt.</a:t>
            </a:r>
            <a:endParaRPr sz="3500"/>
          </a:p>
        </p:txBody>
      </p:sp>
      <p:sp>
        <p:nvSpPr>
          <p:cNvPr id="188" name="Google Shape;188;p22"/>
          <p:cNvSpPr txBox="1"/>
          <p:nvPr>
            <p:ph idx="7" type="subTitle"/>
          </p:nvPr>
        </p:nvSpPr>
        <p:spPr>
          <a:xfrm>
            <a:off x="9468000" y="4907700"/>
            <a:ext cx="6734100" cy="22608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Translate: </a:t>
            </a:r>
            <a:br>
              <a:rPr lang="en-GB" sz="3000">
                <a:solidFill>
                  <a:schemeClr val="dk2"/>
                </a:solidFill>
              </a:rPr>
            </a:br>
            <a:r>
              <a:rPr lang="en-GB" sz="3000">
                <a:solidFill>
                  <a:schemeClr val="dk2"/>
                </a:solidFill>
              </a:rPr>
              <a:t>I have been doing gymnastics for three years.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89" name="Google Shape;189;p22"/>
          <p:cNvSpPr txBox="1"/>
          <p:nvPr>
            <p:ph type="title"/>
          </p:nvPr>
        </p:nvSpPr>
        <p:spPr>
          <a:xfrm>
            <a:off x="703650" y="4185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chemeClr val="dk2"/>
                </a:solidFill>
              </a:rPr>
              <a:t>Feedback</a:t>
            </a:r>
            <a:endParaRPr sz="5800">
              <a:solidFill>
                <a:schemeClr val="dk2"/>
              </a:solidFill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6844750" y="4907650"/>
            <a:ext cx="2629500" cy="398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Used the past - needs to be present: Seit einer Woche spiele ich Fußball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917950" y="4171750"/>
            <a:ext cx="5469600" cy="58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ausprobieren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>
            <p:ph idx="4" type="body"/>
          </p:nvPr>
        </p:nvSpPr>
        <p:spPr>
          <a:xfrm>
            <a:off x="9620400" y="7558600"/>
            <a:ext cx="6734100" cy="906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Seit drei Jahren turne ich.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