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9ea43c9c6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Google Shape;30;g9ea43c9c6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3" name="Google Shape;33;p7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Bond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7"/>
          <p:cNvSpPr txBox="1"/>
          <p:nvPr/>
        </p:nvSpPr>
        <p:spPr>
          <a:xfrm>
            <a:off x="458800" y="1304925"/>
            <a:ext cx="7743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000">
                <a:solidFill>
                  <a:srgbClr val="4A314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Sine, Cosine and Area Rules – Mixed Problems</a:t>
            </a:r>
            <a:endParaRPr sz="3000">
              <a:solidFill>
                <a:srgbClr val="4A314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4A314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/>
        </p:nvSpPr>
        <p:spPr>
          <a:xfrm>
            <a:off x="4830450" y="924806"/>
            <a:ext cx="3816116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Calculate the area of the triangle XYZ.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41" name="Google Shape;41;p8"/>
          <p:cNvGrpSpPr/>
          <p:nvPr/>
        </p:nvGrpSpPr>
        <p:grpSpPr>
          <a:xfrm>
            <a:off x="3406756" y="1034688"/>
            <a:ext cx="5338911" cy="4713441"/>
            <a:chOff x="3406756" y="1034688"/>
            <a:chExt cx="5338911" cy="4713441"/>
          </a:xfrm>
        </p:grpSpPr>
        <p:sp>
          <p:nvSpPr>
            <p:cNvPr id="42" name="Google Shape;42;p8"/>
            <p:cNvSpPr/>
            <p:nvPr/>
          </p:nvSpPr>
          <p:spPr>
            <a:xfrm rot="2135305">
              <a:off x="5635260" y="1532450"/>
              <a:ext cx="2175353" cy="1729491"/>
            </a:xfrm>
            <a:prstGeom prst="triangle">
              <a:avLst>
                <a:gd fmla="val 71362" name="adj"/>
              </a:avLst>
            </a:prstGeom>
            <a:solidFill>
              <a:schemeClr val="lt2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8"/>
            <p:cNvSpPr/>
            <p:nvPr/>
          </p:nvSpPr>
          <p:spPr>
            <a:xfrm rot="2783370">
              <a:off x="3952325" y="1409555"/>
              <a:ext cx="2059320" cy="2389406"/>
            </a:xfrm>
            <a:prstGeom prst="arc">
              <a:avLst>
                <a:gd fmla="val 17880080" name="adj1"/>
                <a:gd fmla="val 19907269" name="adj2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8"/>
            <p:cNvSpPr/>
            <p:nvPr/>
          </p:nvSpPr>
          <p:spPr>
            <a:xfrm rot="-3733840">
              <a:off x="6179165" y="3085724"/>
              <a:ext cx="2059320" cy="2389406"/>
            </a:xfrm>
            <a:prstGeom prst="arc">
              <a:avLst>
                <a:gd fmla="val 17880080" name="adj1"/>
                <a:gd fmla="val 20052011" name="adj2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" name="Google Shape;45;p8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Non right angled triangle problem solving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46" name="Google Shape;46;p8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Here is a non right angled triangle.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Calculate the area of ABC.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	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Calculate the distance the AC.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	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47" name="Google Shape;47;p8"/>
          <p:cNvSpPr/>
          <p:nvPr/>
        </p:nvSpPr>
        <p:spPr>
          <a:xfrm>
            <a:off x="1105398" y="1655460"/>
            <a:ext cx="2175353" cy="1366596"/>
          </a:xfrm>
          <a:prstGeom prst="triangle">
            <a:avLst>
              <a:gd fmla="val 15944" name="adj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8"/>
          <p:cNvSpPr txBox="1"/>
          <p:nvPr/>
        </p:nvSpPr>
        <p:spPr>
          <a:xfrm>
            <a:off x="767039" y="2868167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9" name="Google Shape;49;p8"/>
          <p:cNvSpPr txBox="1"/>
          <p:nvPr/>
        </p:nvSpPr>
        <p:spPr>
          <a:xfrm>
            <a:off x="1278818" y="1306510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0" name="Google Shape;50;p8"/>
          <p:cNvSpPr txBox="1"/>
          <p:nvPr/>
        </p:nvSpPr>
        <p:spPr>
          <a:xfrm>
            <a:off x="3282274" y="2868167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1" name="Google Shape;51;p8"/>
          <p:cNvSpPr/>
          <p:nvPr/>
        </p:nvSpPr>
        <p:spPr>
          <a:xfrm rot="9063704">
            <a:off x="988039" y="1198154"/>
            <a:ext cx="1288320" cy="1030886"/>
          </a:xfrm>
          <a:prstGeom prst="arc">
            <a:avLst>
              <a:gd fmla="val 15182995" name="adj1"/>
              <a:gd fmla="val 19907269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8"/>
          <p:cNvSpPr txBox="1"/>
          <p:nvPr/>
        </p:nvSpPr>
        <p:spPr>
          <a:xfrm>
            <a:off x="1390382" y="1881677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43</a:t>
            </a:r>
            <a:r>
              <a:rPr b="0" baseline="3000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" name="Google Shape;53;p8"/>
          <p:cNvSpPr txBox="1"/>
          <p:nvPr/>
        </p:nvSpPr>
        <p:spPr>
          <a:xfrm>
            <a:off x="2294370" y="2059691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 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4" name="Google Shape;54;p8"/>
          <p:cNvSpPr txBox="1"/>
          <p:nvPr/>
        </p:nvSpPr>
        <p:spPr>
          <a:xfrm>
            <a:off x="751193" y="2184663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 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5" name="Google Shape;55;p8"/>
          <p:cNvGrpSpPr/>
          <p:nvPr/>
        </p:nvGrpSpPr>
        <p:grpSpPr>
          <a:xfrm>
            <a:off x="5014038" y="1676939"/>
            <a:ext cx="3294865" cy="2409835"/>
            <a:chOff x="5014038" y="1676939"/>
            <a:chExt cx="3294865" cy="2409835"/>
          </a:xfrm>
        </p:grpSpPr>
        <p:sp>
          <p:nvSpPr>
            <p:cNvPr id="56" name="Google Shape;56;p8"/>
            <p:cNvSpPr txBox="1"/>
            <p:nvPr/>
          </p:nvSpPr>
          <p:spPr>
            <a:xfrm>
              <a:off x="7374978" y="2691453"/>
              <a:ext cx="7357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7.3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7" name="Google Shape;57;p8"/>
            <p:cNvSpPr txBox="1"/>
            <p:nvPr/>
          </p:nvSpPr>
          <p:spPr>
            <a:xfrm>
              <a:off x="5014038" y="2285968"/>
              <a:ext cx="7357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X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8" name="Google Shape;58;p8"/>
            <p:cNvSpPr txBox="1"/>
            <p:nvPr/>
          </p:nvSpPr>
          <p:spPr>
            <a:xfrm>
              <a:off x="7573179" y="1676939"/>
              <a:ext cx="7357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Y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9" name="Google Shape;59;p8"/>
            <p:cNvSpPr txBox="1"/>
            <p:nvPr/>
          </p:nvSpPr>
          <p:spPr>
            <a:xfrm>
              <a:off x="6972719" y="3778997"/>
              <a:ext cx="7357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Z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0" name="Google Shape;60;p8"/>
            <p:cNvSpPr txBox="1"/>
            <p:nvPr/>
          </p:nvSpPr>
          <p:spPr>
            <a:xfrm>
              <a:off x="5558159" y="2383676"/>
              <a:ext cx="7357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50</a:t>
              </a:r>
              <a:r>
                <a:rPr b="0" baseline="3000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1" name="Google Shape;61;p8"/>
            <p:cNvSpPr txBox="1"/>
            <p:nvPr/>
          </p:nvSpPr>
          <p:spPr>
            <a:xfrm>
              <a:off x="6727384" y="3212429"/>
              <a:ext cx="7357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75</a:t>
              </a:r>
              <a:r>
                <a:rPr b="0" baseline="3000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62" name="Google Shape;6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GB">
                <a:solidFill>
                  <a:schemeClr val="dk2"/>
                </a:solidFill>
              </a:rPr>
              <a:t>2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/>
          <p:nvPr>
            <p:ph idx="1" type="body"/>
          </p:nvPr>
        </p:nvSpPr>
        <p:spPr>
          <a:xfrm>
            <a:off x="458975" y="924805"/>
            <a:ext cx="3891600" cy="42694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The area of triangle ABC is 16.25 cm</a:t>
            </a:r>
            <a:r>
              <a:rPr baseline="30000" lang="en-GB"/>
              <a:t>2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600"/>
              <a:buNone/>
            </a:pPr>
            <a:r>
              <a:rPr lang="en-GB"/>
              <a:t>The area of ABC is 15.5 cm</a:t>
            </a:r>
            <a:r>
              <a:rPr baseline="30000" lang="en-GB"/>
              <a:t>2</a:t>
            </a:r>
            <a:r>
              <a:rPr lang="en-GB"/>
              <a:t>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600"/>
              <a:buNone/>
            </a:pPr>
            <a:r>
              <a:rPr lang="en-GB"/>
              <a:t>a) Calculate the length of BC.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0"/>
              </a:spcBef>
              <a:spcAft>
                <a:spcPts val="1000"/>
              </a:spcAft>
              <a:buSzPts val="1600"/>
              <a:buNone/>
            </a:pPr>
            <a:r>
              <a:rPr lang="en-GB"/>
              <a:t>b) Calculate angle BCD.</a:t>
            </a:r>
            <a:endParaRPr/>
          </a:p>
        </p:txBody>
      </p:sp>
      <p:pic>
        <p:nvPicPr>
          <p:cNvPr id="68" name="Google Shape;6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469" y="1390853"/>
            <a:ext cx="3887625" cy="166685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9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Non right angled triangle problem solving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70" name="Google Shape;70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71" name="Google Shape;71;p9"/>
          <p:cNvSpPr txBox="1"/>
          <p:nvPr/>
        </p:nvSpPr>
        <p:spPr>
          <a:xfrm>
            <a:off x="4830450" y="924806"/>
            <a:ext cx="3816116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Calculate the size of angle XYW.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2" name="Google Shape;72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22208" y="1424302"/>
            <a:ext cx="2632599" cy="292148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9"/>
          <p:cNvSpPr/>
          <p:nvPr/>
        </p:nvSpPr>
        <p:spPr>
          <a:xfrm>
            <a:off x="5422208" y="3554472"/>
            <a:ext cx="914400" cy="914400"/>
          </a:xfrm>
          <a:prstGeom prst="arc">
            <a:avLst>
              <a:gd fmla="val 16457992" name="adj1"/>
              <a:gd fmla="val 20865218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9"/>
          <p:cNvSpPr/>
          <p:nvPr/>
        </p:nvSpPr>
        <p:spPr>
          <a:xfrm rot="-7095496">
            <a:off x="6947914" y="3047016"/>
            <a:ext cx="914400" cy="914400"/>
          </a:xfrm>
          <a:prstGeom prst="arc">
            <a:avLst>
              <a:gd fmla="val 16457992" name="adj1"/>
              <a:gd fmla="val 20357899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4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4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0" name="Google Shape;80;p10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1" name="Google Shape;81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"/>
          <p:cNvSpPr txBox="1"/>
          <p:nvPr/>
        </p:nvSpPr>
        <p:spPr>
          <a:xfrm>
            <a:off x="4830450" y="924806"/>
            <a:ext cx="3816116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Calculate the area of the triangle XYZ.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87" name="Google Shape;87;p11"/>
          <p:cNvGrpSpPr/>
          <p:nvPr/>
        </p:nvGrpSpPr>
        <p:grpSpPr>
          <a:xfrm>
            <a:off x="3406756" y="1034688"/>
            <a:ext cx="5338911" cy="4713441"/>
            <a:chOff x="3406756" y="1034688"/>
            <a:chExt cx="5338911" cy="4713441"/>
          </a:xfrm>
        </p:grpSpPr>
        <p:sp>
          <p:nvSpPr>
            <p:cNvPr id="88" name="Google Shape;88;p11"/>
            <p:cNvSpPr/>
            <p:nvPr/>
          </p:nvSpPr>
          <p:spPr>
            <a:xfrm rot="2135305">
              <a:off x="5635260" y="1532450"/>
              <a:ext cx="2175353" cy="1729491"/>
            </a:xfrm>
            <a:prstGeom prst="triangle">
              <a:avLst>
                <a:gd fmla="val 71362" name="adj"/>
              </a:avLst>
            </a:prstGeom>
            <a:solidFill>
              <a:schemeClr val="lt2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1"/>
            <p:cNvSpPr/>
            <p:nvPr/>
          </p:nvSpPr>
          <p:spPr>
            <a:xfrm rot="2783370">
              <a:off x="3952325" y="1409555"/>
              <a:ext cx="2059320" cy="2389406"/>
            </a:xfrm>
            <a:prstGeom prst="arc">
              <a:avLst>
                <a:gd fmla="val 17880080" name="adj1"/>
                <a:gd fmla="val 19907269" name="adj2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1"/>
            <p:cNvSpPr/>
            <p:nvPr/>
          </p:nvSpPr>
          <p:spPr>
            <a:xfrm rot="-3733840">
              <a:off x="6179165" y="3085724"/>
              <a:ext cx="2059320" cy="2389406"/>
            </a:xfrm>
            <a:prstGeom prst="arc">
              <a:avLst>
                <a:gd fmla="val 17880080" name="adj1"/>
                <a:gd fmla="val 20052011" name="adj2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1" name="Google Shape;91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Non right angled triangle problem solving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Here is a non right angled triangle.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Calculate the area of ABC.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Calculate the distance the AC.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	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93" name="Google Shape;93;p11"/>
          <p:cNvSpPr/>
          <p:nvPr/>
        </p:nvSpPr>
        <p:spPr>
          <a:xfrm>
            <a:off x="1105398" y="1655460"/>
            <a:ext cx="2175353" cy="1366596"/>
          </a:xfrm>
          <a:prstGeom prst="triangle">
            <a:avLst>
              <a:gd fmla="val 15944" name="adj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1"/>
          <p:cNvSpPr txBox="1"/>
          <p:nvPr/>
        </p:nvSpPr>
        <p:spPr>
          <a:xfrm>
            <a:off x="767039" y="2868167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1"/>
          <p:cNvSpPr txBox="1"/>
          <p:nvPr/>
        </p:nvSpPr>
        <p:spPr>
          <a:xfrm>
            <a:off x="1278818" y="1306510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1"/>
          <p:cNvSpPr txBox="1"/>
          <p:nvPr/>
        </p:nvSpPr>
        <p:spPr>
          <a:xfrm>
            <a:off x="3282274" y="2868167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1"/>
          <p:cNvSpPr/>
          <p:nvPr/>
        </p:nvSpPr>
        <p:spPr>
          <a:xfrm rot="7891977">
            <a:off x="526481" y="71980"/>
            <a:ext cx="2059320" cy="2389406"/>
          </a:xfrm>
          <a:prstGeom prst="arc">
            <a:avLst>
              <a:gd fmla="val 17063667" name="adj1"/>
              <a:gd fmla="val 19907269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1"/>
          <p:cNvSpPr txBox="1"/>
          <p:nvPr/>
        </p:nvSpPr>
        <p:spPr>
          <a:xfrm>
            <a:off x="1457350" y="1938804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43</a:t>
            </a:r>
            <a:r>
              <a:rPr b="0" baseline="3000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1"/>
          <p:cNvSpPr txBox="1"/>
          <p:nvPr/>
        </p:nvSpPr>
        <p:spPr>
          <a:xfrm>
            <a:off x="2297528" y="2056187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12 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1"/>
          <p:cNvSpPr txBox="1"/>
          <p:nvPr/>
        </p:nvSpPr>
        <p:spPr>
          <a:xfrm>
            <a:off x="642555" y="2167299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 m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01" name="Google Shape;101;p11"/>
          <p:cNvGrpSpPr/>
          <p:nvPr/>
        </p:nvGrpSpPr>
        <p:grpSpPr>
          <a:xfrm>
            <a:off x="5014038" y="1676939"/>
            <a:ext cx="3294865" cy="2409835"/>
            <a:chOff x="5014038" y="1676939"/>
            <a:chExt cx="3294865" cy="2409835"/>
          </a:xfrm>
        </p:grpSpPr>
        <p:sp>
          <p:nvSpPr>
            <p:cNvPr id="102" name="Google Shape;102;p11"/>
            <p:cNvSpPr txBox="1"/>
            <p:nvPr/>
          </p:nvSpPr>
          <p:spPr>
            <a:xfrm>
              <a:off x="7463108" y="2691453"/>
              <a:ext cx="7357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7.3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3" name="Google Shape;103;p11"/>
            <p:cNvSpPr txBox="1"/>
            <p:nvPr/>
          </p:nvSpPr>
          <p:spPr>
            <a:xfrm>
              <a:off x="5014038" y="2285968"/>
              <a:ext cx="7357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X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4" name="Google Shape;104;p11"/>
            <p:cNvSpPr txBox="1"/>
            <p:nvPr/>
          </p:nvSpPr>
          <p:spPr>
            <a:xfrm>
              <a:off x="7573179" y="1676939"/>
              <a:ext cx="7357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Y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5" name="Google Shape;105;p11"/>
            <p:cNvSpPr txBox="1"/>
            <p:nvPr/>
          </p:nvSpPr>
          <p:spPr>
            <a:xfrm>
              <a:off x="6972719" y="3778997"/>
              <a:ext cx="7357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Z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6" name="Google Shape;106;p11"/>
            <p:cNvSpPr txBox="1"/>
            <p:nvPr/>
          </p:nvSpPr>
          <p:spPr>
            <a:xfrm>
              <a:off x="5558159" y="2383676"/>
              <a:ext cx="7357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50</a:t>
              </a:r>
              <a:r>
                <a:rPr b="0" baseline="3000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7" name="Google Shape;107;p11"/>
            <p:cNvSpPr txBox="1"/>
            <p:nvPr/>
          </p:nvSpPr>
          <p:spPr>
            <a:xfrm>
              <a:off x="6727384" y="3212429"/>
              <a:ext cx="7357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75</a:t>
              </a:r>
              <a:r>
                <a:rPr b="0" baseline="3000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0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08" name="Google Shape;108;p11"/>
          <p:cNvSpPr txBox="1"/>
          <p:nvPr/>
        </p:nvSpPr>
        <p:spPr>
          <a:xfrm>
            <a:off x="7051181" y="2069467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55</a:t>
            </a:r>
            <a:r>
              <a:rPr b="0" baseline="3000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1"/>
          <p:cNvSpPr txBox="1"/>
          <p:nvPr/>
        </p:nvSpPr>
        <p:spPr>
          <a:xfrm>
            <a:off x="5977295" y="1759056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9.2 m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r>
              <a:rPr lang="en-GB">
                <a:solidFill>
                  <a:schemeClr val="dk2"/>
                </a:solidFill>
              </a:rPr>
              <a:t>5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1" name="Google Shape;111;p11"/>
          <p:cNvSpPr txBox="1"/>
          <p:nvPr/>
        </p:nvSpPr>
        <p:spPr>
          <a:xfrm>
            <a:off x="2689752" y="3829850"/>
            <a:ext cx="11075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32.7 m</a:t>
            </a:r>
            <a:r>
              <a:rPr b="0" baseline="3000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1"/>
          <p:cNvSpPr txBox="1"/>
          <p:nvPr/>
        </p:nvSpPr>
        <p:spPr>
          <a:xfrm>
            <a:off x="2689752" y="4364992"/>
            <a:ext cx="110754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8.2 m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1"/>
          <p:cNvSpPr txBox="1"/>
          <p:nvPr/>
        </p:nvSpPr>
        <p:spPr>
          <a:xfrm>
            <a:off x="5142364" y="3749569"/>
            <a:ext cx="156731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Area = 27.5 m</a:t>
            </a:r>
            <a:r>
              <a:rPr b="0" baseline="3000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79808" y="1443313"/>
            <a:ext cx="2632599" cy="292148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2"/>
          <p:cNvSpPr txBox="1"/>
          <p:nvPr>
            <p:ph idx="1" type="body"/>
          </p:nvPr>
        </p:nvSpPr>
        <p:spPr>
          <a:xfrm>
            <a:off x="458975" y="924805"/>
            <a:ext cx="3891600" cy="42186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The area of triangle ABC is 16.25 cm</a:t>
            </a:r>
            <a:r>
              <a:rPr baseline="30000" lang="en-GB"/>
              <a:t>2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1600"/>
              <a:buNone/>
            </a:pPr>
            <a:r>
              <a:rPr lang="en-GB"/>
              <a:t>The area of ABC is 15.5 cm</a:t>
            </a:r>
            <a:r>
              <a:rPr baseline="30000" lang="en-GB"/>
              <a:t>2</a:t>
            </a:r>
            <a:r>
              <a:rPr lang="en-GB"/>
              <a:t>.                  a) Calculate the length of BC.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0"/>
              </a:spcBef>
              <a:spcAft>
                <a:spcPts val="1000"/>
              </a:spcAft>
              <a:buSzPts val="1600"/>
              <a:buNone/>
            </a:pPr>
            <a:r>
              <a:rPr lang="en-GB"/>
              <a:t>b) Calculate angle BCD.</a:t>
            </a:r>
            <a:endParaRPr/>
          </a:p>
        </p:txBody>
      </p:sp>
      <p:sp>
        <p:nvSpPr>
          <p:cNvPr id="120" name="Google Shape;120;p12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Non right angled triangle problem solving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121" name="Google Shape;121;p1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22" name="Google Shape;122;p12"/>
          <p:cNvSpPr txBox="1"/>
          <p:nvPr/>
        </p:nvSpPr>
        <p:spPr>
          <a:xfrm>
            <a:off x="4830450" y="924806"/>
            <a:ext cx="3816116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Calculate the size of angle XYW.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2"/>
          <p:cNvSpPr txBox="1"/>
          <p:nvPr/>
        </p:nvSpPr>
        <p:spPr>
          <a:xfrm>
            <a:off x="6869848" y="4159491"/>
            <a:ext cx="15758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XYW = 26.9</a:t>
            </a:r>
            <a:r>
              <a:rPr b="0" baseline="3000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4" name="Google Shape;124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4402" y="1638991"/>
            <a:ext cx="3887625" cy="166685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2"/>
          <p:cNvSpPr txBox="1"/>
          <p:nvPr/>
        </p:nvSpPr>
        <p:spPr>
          <a:xfrm>
            <a:off x="3397092" y="3788021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 cm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6" name="Google Shape;126;p12"/>
          <p:cNvSpPr txBox="1"/>
          <p:nvPr/>
        </p:nvSpPr>
        <p:spPr>
          <a:xfrm>
            <a:off x="2978248" y="4282502"/>
            <a:ext cx="73572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103.6</a:t>
            </a:r>
            <a:r>
              <a:rPr b="0" baseline="3000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12"/>
          <p:cNvSpPr txBox="1"/>
          <p:nvPr/>
        </p:nvSpPr>
        <p:spPr>
          <a:xfrm>
            <a:off x="6186507" y="2832180"/>
            <a:ext cx="95513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18.6 cm</a:t>
            </a:r>
            <a:endParaRPr b="0" i="0" sz="1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