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51825" y="1968025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2800">
                <a:solidFill>
                  <a:srgbClr val="4A3142"/>
                </a:solidFill>
              </a:rPr>
              <a:t>Sampling methods</a:t>
            </a:r>
            <a:endParaRPr sz="2800">
              <a:solidFill>
                <a:srgbClr val="4A314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384350"/>
            <a:ext cx="39510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A3142"/>
                </a:solidFill>
              </a:rPr>
              <a:t>Maths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A3142"/>
                </a:solidFill>
              </a:rPr>
              <a:t>Miss Parnham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/>
        </p:nvSpPr>
        <p:spPr>
          <a:xfrm>
            <a:off x="4830450" y="924806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Match the sampling types with their descriptions.</a:t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458973" y="44640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Sampling methods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In each of these situations, explain if it would be appropriate to use a sample?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2" name="Google Shape;42;p7"/>
          <p:cNvSpPr/>
          <p:nvPr/>
        </p:nvSpPr>
        <p:spPr>
          <a:xfrm>
            <a:off x="458971" y="1894782"/>
            <a:ext cx="3891604" cy="629875"/>
          </a:xfrm>
          <a:prstGeom prst="rect">
            <a:avLst/>
          </a:prstGeom>
          <a:solidFill>
            <a:srgbClr val="D9F3F8">
              <a:alpha val="49803"/>
            </a:srgbClr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Ron wants to find out if people in his tutor group prefer cheese and onion or ready salted crisps.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468400" y="2633523"/>
            <a:ext cx="3882175" cy="527075"/>
          </a:xfrm>
          <a:prstGeom prst="rect">
            <a:avLst/>
          </a:prstGeom>
          <a:solidFill>
            <a:srgbClr val="FEEAD1">
              <a:alpha val="49803"/>
            </a:srgbClr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Dexter wants to know how many cups of tea people in the UK drink daily.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" name="Google Shape;44;p7"/>
          <p:cNvSpPr/>
          <p:nvPr/>
        </p:nvSpPr>
        <p:spPr>
          <a:xfrm>
            <a:off x="458971" y="3269464"/>
            <a:ext cx="3891604" cy="523899"/>
          </a:xfrm>
          <a:prstGeom prst="rect">
            <a:avLst/>
          </a:prstGeom>
          <a:solidFill>
            <a:srgbClr val="E0F1DA">
              <a:alpha val="49803"/>
            </a:srgbClr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Whitney wants to find out how much money families spend on a day out.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" name="Google Shape;45;p7"/>
          <p:cNvSpPr/>
          <p:nvPr/>
        </p:nvSpPr>
        <p:spPr>
          <a:xfrm>
            <a:off x="468400" y="3902228"/>
            <a:ext cx="3882175" cy="569534"/>
          </a:xfrm>
          <a:prstGeom prst="rect">
            <a:avLst/>
          </a:prstGeom>
          <a:solidFill>
            <a:srgbClr val="FCD6E3">
              <a:alpha val="49803"/>
            </a:srgbClr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Eva wants to know if guests at her birthday party want to go ice skating or bowling.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7"/>
          <p:cNvSpPr/>
          <p:nvPr/>
        </p:nvSpPr>
        <p:spPr>
          <a:xfrm>
            <a:off x="6316954" y="1659248"/>
            <a:ext cx="2485561" cy="546090"/>
          </a:xfrm>
          <a:prstGeom prst="roundRect">
            <a:avLst>
              <a:gd fmla="val 16667" name="adj"/>
            </a:avLst>
          </a:prstGeom>
          <a:solidFill>
            <a:srgbClr val="E3E1F3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population is listed then from a random point, every nth item is picked.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" name="Google Shape;47;p7"/>
          <p:cNvSpPr/>
          <p:nvPr/>
        </p:nvSpPr>
        <p:spPr>
          <a:xfrm>
            <a:off x="4830450" y="2376345"/>
            <a:ext cx="1035874" cy="524836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Quota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" name="Google Shape;48;p7"/>
          <p:cNvSpPr/>
          <p:nvPr/>
        </p:nvSpPr>
        <p:spPr>
          <a:xfrm>
            <a:off x="6316954" y="2332700"/>
            <a:ext cx="2485561" cy="539316"/>
          </a:xfrm>
          <a:prstGeom prst="roundRect">
            <a:avLst>
              <a:gd fmla="val 16667" name="adj"/>
            </a:avLst>
          </a:prstGeom>
          <a:solidFill>
            <a:srgbClr val="E0F1DA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Every item in the population has the same chance of being picked.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" name="Google Shape;49;p7"/>
          <p:cNvSpPr/>
          <p:nvPr/>
        </p:nvSpPr>
        <p:spPr>
          <a:xfrm>
            <a:off x="6316954" y="2999378"/>
            <a:ext cx="2485561" cy="548255"/>
          </a:xfrm>
          <a:prstGeom prst="roundRect">
            <a:avLst>
              <a:gd fmla="val 16667" name="adj"/>
            </a:avLst>
          </a:prstGeom>
          <a:solidFill>
            <a:srgbClr val="FEEAD1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sample is chosen based on set criteria including the amount of items.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0" name="Google Shape;50;p7"/>
          <p:cNvSpPr/>
          <p:nvPr/>
        </p:nvSpPr>
        <p:spPr>
          <a:xfrm>
            <a:off x="6316954" y="3674996"/>
            <a:ext cx="2485561" cy="782108"/>
          </a:xfrm>
          <a:prstGeom prst="roundRect">
            <a:avLst>
              <a:gd fmla="val 16667" name="adj"/>
            </a:avLst>
          </a:prstGeom>
          <a:solidFill>
            <a:srgbClr val="D9F3F8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population is divided into subgroups and a representative sample is taken from each of these.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" name="Google Shape;51;p7"/>
          <p:cNvSpPr/>
          <p:nvPr/>
        </p:nvSpPr>
        <p:spPr>
          <a:xfrm>
            <a:off x="4830450" y="1680502"/>
            <a:ext cx="1035874" cy="524836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Stratified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2" name="Google Shape;52;p7"/>
          <p:cNvSpPr/>
          <p:nvPr/>
        </p:nvSpPr>
        <p:spPr>
          <a:xfrm>
            <a:off x="4830450" y="3072188"/>
            <a:ext cx="1035874" cy="524836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Systematic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4830450" y="3768032"/>
            <a:ext cx="1040472" cy="619772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Simple Random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Sampling methods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59" name="Google Shape;59;p8"/>
          <p:cNvSpPr txBox="1"/>
          <p:nvPr>
            <p:ph idx="1" type="body"/>
          </p:nvPr>
        </p:nvSpPr>
        <p:spPr>
          <a:xfrm>
            <a:off x="458974" y="924806"/>
            <a:ext cx="3936857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A bus company conducts a survey about a young person travel card.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They decide to use random sampling to choose their sample.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Explain why this is not the best choice and suggest an alternative.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A chocolate factory wants to check the quality of their boxed chocolates.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What sampling method should they use, and why?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61" name="Google Shape;61;p8"/>
          <p:cNvSpPr txBox="1"/>
          <p:nvPr/>
        </p:nvSpPr>
        <p:spPr>
          <a:xfrm>
            <a:off x="4983063" y="924806"/>
            <a:ext cx="3816116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A biscuit factory wants to conduct a wellbeing survey with its workforce, most of whom work on the assembly line. There are small numbers of workers in admin and warehousing.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best choice of sampling method, and why?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7" name="Google Shape;67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8" name="Google Shape;68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/>
        </p:nvSpPr>
        <p:spPr>
          <a:xfrm>
            <a:off x="4830450" y="924806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Match the sampling types with their descriptions.</a:t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10"/>
          <p:cNvSpPr txBox="1"/>
          <p:nvPr>
            <p:ph type="title"/>
          </p:nvPr>
        </p:nvSpPr>
        <p:spPr>
          <a:xfrm>
            <a:off x="458973" y="44640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Sampling methods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75" name="Google Shape;75;p10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In each of these situations, explain if it would be appropriate to use a sample?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76" name="Google Shape;76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77" name="Google Shape;77;p10"/>
          <p:cNvSpPr/>
          <p:nvPr/>
        </p:nvSpPr>
        <p:spPr>
          <a:xfrm>
            <a:off x="458971" y="1894782"/>
            <a:ext cx="3891604" cy="629875"/>
          </a:xfrm>
          <a:prstGeom prst="rect">
            <a:avLst/>
          </a:prstGeom>
          <a:solidFill>
            <a:srgbClr val="D9F3F8">
              <a:alpha val="49803"/>
            </a:srgbClr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Ron wants to find out if people in his tutor group prefer cheese and onion or ready salted crisps.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8" name="Google Shape;78;p10"/>
          <p:cNvSpPr/>
          <p:nvPr/>
        </p:nvSpPr>
        <p:spPr>
          <a:xfrm>
            <a:off x="468400" y="2679850"/>
            <a:ext cx="3882300" cy="451500"/>
          </a:xfrm>
          <a:prstGeom prst="rect">
            <a:avLst/>
          </a:prstGeom>
          <a:solidFill>
            <a:srgbClr val="FEEAD1">
              <a:alpha val="49803"/>
            </a:srgbClr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Dexter wants to know how many cups of tea people in the UK drink daily.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0"/>
          <p:cNvSpPr/>
          <p:nvPr/>
        </p:nvSpPr>
        <p:spPr>
          <a:xfrm>
            <a:off x="458975" y="3362124"/>
            <a:ext cx="3891600" cy="405900"/>
          </a:xfrm>
          <a:prstGeom prst="rect">
            <a:avLst/>
          </a:prstGeom>
          <a:solidFill>
            <a:srgbClr val="E0F1DA">
              <a:alpha val="49803"/>
            </a:srgbClr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Whitney wants to find out how much money families spend on a day out.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0"/>
          <p:cNvSpPr/>
          <p:nvPr/>
        </p:nvSpPr>
        <p:spPr>
          <a:xfrm>
            <a:off x="463625" y="3919101"/>
            <a:ext cx="3882300" cy="405900"/>
          </a:xfrm>
          <a:prstGeom prst="rect">
            <a:avLst/>
          </a:prstGeom>
          <a:solidFill>
            <a:srgbClr val="FCD6E3">
              <a:alpha val="49803"/>
            </a:srgbClr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Eva wants to know if guests at her birthday party want to go ice skating or bowling.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0"/>
          <p:cNvSpPr/>
          <p:nvPr/>
        </p:nvSpPr>
        <p:spPr>
          <a:xfrm>
            <a:off x="6316954" y="1659248"/>
            <a:ext cx="2485561" cy="546090"/>
          </a:xfrm>
          <a:prstGeom prst="roundRect">
            <a:avLst>
              <a:gd fmla="val 16667" name="adj"/>
            </a:avLst>
          </a:prstGeom>
          <a:solidFill>
            <a:srgbClr val="E3E1F3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population is listed then from a random point, every nth item is picked.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0"/>
          <p:cNvSpPr/>
          <p:nvPr/>
        </p:nvSpPr>
        <p:spPr>
          <a:xfrm>
            <a:off x="4830450" y="2376345"/>
            <a:ext cx="1035874" cy="524836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Quota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3" name="Google Shape;83;p10"/>
          <p:cNvSpPr/>
          <p:nvPr/>
        </p:nvSpPr>
        <p:spPr>
          <a:xfrm>
            <a:off x="6316954" y="2332700"/>
            <a:ext cx="2485561" cy="539316"/>
          </a:xfrm>
          <a:prstGeom prst="roundRect">
            <a:avLst>
              <a:gd fmla="val 16667" name="adj"/>
            </a:avLst>
          </a:prstGeom>
          <a:solidFill>
            <a:srgbClr val="E0F1DA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Every item in the population has the same chance of being picked.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10"/>
          <p:cNvSpPr/>
          <p:nvPr/>
        </p:nvSpPr>
        <p:spPr>
          <a:xfrm>
            <a:off x="6316954" y="2999378"/>
            <a:ext cx="2485561" cy="548255"/>
          </a:xfrm>
          <a:prstGeom prst="roundRect">
            <a:avLst>
              <a:gd fmla="val 16667" name="adj"/>
            </a:avLst>
          </a:prstGeom>
          <a:solidFill>
            <a:srgbClr val="FEEAD1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sample is chosen based on set criteria including the amount of items.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0"/>
          <p:cNvSpPr/>
          <p:nvPr/>
        </p:nvSpPr>
        <p:spPr>
          <a:xfrm>
            <a:off x="6316954" y="3674996"/>
            <a:ext cx="2485561" cy="782108"/>
          </a:xfrm>
          <a:prstGeom prst="roundRect">
            <a:avLst>
              <a:gd fmla="val 16667" name="adj"/>
            </a:avLst>
          </a:prstGeom>
          <a:solidFill>
            <a:srgbClr val="D9F3F8"/>
          </a:solidFill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population is divided into subgroups and a representative sample is taken from each of these.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10"/>
          <p:cNvSpPr/>
          <p:nvPr/>
        </p:nvSpPr>
        <p:spPr>
          <a:xfrm>
            <a:off x="4830450" y="1680502"/>
            <a:ext cx="1035874" cy="524836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Stratified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0"/>
          <p:cNvSpPr/>
          <p:nvPr/>
        </p:nvSpPr>
        <p:spPr>
          <a:xfrm>
            <a:off x="4830450" y="3072188"/>
            <a:ext cx="1035874" cy="524836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Systematic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0"/>
          <p:cNvSpPr/>
          <p:nvPr/>
        </p:nvSpPr>
        <p:spPr>
          <a:xfrm>
            <a:off x="4830450" y="3768032"/>
            <a:ext cx="1040472" cy="619772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4344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n-GB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Simple Random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0"/>
          <p:cNvSpPr txBox="1"/>
          <p:nvPr/>
        </p:nvSpPr>
        <p:spPr>
          <a:xfrm>
            <a:off x="1166017" y="2439790"/>
            <a:ext cx="2921224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No, </a:t>
            </a:r>
            <a:r>
              <a:rPr lang="en-GB" sz="12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population</a:t>
            </a: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size is small enough.</a:t>
            </a:r>
            <a:endParaRPr/>
          </a:p>
        </p:txBody>
      </p:sp>
      <p:sp>
        <p:nvSpPr>
          <p:cNvPr id="90" name="Google Shape;90;p10"/>
          <p:cNvSpPr txBox="1"/>
          <p:nvPr/>
        </p:nvSpPr>
        <p:spPr>
          <a:xfrm>
            <a:off x="887229" y="3078638"/>
            <a:ext cx="3478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Yes, huge population of tea drinkers</a:t>
            </a:r>
            <a:endParaRPr/>
          </a:p>
        </p:txBody>
      </p:sp>
      <p:sp>
        <p:nvSpPr>
          <p:cNvPr id="91" name="Google Shape;91;p10"/>
          <p:cNvSpPr txBox="1"/>
          <p:nvPr/>
        </p:nvSpPr>
        <p:spPr>
          <a:xfrm>
            <a:off x="1166021" y="3701520"/>
            <a:ext cx="3536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Yes, very large population.</a:t>
            </a:r>
            <a:endParaRPr/>
          </a:p>
        </p:txBody>
      </p:sp>
      <p:sp>
        <p:nvSpPr>
          <p:cNvPr id="92" name="Google Shape;92;p10"/>
          <p:cNvSpPr txBox="1"/>
          <p:nvPr/>
        </p:nvSpPr>
        <p:spPr>
          <a:xfrm>
            <a:off x="1019424" y="4281154"/>
            <a:ext cx="3612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No, </a:t>
            </a:r>
            <a:r>
              <a:rPr lang="en-GB" sz="12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population</a:t>
            </a: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size is small enough.</a:t>
            </a:r>
            <a:endParaRPr/>
          </a:p>
        </p:txBody>
      </p:sp>
      <p:cxnSp>
        <p:nvCxnSpPr>
          <p:cNvPr id="93" name="Google Shape;93;p10"/>
          <p:cNvCxnSpPr/>
          <p:nvPr/>
        </p:nvCxnSpPr>
        <p:spPr>
          <a:xfrm>
            <a:off x="5866324" y="1964017"/>
            <a:ext cx="439643" cy="2113901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0"/>
          <p:cNvCxnSpPr>
            <a:endCxn id="81" idx="1"/>
          </p:cNvCxnSpPr>
          <p:nvPr/>
        </p:nvCxnSpPr>
        <p:spPr>
          <a:xfrm flipH="1" rot="10800000">
            <a:off x="5877454" y="1932293"/>
            <a:ext cx="439500" cy="14022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0"/>
          <p:cNvCxnSpPr/>
          <p:nvPr/>
        </p:nvCxnSpPr>
        <p:spPr>
          <a:xfrm>
            <a:off x="5877311" y="2626157"/>
            <a:ext cx="428656" cy="580769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6" name="Google Shape;96;p10"/>
          <p:cNvCxnSpPr/>
          <p:nvPr/>
        </p:nvCxnSpPr>
        <p:spPr>
          <a:xfrm flipH="1" rot="10800000">
            <a:off x="5877311" y="2679851"/>
            <a:ext cx="428656" cy="1398067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Sampling methods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102" name="Google Shape;102;p11"/>
          <p:cNvSpPr txBox="1"/>
          <p:nvPr>
            <p:ph idx="1" type="body"/>
          </p:nvPr>
        </p:nvSpPr>
        <p:spPr>
          <a:xfrm>
            <a:off x="458974" y="924806"/>
            <a:ext cx="3936857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A bus company conducts a survey about a young person travel card.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They decide to use random sampling to choose their sample.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Explain why this is not the best choice and suggest an alternative.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4. A chocolate factory wants to check the quality of their boxed chocolates.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What sampling method should they use, and why?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03" name="Google Shape;103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04" name="Google Shape;104;p11"/>
          <p:cNvSpPr txBox="1"/>
          <p:nvPr/>
        </p:nvSpPr>
        <p:spPr>
          <a:xfrm>
            <a:off x="4983063" y="924806"/>
            <a:ext cx="3816116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A biscuit factory wants to conduct a wellbeing survey with its workforce, most of whom work on the assembly line. There are small numbers of workers in admin and warehousing.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best choice of sampling method, and why?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5" name="Google Shape;105;p11"/>
          <p:cNvSpPr txBox="1"/>
          <p:nvPr/>
        </p:nvSpPr>
        <p:spPr>
          <a:xfrm>
            <a:off x="366349" y="2750745"/>
            <a:ext cx="433418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Only need data from young people, quota sampling would be more appropriate.</a:t>
            </a:r>
            <a:endParaRPr/>
          </a:p>
        </p:txBody>
      </p:sp>
      <p:sp>
        <p:nvSpPr>
          <p:cNvPr id="106" name="Google Shape;106;p11"/>
          <p:cNvSpPr txBox="1"/>
          <p:nvPr/>
        </p:nvSpPr>
        <p:spPr>
          <a:xfrm>
            <a:off x="1993575" y="3990375"/>
            <a:ext cx="2286900" cy="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Systematic sampling is the most appropriate.</a:t>
            </a:r>
            <a:endParaRPr/>
          </a:p>
        </p:txBody>
      </p:sp>
      <p:sp>
        <p:nvSpPr>
          <p:cNvPr id="107" name="Google Shape;107;p11"/>
          <p:cNvSpPr txBox="1"/>
          <p:nvPr/>
        </p:nvSpPr>
        <p:spPr>
          <a:xfrm>
            <a:off x="4904917" y="3791240"/>
            <a:ext cx="397240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Stratified sampling where workers are divided into groups and a representative random sample of each is taken.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