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1A35B04-7AA9-432E-8FB9-FFAFB25028A2}">
  <a:tblStyle styleId="{31A35B04-7AA9-432E-8FB9-FFAFB25028A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6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5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7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244e5439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244e543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244e5439a_0_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g8244e5439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244e5439a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244e5439a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8244e5439a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8244e5439a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8244e5439a_0_1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8244e5439a_0_1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8244e5439a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5" name="Google Shape;205;g8244e5439a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8244e5439a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8244e5439a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389825" y="174080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To describe movements between positions as translations of a given unit left/right or up/down 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Maths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chemeClr val="dk2"/>
                </a:solidFill>
              </a:rPr>
              <a:t>Mr Critchlow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9" name="Google Shape;89;p15"/>
          <p:cNvSpPr txBox="1"/>
          <p:nvPr>
            <p:ph type="title"/>
          </p:nvPr>
        </p:nvSpPr>
        <p:spPr>
          <a:xfrm>
            <a:off x="458975" y="445025"/>
            <a:ext cx="8226000" cy="570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To Start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1" name="Google Shape;91;p15"/>
          <p:cNvGraphicFramePr/>
          <p:nvPr/>
        </p:nvGraphicFramePr>
        <p:xfrm>
          <a:off x="458975" y="1339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{31A35B04-7AA9-432E-8FB9-FFAFB25028A2}</a:tableStyleId>
              </a:tblPr>
              <a:tblGrid>
                <a:gridCol w="900900"/>
                <a:gridCol w="900900"/>
                <a:gridCol w="900900"/>
                <a:gridCol w="900900"/>
              </a:tblGrid>
              <a:tr h="3962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2" name="Google Shape;92;p15"/>
          <p:cNvSpPr/>
          <p:nvPr/>
        </p:nvSpPr>
        <p:spPr>
          <a:xfrm>
            <a:off x="3368275" y="2312400"/>
            <a:ext cx="492600" cy="518700"/>
          </a:xfrm>
          <a:prstGeom prst="plus">
            <a:avLst>
              <a:gd fmla="val 250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>
            <a:off x="601900" y="2305850"/>
            <a:ext cx="579300" cy="525300"/>
          </a:xfrm>
          <a:prstGeom prst="hear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/>
          <p:nvPr/>
        </p:nvSpPr>
        <p:spPr>
          <a:xfrm>
            <a:off x="601900" y="1491350"/>
            <a:ext cx="579300" cy="525300"/>
          </a:xfrm>
          <a:prstGeom prst="hear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5"/>
          <p:cNvSpPr/>
          <p:nvPr/>
        </p:nvSpPr>
        <p:spPr>
          <a:xfrm>
            <a:off x="3324925" y="1491350"/>
            <a:ext cx="579300" cy="525300"/>
          </a:xfrm>
          <a:prstGeom prst="hear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5"/>
          <p:cNvSpPr/>
          <p:nvPr/>
        </p:nvSpPr>
        <p:spPr>
          <a:xfrm>
            <a:off x="2417250" y="2352600"/>
            <a:ext cx="579300" cy="525300"/>
          </a:xfrm>
          <a:prstGeom prst="hear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5"/>
          <p:cNvSpPr/>
          <p:nvPr/>
        </p:nvSpPr>
        <p:spPr>
          <a:xfrm>
            <a:off x="1509575" y="3894250"/>
            <a:ext cx="579300" cy="525300"/>
          </a:xfrm>
          <a:prstGeom prst="hear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/>
          <p:nvPr/>
        </p:nvSpPr>
        <p:spPr>
          <a:xfrm>
            <a:off x="1552925" y="2351213"/>
            <a:ext cx="492600" cy="518700"/>
          </a:xfrm>
          <a:prstGeom prst="plus">
            <a:avLst>
              <a:gd fmla="val 250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5"/>
          <p:cNvSpPr/>
          <p:nvPr/>
        </p:nvSpPr>
        <p:spPr>
          <a:xfrm>
            <a:off x="645250" y="3089450"/>
            <a:ext cx="492600" cy="518700"/>
          </a:xfrm>
          <a:prstGeom prst="plus">
            <a:avLst>
              <a:gd fmla="val 250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15"/>
          <p:cNvSpPr/>
          <p:nvPr/>
        </p:nvSpPr>
        <p:spPr>
          <a:xfrm>
            <a:off x="1552925" y="3089450"/>
            <a:ext cx="492600" cy="518700"/>
          </a:xfrm>
          <a:prstGeom prst="plus">
            <a:avLst>
              <a:gd fmla="val 250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2415150" y="3841450"/>
            <a:ext cx="583500" cy="554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5"/>
          <p:cNvSpPr/>
          <p:nvPr/>
        </p:nvSpPr>
        <p:spPr>
          <a:xfrm>
            <a:off x="1507475" y="1448000"/>
            <a:ext cx="583500" cy="554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5"/>
          <p:cNvSpPr/>
          <p:nvPr/>
        </p:nvSpPr>
        <p:spPr>
          <a:xfrm>
            <a:off x="3322825" y="3866500"/>
            <a:ext cx="583500" cy="50460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5"/>
          <p:cNvSpPr/>
          <p:nvPr/>
        </p:nvSpPr>
        <p:spPr>
          <a:xfrm>
            <a:off x="599800" y="3866450"/>
            <a:ext cx="583500" cy="50460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5"/>
          <p:cNvSpPr txBox="1"/>
          <p:nvPr/>
        </p:nvSpPr>
        <p:spPr>
          <a:xfrm>
            <a:off x="4071750" y="1465950"/>
            <a:ext cx="676500" cy="58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Montserrat"/>
                <a:ea typeface="Montserrat"/>
                <a:cs typeface="Montserrat"/>
                <a:sym typeface="Montserrat"/>
              </a:rPr>
              <a:t>=30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4071750" y="2278150"/>
            <a:ext cx="676500" cy="58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Montserrat"/>
                <a:ea typeface="Montserrat"/>
                <a:cs typeface="Montserrat"/>
                <a:sym typeface="Montserrat"/>
              </a:rPr>
              <a:t>=32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4071750" y="3089450"/>
            <a:ext cx="676500" cy="58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Montserrat"/>
                <a:ea typeface="Montserrat"/>
                <a:cs typeface="Montserrat"/>
                <a:sym typeface="Montserrat"/>
              </a:rPr>
              <a:t>=36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4071750" y="3900750"/>
            <a:ext cx="676500" cy="58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Montserrat"/>
                <a:ea typeface="Montserrat"/>
                <a:cs typeface="Montserrat"/>
                <a:sym typeface="Montserrat"/>
              </a:rPr>
              <a:t>=27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5"/>
          <p:cNvSpPr/>
          <p:nvPr/>
        </p:nvSpPr>
        <p:spPr>
          <a:xfrm>
            <a:off x="6252350" y="2280500"/>
            <a:ext cx="492600" cy="518700"/>
          </a:xfrm>
          <a:prstGeom prst="plus">
            <a:avLst>
              <a:gd fmla="val 250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5"/>
          <p:cNvSpPr/>
          <p:nvPr/>
        </p:nvSpPr>
        <p:spPr>
          <a:xfrm>
            <a:off x="6209000" y="1459450"/>
            <a:ext cx="579300" cy="525300"/>
          </a:xfrm>
          <a:prstGeom prst="heart">
            <a:avLst/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5"/>
          <p:cNvSpPr/>
          <p:nvPr/>
        </p:nvSpPr>
        <p:spPr>
          <a:xfrm>
            <a:off x="6206900" y="3039550"/>
            <a:ext cx="583500" cy="554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5"/>
          <p:cNvSpPr/>
          <p:nvPr/>
        </p:nvSpPr>
        <p:spPr>
          <a:xfrm>
            <a:off x="6206900" y="3834600"/>
            <a:ext cx="583500" cy="504600"/>
          </a:xfrm>
          <a:prstGeom prst="triangle">
            <a:avLst>
              <a:gd fmla="val 50000" name="adj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5"/>
          <p:cNvSpPr txBox="1"/>
          <p:nvPr/>
        </p:nvSpPr>
        <p:spPr>
          <a:xfrm>
            <a:off x="6860725" y="1465950"/>
            <a:ext cx="676500" cy="58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Montserrat"/>
                <a:ea typeface="Montserrat"/>
                <a:cs typeface="Montserrat"/>
                <a:sym typeface="Montserrat"/>
              </a:rPr>
              <a:t>=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6860725" y="2278150"/>
            <a:ext cx="676500" cy="58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Montserrat"/>
                <a:ea typeface="Montserrat"/>
                <a:cs typeface="Montserrat"/>
                <a:sym typeface="Montserrat"/>
              </a:rPr>
              <a:t>=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6860725" y="3026500"/>
            <a:ext cx="676500" cy="58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Montserrat"/>
                <a:ea typeface="Montserrat"/>
                <a:cs typeface="Montserrat"/>
                <a:sym typeface="Montserrat"/>
              </a:rPr>
              <a:t>=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6937575" y="3828400"/>
            <a:ext cx="676500" cy="58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>
                <a:latin typeface="Montserrat"/>
                <a:ea typeface="Montserrat"/>
                <a:cs typeface="Montserrat"/>
                <a:sym typeface="Montserrat"/>
              </a:rPr>
              <a:t>=</a:t>
            </a:r>
            <a:endParaRPr b="1"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5"/>
          <p:cNvSpPr/>
          <p:nvPr/>
        </p:nvSpPr>
        <p:spPr>
          <a:xfrm>
            <a:off x="6106650" y="1386213"/>
            <a:ext cx="1685700" cy="672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5"/>
          <p:cNvSpPr/>
          <p:nvPr/>
        </p:nvSpPr>
        <p:spPr>
          <a:xfrm>
            <a:off x="6156425" y="3010625"/>
            <a:ext cx="1685700" cy="672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5"/>
          <p:cNvSpPr/>
          <p:nvPr/>
        </p:nvSpPr>
        <p:spPr>
          <a:xfrm>
            <a:off x="6106650" y="2212888"/>
            <a:ext cx="1685700" cy="672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5"/>
          <p:cNvSpPr/>
          <p:nvPr/>
        </p:nvSpPr>
        <p:spPr>
          <a:xfrm>
            <a:off x="6156425" y="3774838"/>
            <a:ext cx="1685700" cy="6723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5"/>
          <p:cNvSpPr/>
          <p:nvPr/>
        </p:nvSpPr>
        <p:spPr>
          <a:xfrm>
            <a:off x="2460600" y="3089438"/>
            <a:ext cx="492600" cy="518700"/>
          </a:xfrm>
          <a:prstGeom prst="plus">
            <a:avLst>
              <a:gd fmla="val 250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5"/>
          <p:cNvSpPr/>
          <p:nvPr/>
        </p:nvSpPr>
        <p:spPr>
          <a:xfrm>
            <a:off x="3345550" y="3089438"/>
            <a:ext cx="492600" cy="518700"/>
          </a:xfrm>
          <a:prstGeom prst="plus">
            <a:avLst>
              <a:gd fmla="val 25000" name="adj"/>
            </a:avLst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5"/>
          <p:cNvSpPr/>
          <p:nvPr/>
        </p:nvSpPr>
        <p:spPr>
          <a:xfrm>
            <a:off x="2415150" y="1448000"/>
            <a:ext cx="583500" cy="554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5"/>
          <p:cNvSpPr txBox="1"/>
          <p:nvPr>
            <p:ph idx="1" type="body"/>
          </p:nvPr>
        </p:nvSpPr>
        <p:spPr>
          <a:xfrm>
            <a:off x="468400" y="797750"/>
            <a:ext cx="8176200" cy="4368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400"/>
              <a:t>Can you work out what each symbol is worth in this maths square? Use the clues to help you.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 txBox="1"/>
          <p:nvPr>
            <p:ph type="title"/>
          </p:nvPr>
        </p:nvSpPr>
        <p:spPr>
          <a:xfrm>
            <a:off x="389800" y="218075"/>
            <a:ext cx="8226000" cy="453900"/>
          </a:xfrm>
          <a:prstGeom prst="rect">
            <a:avLst/>
          </a:prstGeom>
          <a:solidFill>
            <a:schemeClr val="l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Moving On</a:t>
            </a:r>
            <a:endParaRPr sz="2000">
              <a:solidFill>
                <a:schemeClr val="dk2"/>
              </a:solidFill>
            </a:endParaRPr>
          </a:p>
        </p:txBody>
      </p:sp>
      <p:sp>
        <p:nvSpPr>
          <p:cNvPr id="130" name="Google Shape;130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1" name="Google Shape;131;p16"/>
          <p:cNvSpPr txBox="1"/>
          <p:nvPr/>
        </p:nvSpPr>
        <p:spPr>
          <a:xfrm>
            <a:off x="2140125" y="237575"/>
            <a:ext cx="6600300" cy="41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Write the translation for each of these points in the correct format.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32" name="Google Shape;132;p16"/>
          <p:cNvGrpSpPr/>
          <p:nvPr/>
        </p:nvGrpSpPr>
        <p:grpSpPr>
          <a:xfrm>
            <a:off x="307824" y="678753"/>
            <a:ext cx="4269107" cy="3871245"/>
            <a:chOff x="2520925" y="1060925"/>
            <a:chExt cx="4102150" cy="3732399"/>
          </a:xfrm>
        </p:grpSpPr>
        <p:pic>
          <p:nvPicPr>
            <p:cNvPr id="133" name="Google Shape;133;p1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2520925" y="1060925"/>
              <a:ext cx="4102150" cy="37323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4" name="Google Shape;134;p16"/>
            <p:cNvSpPr/>
            <p:nvPr/>
          </p:nvSpPr>
          <p:spPr>
            <a:xfrm>
              <a:off x="3093300" y="4073425"/>
              <a:ext cx="170850" cy="180000"/>
            </a:xfrm>
            <a:prstGeom prst="flowChartDecision">
              <a:avLst/>
            </a:prstGeom>
            <a:solidFill>
              <a:schemeClr val="accent4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5" name="Google Shape;135;p16"/>
            <p:cNvSpPr/>
            <p:nvPr/>
          </p:nvSpPr>
          <p:spPr>
            <a:xfrm>
              <a:off x="3830175" y="3767225"/>
              <a:ext cx="170850" cy="180000"/>
            </a:xfrm>
            <a:prstGeom prst="flowChartDecision">
              <a:avLst/>
            </a:prstGeom>
            <a:solidFill>
              <a:schemeClr val="accent4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6" name="Google Shape;136;p16"/>
            <p:cNvSpPr/>
            <p:nvPr/>
          </p:nvSpPr>
          <p:spPr>
            <a:xfrm>
              <a:off x="3461975" y="2400900"/>
              <a:ext cx="171000" cy="180000"/>
            </a:xfrm>
            <a:prstGeom prst="donut">
              <a:avLst>
                <a:gd fmla="val 25000" name="adj"/>
              </a:avLst>
            </a:prstGeom>
            <a:solidFill>
              <a:schemeClr val="accent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16"/>
            <p:cNvSpPr/>
            <p:nvPr/>
          </p:nvSpPr>
          <p:spPr>
            <a:xfrm>
              <a:off x="4563000" y="1393325"/>
              <a:ext cx="171000" cy="180000"/>
            </a:xfrm>
            <a:prstGeom prst="donut">
              <a:avLst>
                <a:gd fmla="val 25000" name="adj"/>
              </a:avLst>
            </a:prstGeom>
            <a:solidFill>
              <a:schemeClr val="accent3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6"/>
            <p:cNvSpPr/>
            <p:nvPr/>
          </p:nvSpPr>
          <p:spPr>
            <a:xfrm>
              <a:off x="5961775" y="1361975"/>
              <a:ext cx="251700" cy="242700"/>
            </a:xfrm>
            <a:prstGeom prst="mathMultiply">
              <a:avLst>
                <a:gd fmla="val 23520" name="adj1"/>
              </a:avLst>
            </a:prstGeom>
            <a:solidFill>
              <a:schemeClr val="accent5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16"/>
            <p:cNvSpPr/>
            <p:nvPr/>
          </p:nvSpPr>
          <p:spPr>
            <a:xfrm>
              <a:off x="5592625" y="4042075"/>
              <a:ext cx="251700" cy="242700"/>
            </a:xfrm>
            <a:prstGeom prst="mathMultiply">
              <a:avLst>
                <a:gd fmla="val 23520" name="adj1"/>
              </a:avLst>
            </a:prstGeom>
            <a:solidFill>
              <a:schemeClr val="accent5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6"/>
            <p:cNvSpPr/>
            <p:nvPr/>
          </p:nvSpPr>
          <p:spPr>
            <a:xfrm>
              <a:off x="6339475" y="2760575"/>
              <a:ext cx="171000" cy="180000"/>
            </a:xfrm>
            <a:prstGeom prst="heart">
              <a:avLst/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16"/>
            <p:cNvSpPr/>
            <p:nvPr/>
          </p:nvSpPr>
          <p:spPr>
            <a:xfrm>
              <a:off x="4180875" y="3074850"/>
              <a:ext cx="171000" cy="180000"/>
            </a:xfrm>
            <a:prstGeom prst="heart">
              <a:avLst/>
            </a:prstGeom>
            <a:solidFill>
              <a:schemeClr val="accent1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2" name="Google Shape;142;p16"/>
            <p:cNvSpPr txBox="1"/>
            <p:nvPr/>
          </p:nvSpPr>
          <p:spPr>
            <a:xfrm>
              <a:off x="3533475" y="2158100"/>
              <a:ext cx="296700" cy="36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accent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C</a:t>
              </a:r>
              <a:endParaRPr b="1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3" name="Google Shape;143;p16"/>
            <p:cNvSpPr txBox="1"/>
            <p:nvPr/>
          </p:nvSpPr>
          <p:spPr>
            <a:xfrm>
              <a:off x="3093300" y="3767225"/>
              <a:ext cx="296700" cy="36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accent4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 b="1">
                <a:solidFill>
                  <a:schemeClr val="accent4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4" name="Google Shape;144;p16"/>
            <p:cNvSpPr txBox="1"/>
            <p:nvPr/>
          </p:nvSpPr>
          <p:spPr>
            <a:xfrm>
              <a:off x="5665075" y="3767225"/>
              <a:ext cx="296700" cy="36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accent5"/>
                  </a:solidFill>
                  <a:latin typeface="Montserrat"/>
                  <a:ea typeface="Montserrat"/>
                  <a:cs typeface="Montserrat"/>
                  <a:sym typeface="Montserrat"/>
                </a:rPr>
                <a:t>E</a:t>
              </a:r>
              <a:endParaRPr b="1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5" name="Google Shape;145;p16"/>
            <p:cNvSpPr txBox="1"/>
            <p:nvPr/>
          </p:nvSpPr>
          <p:spPr>
            <a:xfrm>
              <a:off x="4261650" y="2762800"/>
              <a:ext cx="296700" cy="36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G</a:t>
              </a:r>
              <a:endParaRPr b="1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6" name="Google Shape;146;p16"/>
            <p:cNvSpPr txBox="1"/>
            <p:nvPr/>
          </p:nvSpPr>
          <p:spPr>
            <a:xfrm>
              <a:off x="3883550" y="3520075"/>
              <a:ext cx="296700" cy="36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accent4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47" name="Google Shape;147;p16"/>
            <p:cNvSpPr txBox="1"/>
            <p:nvPr/>
          </p:nvSpPr>
          <p:spPr>
            <a:xfrm>
              <a:off x="4630950" y="1151850"/>
              <a:ext cx="296700" cy="36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accent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D</a:t>
              </a:r>
              <a:endParaRPr/>
            </a:p>
          </p:txBody>
        </p:sp>
        <p:sp>
          <p:nvSpPr>
            <p:cNvPr id="148" name="Google Shape;148;p16"/>
            <p:cNvSpPr txBox="1"/>
            <p:nvPr/>
          </p:nvSpPr>
          <p:spPr>
            <a:xfrm>
              <a:off x="6123550" y="1151850"/>
              <a:ext cx="296700" cy="36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accent5"/>
                  </a:solidFill>
                  <a:latin typeface="Montserrat"/>
                  <a:ea typeface="Montserrat"/>
                  <a:cs typeface="Montserrat"/>
                  <a:sym typeface="Montserrat"/>
                </a:rPr>
                <a:t>F</a:t>
              </a:r>
              <a:endParaRPr/>
            </a:p>
          </p:txBody>
        </p:sp>
        <p:sp>
          <p:nvSpPr>
            <p:cNvPr id="149" name="Google Shape;149;p16"/>
            <p:cNvSpPr txBox="1"/>
            <p:nvPr/>
          </p:nvSpPr>
          <p:spPr>
            <a:xfrm>
              <a:off x="6276625" y="2463375"/>
              <a:ext cx="296700" cy="368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-GB">
                  <a:solidFill>
                    <a:schemeClr val="dk1"/>
                  </a:solidFill>
                  <a:latin typeface="Montserrat"/>
                  <a:ea typeface="Montserrat"/>
                  <a:cs typeface="Montserrat"/>
                  <a:sym typeface="Montserrat"/>
                </a:rPr>
                <a:t>H</a:t>
              </a:r>
              <a:endParaRPr/>
            </a:p>
          </p:txBody>
        </p:sp>
      </p:grpSp>
      <p:graphicFrame>
        <p:nvGraphicFramePr>
          <p:cNvPr id="150" name="Google Shape;150;p16"/>
          <p:cNvGraphicFramePr/>
          <p:nvPr/>
        </p:nvGraphicFramePr>
        <p:xfrm>
          <a:off x="4657250" y="765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{31A35B04-7AA9-432E-8FB9-FFAFB25028A2}</a:tableStyleId>
              </a:tblPr>
              <a:tblGrid>
                <a:gridCol w="1238025"/>
                <a:gridCol w="1238025"/>
                <a:gridCol w="1238025"/>
              </a:tblGrid>
              <a:tr h="69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symbol</a:t>
                      </a:r>
                      <a:endParaRPr b="1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points</a:t>
                      </a:r>
                      <a:endParaRPr b="1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translation</a:t>
                      </a:r>
                      <a:endParaRPr b="1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69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4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 to B</a:t>
                      </a:r>
                      <a:endParaRPr b="1">
                        <a:solidFill>
                          <a:schemeClr val="accent4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69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3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 to D</a:t>
                      </a:r>
                      <a:endParaRPr b="1">
                        <a:solidFill>
                          <a:schemeClr val="accent3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69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 to F</a:t>
                      </a:r>
                      <a:endParaRPr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  <a:tr h="69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 to H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/>
                </a:tc>
              </a:tr>
            </a:tbl>
          </a:graphicData>
        </a:graphic>
      </p:graphicFrame>
      <p:sp>
        <p:nvSpPr>
          <p:cNvPr id="151" name="Google Shape;151;p16"/>
          <p:cNvSpPr/>
          <p:nvPr/>
        </p:nvSpPr>
        <p:spPr>
          <a:xfrm>
            <a:off x="5089550" y="1690525"/>
            <a:ext cx="278750" cy="260925"/>
          </a:xfrm>
          <a:prstGeom prst="flowChartDecision">
            <a:avLst/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5103075" y="2445900"/>
            <a:ext cx="251700" cy="251700"/>
          </a:xfrm>
          <a:prstGeom prst="donut">
            <a:avLst>
              <a:gd fmla="val 25000" name="adj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6"/>
          <p:cNvSpPr/>
          <p:nvPr/>
        </p:nvSpPr>
        <p:spPr>
          <a:xfrm>
            <a:off x="5053575" y="3039350"/>
            <a:ext cx="350700" cy="350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6"/>
          <p:cNvSpPr/>
          <p:nvPr/>
        </p:nvSpPr>
        <p:spPr>
          <a:xfrm>
            <a:off x="5103075" y="3803675"/>
            <a:ext cx="251700" cy="251700"/>
          </a:xfrm>
          <a:prstGeom prst="heart">
            <a:avLst/>
          </a:prstGeom>
          <a:solidFill>
            <a:schemeClr val="dk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7"/>
          <p:cNvSpPr txBox="1"/>
          <p:nvPr>
            <p:ph type="title"/>
          </p:nvPr>
        </p:nvSpPr>
        <p:spPr>
          <a:xfrm>
            <a:off x="97225" y="192500"/>
            <a:ext cx="1528200" cy="42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Main Task </a:t>
            </a:r>
            <a:endParaRPr/>
          </a:p>
        </p:txBody>
      </p:sp>
      <p:sp>
        <p:nvSpPr>
          <p:cNvPr id="160" name="Google Shape;160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1" name="Google Shape;16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750" y="940375"/>
            <a:ext cx="4102150" cy="373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2825" y="940375"/>
            <a:ext cx="4102150" cy="3732399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7"/>
          <p:cNvSpPr/>
          <p:nvPr/>
        </p:nvSpPr>
        <p:spPr>
          <a:xfrm>
            <a:off x="782325" y="2913450"/>
            <a:ext cx="269700" cy="287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64" name="Google Shape;164;p17"/>
          <p:cNvSpPr/>
          <p:nvPr/>
        </p:nvSpPr>
        <p:spPr>
          <a:xfrm>
            <a:off x="1878900" y="1878900"/>
            <a:ext cx="269700" cy="287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65" name="Google Shape;165;p17"/>
          <p:cNvSpPr/>
          <p:nvPr/>
        </p:nvSpPr>
        <p:spPr>
          <a:xfrm>
            <a:off x="2597800" y="4225375"/>
            <a:ext cx="269700" cy="287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66" name="Google Shape;166;p17"/>
          <p:cNvSpPr/>
          <p:nvPr/>
        </p:nvSpPr>
        <p:spPr>
          <a:xfrm>
            <a:off x="2597800" y="2913450"/>
            <a:ext cx="269700" cy="287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67" name="Google Shape;167;p17"/>
          <p:cNvSpPr/>
          <p:nvPr/>
        </p:nvSpPr>
        <p:spPr>
          <a:xfrm>
            <a:off x="3316250" y="2228200"/>
            <a:ext cx="269700" cy="287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68" name="Google Shape;168;p17"/>
          <p:cNvSpPr txBox="1"/>
          <p:nvPr/>
        </p:nvSpPr>
        <p:spPr>
          <a:xfrm>
            <a:off x="935175" y="2723225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9" name="Google Shape;169;p17"/>
          <p:cNvSpPr txBox="1"/>
          <p:nvPr/>
        </p:nvSpPr>
        <p:spPr>
          <a:xfrm>
            <a:off x="2004775" y="16617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17"/>
          <p:cNvSpPr txBox="1"/>
          <p:nvPr/>
        </p:nvSpPr>
        <p:spPr>
          <a:xfrm>
            <a:off x="2768625" y="39916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17"/>
          <p:cNvSpPr txBox="1"/>
          <p:nvPr/>
        </p:nvSpPr>
        <p:spPr>
          <a:xfrm>
            <a:off x="2732225" y="2723225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17"/>
          <p:cNvSpPr txBox="1"/>
          <p:nvPr/>
        </p:nvSpPr>
        <p:spPr>
          <a:xfrm>
            <a:off x="3451100" y="19944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3" name="Google Shape;173;p17"/>
          <p:cNvSpPr txBox="1"/>
          <p:nvPr/>
        </p:nvSpPr>
        <p:spPr>
          <a:xfrm>
            <a:off x="7065475" y="19944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17"/>
          <p:cNvSpPr txBox="1"/>
          <p:nvPr/>
        </p:nvSpPr>
        <p:spPr>
          <a:xfrm>
            <a:off x="6354625" y="3055925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endParaRPr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5" name="Google Shape;175;p17"/>
          <p:cNvSpPr txBox="1"/>
          <p:nvPr/>
        </p:nvSpPr>
        <p:spPr>
          <a:xfrm>
            <a:off x="5978388" y="24054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17"/>
          <p:cNvSpPr txBox="1"/>
          <p:nvPr/>
        </p:nvSpPr>
        <p:spPr>
          <a:xfrm>
            <a:off x="5264350" y="13290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17"/>
          <p:cNvSpPr txBox="1"/>
          <p:nvPr/>
        </p:nvSpPr>
        <p:spPr>
          <a:xfrm>
            <a:off x="4932475" y="372755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8" name="Google Shape;178;p17"/>
          <p:cNvSpPr/>
          <p:nvPr/>
        </p:nvSpPr>
        <p:spPr>
          <a:xfrm>
            <a:off x="4783800" y="3938575"/>
            <a:ext cx="212700" cy="204600"/>
          </a:xfrm>
          <a:prstGeom prst="donut">
            <a:avLst>
              <a:gd fmla="val 25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p17"/>
          <p:cNvSpPr/>
          <p:nvPr/>
        </p:nvSpPr>
        <p:spPr>
          <a:xfrm>
            <a:off x="6950450" y="2269750"/>
            <a:ext cx="212700" cy="204600"/>
          </a:xfrm>
          <a:prstGeom prst="donut">
            <a:avLst>
              <a:gd fmla="val 25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17"/>
          <p:cNvSpPr/>
          <p:nvPr/>
        </p:nvSpPr>
        <p:spPr>
          <a:xfrm>
            <a:off x="6239600" y="3272200"/>
            <a:ext cx="212700" cy="204600"/>
          </a:xfrm>
          <a:prstGeom prst="donut">
            <a:avLst>
              <a:gd fmla="val 25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7"/>
          <p:cNvSpPr/>
          <p:nvPr/>
        </p:nvSpPr>
        <p:spPr>
          <a:xfrm>
            <a:off x="5852475" y="2606325"/>
            <a:ext cx="212700" cy="204600"/>
          </a:xfrm>
          <a:prstGeom prst="donut">
            <a:avLst>
              <a:gd fmla="val 25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2" name="Google Shape;182;p17"/>
          <p:cNvSpPr/>
          <p:nvPr/>
        </p:nvSpPr>
        <p:spPr>
          <a:xfrm>
            <a:off x="5141625" y="1582625"/>
            <a:ext cx="212700" cy="204600"/>
          </a:xfrm>
          <a:prstGeom prst="donut">
            <a:avLst>
              <a:gd fmla="val 25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7"/>
          <p:cNvSpPr txBox="1"/>
          <p:nvPr/>
        </p:nvSpPr>
        <p:spPr>
          <a:xfrm>
            <a:off x="1568950" y="74075"/>
            <a:ext cx="7527900" cy="81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If each of </a:t>
            </a:r>
            <a:r>
              <a:rPr b="1" lang="en-GB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 points is translated </a:t>
            </a:r>
            <a:r>
              <a:rPr lang="en-GB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(2 right , 3 up)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, what will all the new positions be?</a:t>
            </a:r>
            <a:endParaRPr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If each of the </a:t>
            </a:r>
            <a:r>
              <a:rPr b="1" lang="en-GB">
                <a:solidFill>
                  <a:srgbClr val="69BE4B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 points are translated </a:t>
            </a:r>
            <a:r>
              <a:rPr lang="en-GB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rPr>
              <a:t>(4 right , 1 up)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 what will the new positions be?</a:t>
            </a:r>
            <a:endParaRPr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Write the final coordinates for each.</a:t>
            </a:r>
            <a:endParaRPr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8"/>
          <p:cNvSpPr txBox="1"/>
          <p:nvPr>
            <p:ph type="title"/>
          </p:nvPr>
        </p:nvSpPr>
        <p:spPr>
          <a:xfrm>
            <a:off x="54875" y="170300"/>
            <a:ext cx="1528200" cy="42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Main Task </a:t>
            </a:r>
            <a:endParaRPr/>
          </a:p>
        </p:txBody>
      </p:sp>
      <p:sp>
        <p:nvSpPr>
          <p:cNvPr id="189" name="Google Shape;189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0" name="Google Shape;190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750" y="940375"/>
            <a:ext cx="4102150" cy="3732399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18"/>
          <p:cNvSpPr/>
          <p:nvPr/>
        </p:nvSpPr>
        <p:spPr>
          <a:xfrm>
            <a:off x="782325" y="2913450"/>
            <a:ext cx="269700" cy="287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92" name="Google Shape;192;p18"/>
          <p:cNvSpPr/>
          <p:nvPr/>
        </p:nvSpPr>
        <p:spPr>
          <a:xfrm>
            <a:off x="1878900" y="1878900"/>
            <a:ext cx="269700" cy="287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93" name="Google Shape;193;p18"/>
          <p:cNvSpPr/>
          <p:nvPr/>
        </p:nvSpPr>
        <p:spPr>
          <a:xfrm>
            <a:off x="2597800" y="4225375"/>
            <a:ext cx="269700" cy="287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94" name="Google Shape;194;p18"/>
          <p:cNvSpPr/>
          <p:nvPr/>
        </p:nvSpPr>
        <p:spPr>
          <a:xfrm>
            <a:off x="2597800" y="2913450"/>
            <a:ext cx="269700" cy="287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95" name="Google Shape;195;p18"/>
          <p:cNvSpPr/>
          <p:nvPr/>
        </p:nvSpPr>
        <p:spPr>
          <a:xfrm>
            <a:off x="3316250" y="2228200"/>
            <a:ext cx="269700" cy="287700"/>
          </a:xfrm>
          <a:prstGeom prst="mathMultiply">
            <a:avLst>
              <a:gd fmla="val 23520" name="adj1"/>
            </a:avLst>
          </a:prstGeom>
          <a:solidFill>
            <a:schemeClr val="accent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96" name="Google Shape;196;p18"/>
          <p:cNvSpPr txBox="1"/>
          <p:nvPr/>
        </p:nvSpPr>
        <p:spPr>
          <a:xfrm>
            <a:off x="935175" y="2723225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endParaRPr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18"/>
          <p:cNvSpPr txBox="1"/>
          <p:nvPr/>
        </p:nvSpPr>
        <p:spPr>
          <a:xfrm>
            <a:off x="2004775" y="16617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endParaRPr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18"/>
          <p:cNvSpPr txBox="1"/>
          <p:nvPr/>
        </p:nvSpPr>
        <p:spPr>
          <a:xfrm>
            <a:off x="2768625" y="39916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D</a:t>
            </a:r>
            <a:endParaRPr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18"/>
          <p:cNvSpPr txBox="1"/>
          <p:nvPr/>
        </p:nvSpPr>
        <p:spPr>
          <a:xfrm>
            <a:off x="2732225" y="2723225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C</a:t>
            </a:r>
            <a:endParaRPr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0" name="Google Shape;200;p18"/>
          <p:cNvSpPr txBox="1"/>
          <p:nvPr/>
        </p:nvSpPr>
        <p:spPr>
          <a:xfrm>
            <a:off x="3451100" y="19944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endParaRPr b="1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01" name="Google Shape;201;p18"/>
          <p:cNvGraphicFramePr/>
          <p:nvPr/>
        </p:nvGraphicFramePr>
        <p:xfrm>
          <a:off x="4413275" y="1090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{31A35B04-7AA9-432E-8FB9-FFAFB25028A2}</a:tableStyleId>
              </a:tblPr>
              <a:tblGrid>
                <a:gridCol w="2051075"/>
                <a:gridCol w="2051075"/>
              </a:tblGrid>
              <a:tr h="719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Point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Final coordinate after translation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</a:t>
                      </a:r>
                      <a:endParaRPr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</a:t>
                      </a:r>
                      <a:endParaRPr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</a:t>
                      </a:r>
                      <a:endParaRPr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</a:t>
                      </a:r>
                      <a:endParaRPr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5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</a:t>
                      </a:r>
                      <a:endParaRPr b="1">
                        <a:solidFill>
                          <a:schemeClr val="accent5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02" name="Google Shape;202;p18"/>
          <p:cNvSpPr txBox="1"/>
          <p:nvPr/>
        </p:nvSpPr>
        <p:spPr>
          <a:xfrm>
            <a:off x="1568950" y="74075"/>
            <a:ext cx="7527900" cy="81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If each of </a:t>
            </a:r>
            <a:r>
              <a:rPr b="1" lang="en-GB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 points is translated </a:t>
            </a:r>
            <a:r>
              <a:rPr lang="en-GB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(2 right , 3 up)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, what will all the new positions be?</a:t>
            </a:r>
            <a:endParaRPr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If each of the </a:t>
            </a:r>
            <a:r>
              <a:rPr b="1" lang="en-GB">
                <a:solidFill>
                  <a:srgbClr val="69BE4B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 points are translated </a:t>
            </a:r>
            <a:r>
              <a:rPr lang="en-GB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rPr>
              <a:t>(4 right , 1 up)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 what will the new positions be?</a:t>
            </a:r>
            <a:endParaRPr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Write the final coordinates for each.</a:t>
            </a:r>
            <a:endParaRPr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9"/>
          <p:cNvSpPr txBox="1"/>
          <p:nvPr>
            <p:ph type="title"/>
          </p:nvPr>
        </p:nvSpPr>
        <p:spPr>
          <a:xfrm>
            <a:off x="54875" y="192500"/>
            <a:ext cx="1528200" cy="422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Main Task </a:t>
            </a:r>
            <a:endParaRPr/>
          </a:p>
        </p:txBody>
      </p:sp>
      <p:sp>
        <p:nvSpPr>
          <p:cNvPr id="208" name="Google Shape;208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09" name="Google Shape;209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2825" y="940375"/>
            <a:ext cx="4102150" cy="3732399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9"/>
          <p:cNvSpPr txBox="1"/>
          <p:nvPr/>
        </p:nvSpPr>
        <p:spPr>
          <a:xfrm>
            <a:off x="7065475" y="19944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J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1" name="Google Shape;211;p19"/>
          <p:cNvSpPr txBox="1"/>
          <p:nvPr/>
        </p:nvSpPr>
        <p:spPr>
          <a:xfrm>
            <a:off x="6354625" y="3055925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1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endParaRPr b="1">
              <a:solidFill>
                <a:schemeClr val="accen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2" name="Google Shape;212;p19"/>
          <p:cNvSpPr txBox="1"/>
          <p:nvPr/>
        </p:nvSpPr>
        <p:spPr>
          <a:xfrm>
            <a:off x="5978388" y="24054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H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3" name="Google Shape;213;p19"/>
          <p:cNvSpPr txBox="1"/>
          <p:nvPr/>
        </p:nvSpPr>
        <p:spPr>
          <a:xfrm>
            <a:off x="5264350" y="132900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4" name="Google Shape;214;p19"/>
          <p:cNvSpPr txBox="1"/>
          <p:nvPr/>
        </p:nvSpPr>
        <p:spPr>
          <a:xfrm>
            <a:off x="4932475" y="3727550"/>
            <a:ext cx="314700" cy="33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5" name="Google Shape;215;p19"/>
          <p:cNvSpPr/>
          <p:nvPr/>
        </p:nvSpPr>
        <p:spPr>
          <a:xfrm>
            <a:off x="4783800" y="3938575"/>
            <a:ext cx="212700" cy="204600"/>
          </a:xfrm>
          <a:prstGeom prst="donut">
            <a:avLst>
              <a:gd fmla="val 25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19"/>
          <p:cNvSpPr/>
          <p:nvPr/>
        </p:nvSpPr>
        <p:spPr>
          <a:xfrm>
            <a:off x="6950450" y="2269750"/>
            <a:ext cx="212700" cy="204600"/>
          </a:xfrm>
          <a:prstGeom prst="donut">
            <a:avLst>
              <a:gd fmla="val 25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9"/>
          <p:cNvSpPr/>
          <p:nvPr/>
        </p:nvSpPr>
        <p:spPr>
          <a:xfrm>
            <a:off x="6239600" y="3272200"/>
            <a:ext cx="212700" cy="204600"/>
          </a:xfrm>
          <a:prstGeom prst="donut">
            <a:avLst>
              <a:gd fmla="val 25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9"/>
          <p:cNvSpPr/>
          <p:nvPr/>
        </p:nvSpPr>
        <p:spPr>
          <a:xfrm>
            <a:off x="5852475" y="2606325"/>
            <a:ext cx="212700" cy="204600"/>
          </a:xfrm>
          <a:prstGeom prst="donut">
            <a:avLst>
              <a:gd fmla="val 25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9" name="Google Shape;219;p19"/>
          <p:cNvSpPr/>
          <p:nvPr/>
        </p:nvSpPr>
        <p:spPr>
          <a:xfrm>
            <a:off x="5141625" y="1582625"/>
            <a:ext cx="212700" cy="204600"/>
          </a:xfrm>
          <a:prstGeom prst="donut">
            <a:avLst>
              <a:gd fmla="val 25000" name="adj"/>
            </a:avLst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220" name="Google Shape;220;p19"/>
          <p:cNvGraphicFramePr/>
          <p:nvPr/>
        </p:nvGraphicFramePr>
        <p:xfrm>
          <a:off x="307850" y="991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{31A35B04-7AA9-432E-8FB9-FFAFB25028A2}</a:tableStyleId>
              </a:tblPr>
              <a:tblGrid>
                <a:gridCol w="2051075"/>
                <a:gridCol w="2051075"/>
              </a:tblGrid>
              <a:tr h="7196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Point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Final coordinate after translation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106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dk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</a:t>
                      </a:r>
                      <a:endParaRPr b="1">
                        <a:solidFill>
                          <a:schemeClr val="dk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1" name="Google Shape;221;p19"/>
          <p:cNvSpPr txBox="1"/>
          <p:nvPr/>
        </p:nvSpPr>
        <p:spPr>
          <a:xfrm>
            <a:off x="1568950" y="74075"/>
            <a:ext cx="7527900" cy="814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If each of </a:t>
            </a:r>
            <a:r>
              <a:rPr b="1" lang="en-GB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X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 points is translated </a:t>
            </a:r>
            <a:r>
              <a:rPr lang="en-GB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(2 right , 3 up)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, what will all the new positions be?</a:t>
            </a:r>
            <a:endParaRPr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If each of the </a:t>
            </a:r>
            <a:r>
              <a:rPr b="1" lang="en-GB">
                <a:solidFill>
                  <a:srgbClr val="69BE4B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 points are translated </a:t>
            </a:r>
            <a:r>
              <a:rPr lang="en-GB">
                <a:solidFill>
                  <a:srgbClr val="65BE4B"/>
                </a:solidFill>
                <a:latin typeface="Montserrat"/>
                <a:ea typeface="Montserrat"/>
                <a:cs typeface="Montserrat"/>
                <a:sym typeface="Montserrat"/>
              </a:rPr>
              <a:t>(4 right , 1 up)</a:t>
            </a: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 what will the new positions be?</a:t>
            </a:r>
            <a:endParaRPr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333333"/>
                </a:solidFill>
                <a:latin typeface="Montserrat"/>
                <a:ea typeface="Montserrat"/>
                <a:cs typeface="Montserrat"/>
                <a:sym typeface="Montserrat"/>
              </a:rPr>
              <a:t>Write the final coordinates for each.</a:t>
            </a:r>
            <a:endParaRPr>
              <a:solidFill>
                <a:srgbClr val="33333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0"/>
          <p:cNvSpPr txBox="1"/>
          <p:nvPr>
            <p:ph type="title"/>
          </p:nvPr>
        </p:nvSpPr>
        <p:spPr>
          <a:xfrm>
            <a:off x="458975" y="445025"/>
            <a:ext cx="8226000" cy="40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Challenge</a:t>
            </a:r>
            <a:endParaRPr/>
          </a:p>
        </p:txBody>
      </p:sp>
      <p:sp>
        <p:nvSpPr>
          <p:cNvPr id="227" name="Google Shape;227;p20"/>
          <p:cNvSpPr txBox="1"/>
          <p:nvPr>
            <p:ph idx="1" type="body"/>
          </p:nvPr>
        </p:nvSpPr>
        <p:spPr>
          <a:xfrm>
            <a:off x="458975" y="1034100"/>
            <a:ext cx="3951000" cy="773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Can you work out the translation for the 3 points on the grid?</a:t>
            </a:r>
            <a:endParaRPr b="1">
              <a:solidFill>
                <a:schemeClr val="accent5"/>
              </a:solidFill>
            </a:endParaRPr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/>
          </a:p>
        </p:txBody>
      </p:sp>
      <p:sp>
        <p:nvSpPr>
          <p:cNvPr id="228" name="Google Shape;228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29" name="Google Shape;22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2825" y="940375"/>
            <a:ext cx="4102150" cy="3732399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0"/>
          <p:cNvSpPr/>
          <p:nvPr/>
        </p:nvSpPr>
        <p:spPr>
          <a:xfrm>
            <a:off x="7319600" y="1249925"/>
            <a:ext cx="224700" cy="233700"/>
          </a:xfrm>
          <a:prstGeom prst="smileyFace">
            <a:avLst>
              <a:gd fmla="val 4653" name="adj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20"/>
          <p:cNvSpPr/>
          <p:nvPr/>
        </p:nvSpPr>
        <p:spPr>
          <a:xfrm>
            <a:off x="5511700" y="1573425"/>
            <a:ext cx="224700" cy="233700"/>
          </a:xfrm>
          <a:prstGeom prst="smileyFace">
            <a:avLst>
              <a:gd fmla="val 4653" name="adj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0"/>
          <p:cNvSpPr txBox="1"/>
          <p:nvPr/>
        </p:nvSpPr>
        <p:spPr>
          <a:xfrm>
            <a:off x="7108250" y="854225"/>
            <a:ext cx="6474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Start</a:t>
            </a:r>
            <a:endParaRPr b="1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3" name="Google Shape;233;p20"/>
          <p:cNvSpPr txBox="1"/>
          <p:nvPr/>
        </p:nvSpPr>
        <p:spPr>
          <a:xfrm>
            <a:off x="5237200" y="1762000"/>
            <a:ext cx="7737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Finish</a:t>
            </a:r>
            <a:endParaRPr b="1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234" name="Google Shape;234;p20"/>
          <p:cNvGraphicFramePr/>
          <p:nvPr/>
        </p:nvGraphicFramePr>
        <p:xfrm>
          <a:off x="1196450" y="16456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{31A35B04-7AA9-432E-8FB9-FFAFB25028A2}</a:tableStyleId>
              </a:tblPr>
              <a:tblGrid>
                <a:gridCol w="1238025"/>
                <a:gridCol w="1238025"/>
              </a:tblGrid>
              <a:tr h="69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symbol</a:t>
                      </a:r>
                      <a:endParaRPr b="1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>
                          <a:solidFill>
                            <a:schemeClr val="accent6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translation</a:t>
                      </a:r>
                      <a:endParaRPr b="1">
                        <a:solidFill>
                          <a:schemeClr val="accent6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99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accent5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5" name="Google Shape;235;p20"/>
          <p:cNvSpPr/>
          <p:nvPr/>
        </p:nvSpPr>
        <p:spPr>
          <a:xfrm>
            <a:off x="1635625" y="2532900"/>
            <a:ext cx="424500" cy="409200"/>
          </a:xfrm>
          <a:prstGeom prst="smileyFace">
            <a:avLst>
              <a:gd fmla="val 4653" name="adj"/>
            </a:avLst>
          </a:prstGeom>
          <a:solidFill>
            <a:schemeClr val="accent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20"/>
          <p:cNvSpPr/>
          <p:nvPr/>
        </p:nvSpPr>
        <p:spPr>
          <a:xfrm>
            <a:off x="5098550" y="2865575"/>
            <a:ext cx="314700" cy="305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7" name="Google Shape;237;p20"/>
          <p:cNvSpPr/>
          <p:nvPr/>
        </p:nvSpPr>
        <p:spPr>
          <a:xfrm>
            <a:off x="7624875" y="2230025"/>
            <a:ext cx="314700" cy="3057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0"/>
          <p:cNvSpPr/>
          <p:nvPr/>
        </p:nvSpPr>
        <p:spPr>
          <a:xfrm>
            <a:off x="1635625" y="3223030"/>
            <a:ext cx="424500" cy="4092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accen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0"/>
          <p:cNvSpPr txBox="1"/>
          <p:nvPr/>
        </p:nvSpPr>
        <p:spPr>
          <a:xfrm>
            <a:off x="7458525" y="1879325"/>
            <a:ext cx="6474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Start</a:t>
            </a:r>
            <a:endParaRPr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0" name="Google Shape;240;p20"/>
          <p:cNvSpPr txBox="1"/>
          <p:nvPr/>
        </p:nvSpPr>
        <p:spPr>
          <a:xfrm>
            <a:off x="4869050" y="3171275"/>
            <a:ext cx="7737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accent2"/>
                </a:solidFill>
                <a:latin typeface="Montserrat"/>
                <a:ea typeface="Montserrat"/>
                <a:cs typeface="Montserrat"/>
                <a:sym typeface="Montserrat"/>
              </a:rPr>
              <a:t>Finish</a:t>
            </a:r>
            <a:endParaRPr b="1">
              <a:solidFill>
                <a:schemeClr val="accent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1" name="Google Shape;241;p20"/>
          <p:cNvSpPr/>
          <p:nvPr/>
        </p:nvSpPr>
        <p:spPr>
          <a:xfrm>
            <a:off x="8371675" y="2927925"/>
            <a:ext cx="224700" cy="233700"/>
          </a:xfrm>
          <a:prstGeom prst="flowChartDecision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0"/>
          <p:cNvSpPr/>
          <p:nvPr/>
        </p:nvSpPr>
        <p:spPr>
          <a:xfrm>
            <a:off x="5143550" y="3924150"/>
            <a:ext cx="224700" cy="233700"/>
          </a:xfrm>
          <a:prstGeom prst="flowChartDecision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0"/>
          <p:cNvSpPr/>
          <p:nvPr/>
        </p:nvSpPr>
        <p:spPr>
          <a:xfrm>
            <a:off x="1690525" y="3975900"/>
            <a:ext cx="314700" cy="409200"/>
          </a:xfrm>
          <a:prstGeom prst="flowChartDecision">
            <a:avLst/>
          </a:prstGeom>
          <a:solidFill>
            <a:schemeClr val="accent1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0"/>
          <p:cNvSpPr txBox="1"/>
          <p:nvPr/>
        </p:nvSpPr>
        <p:spPr>
          <a:xfrm>
            <a:off x="4869050" y="4068550"/>
            <a:ext cx="7737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Finish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5" name="Google Shape;245;p20"/>
          <p:cNvSpPr txBox="1"/>
          <p:nvPr/>
        </p:nvSpPr>
        <p:spPr>
          <a:xfrm>
            <a:off x="8160325" y="2577225"/>
            <a:ext cx="647400" cy="35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Start</a:t>
            </a:r>
            <a:endParaRPr b="1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