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DA0D72-1CBB-4222-865F-3EE9DFB70B44}">
  <a:tblStyle styleId="{F5DA0D72-1CBB-4222-865F-3EE9DFB70B4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22" Type="http://schemas.openxmlformats.org/officeDocument/2006/relationships/font" Target="fonts/MontserratMedium-boldItalic.fntdata"/><Relationship Id="rId21" Type="http://schemas.openxmlformats.org/officeDocument/2006/relationships/font" Target="fonts/MontserratMedium-italic.fntdata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SemiBold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Medium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3000"/>
            </a:lvl2pPr>
            <a:lvl3pPr lvl="2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 sz="2700"/>
            </a:lvl3pPr>
            <a:lvl4pPr lvl="3" algn="ctr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400"/>
            </a:lvl7pPr>
            <a:lvl8pPr lvl="7" algn="ct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400"/>
            </a:lvl8pPr>
            <a:lvl9pPr lvl="8" algn="ctr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None/>
              <a:defRPr sz="2400"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1066675" y="4013325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Circumference of a circle</a:t>
            </a:r>
            <a:endParaRPr sz="6000"/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918000" y="71975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0" name="Google Shape;40;p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917941" y="1704550"/>
            <a:ext cx="15797602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You will need a measuring tape OR a piece of string and a ruler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Find circular objects in your house and measure the circumference and diameter (to the nearest millimetre)</a:t>
            </a:r>
            <a:endParaRPr/>
          </a:p>
        </p:txBody>
      </p:sp>
      <p:graphicFrame>
        <p:nvGraphicFramePr>
          <p:cNvPr id="49" name="Google Shape;49;p8"/>
          <p:cNvGraphicFramePr/>
          <p:nvPr/>
        </p:nvGraphicFramePr>
        <p:xfrm>
          <a:off x="917941" y="381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{F5DA0D72-1CBB-4222-865F-3EE9DFB70B44}</a:tableStyleId>
              </a:tblPr>
              <a:tblGrid>
                <a:gridCol w="2920125"/>
                <a:gridCol w="3639475"/>
                <a:gridCol w="2414125"/>
                <a:gridCol w="2706750"/>
              </a:tblGrid>
              <a:tr h="717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Object</a:t>
                      </a:r>
                      <a:endParaRPr/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Circumference</a:t>
                      </a:r>
                      <a:endParaRPr/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Diameter</a:t>
                      </a:r>
                      <a:endParaRPr/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Ratio</a:t>
                      </a:r>
                      <a:endParaRPr/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1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Sauce Pan</a:t>
                      </a:r>
                      <a:endParaRPr/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66.5 cm</a:t>
                      </a:r>
                      <a:endParaRPr/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21.2cm</a:t>
                      </a:r>
                      <a:endParaRPr/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1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Glass</a:t>
                      </a:r>
                      <a:endParaRPr/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15.3 cm</a:t>
                      </a:r>
                      <a:endParaRPr/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4.9 cm</a:t>
                      </a:r>
                      <a:endParaRPr/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1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Lampshade</a:t>
                      </a:r>
                      <a:endParaRPr/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37.7 cm</a:t>
                      </a:r>
                      <a:endParaRPr/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12.0cm</a:t>
                      </a:r>
                      <a:endParaRPr/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1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1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182875" marL="18287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0" name="Google Shape;50;p8"/>
          <p:cNvSpPr txBox="1"/>
          <p:nvPr/>
        </p:nvSpPr>
        <p:spPr>
          <a:xfrm>
            <a:off x="13200184" y="4085660"/>
            <a:ext cx="5087815" cy="1954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find the ratio divide the circumference by the diameter</a:t>
            </a:r>
            <a:endParaRPr/>
          </a:p>
        </p:txBody>
      </p:sp>
      <p:cxnSp>
        <p:nvCxnSpPr>
          <p:cNvPr id="51" name="Google Shape;51;p8"/>
          <p:cNvCxnSpPr>
            <a:stCxn id="50" idx="1"/>
          </p:cNvCxnSpPr>
          <p:nvPr/>
        </p:nvCxnSpPr>
        <p:spPr>
          <a:xfrm rot="10800000">
            <a:off x="11816884" y="4290555"/>
            <a:ext cx="1383300" cy="772200"/>
          </a:xfrm>
          <a:prstGeom prst="straightConnector1">
            <a:avLst/>
          </a:prstGeom>
          <a:noFill/>
          <a:ln cap="flat" cmpd="sng" w="38100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803588" y="1782623"/>
            <a:ext cx="12776254" cy="744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1) Find the circumference of these shapes in exact form.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9" name="Google Shape;59;p9"/>
          <p:cNvGrpSpPr/>
          <p:nvPr/>
        </p:nvGrpSpPr>
        <p:grpSpPr>
          <a:xfrm>
            <a:off x="6676877" y="2375890"/>
            <a:ext cx="3543833" cy="3543832"/>
            <a:chOff x="2891" y="2528"/>
            <a:chExt cx="1408" cy="1408"/>
          </a:xfrm>
        </p:grpSpPr>
        <p:sp>
          <p:nvSpPr>
            <p:cNvPr id="60" name="Google Shape;60;p9"/>
            <p:cNvSpPr/>
            <p:nvPr/>
          </p:nvSpPr>
          <p:spPr>
            <a:xfrm rot="1800000">
              <a:off x="3080" y="2717"/>
              <a:ext cx="1031" cy="1031"/>
            </a:xfrm>
            <a:prstGeom prst="ellipse">
              <a:avLst/>
            </a:prstGeom>
            <a:solidFill>
              <a:srgbClr val="DFF1DA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61" name="Google Shape;61;p9"/>
            <p:cNvCxnSpPr/>
            <p:nvPr/>
          </p:nvCxnSpPr>
          <p:spPr>
            <a:xfrm flipH="1" rot="9900000">
              <a:off x="3551" y="3151"/>
              <a:ext cx="541" cy="67"/>
            </a:xfrm>
            <a:prstGeom prst="straightConnector1">
              <a:avLst/>
            </a:prstGeom>
            <a:solidFill>
              <a:srgbClr val="DFF1DA"/>
            </a:solidFill>
            <a:ln cap="flat" cmpd="sng" w="28575">
              <a:solidFill>
                <a:schemeClr val="dk1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62" name="Google Shape;62;p9"/>
            <p:cNvSpPr txBox="1"/>
            <p:nvPr/>
          </p:nvSpPr>
          <p:spPr>
            <a:xfrm>
              <a:off x="3587" y="3291"/>
              <a:ext cx="468" cy="232"/>
            </a:xfrm>
            <a:prstGeom prst="rect">
              <a:avLst/>
            </a:prstGeom>
            <a:solidFill>
              <a:srgbClr val="DFF1D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 cm</a:t>
              </a:r>
              <a:endParaRPr b="0" i="0" sz="3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3" name="Google Shape;63;p9"/>
          <p:cNvGrpSpPr/>
          <p:nvPr/>
        </p:nvGrpSpPr>
        <p:grpSpPr>
          <a:xfrm>
            <a:off x="1695538" y="2396722"/>
            <a:ext cx="3667521" cy="3667527"/>
            <a:chOff x="175" y="1190"/>
            <a:chExt cx="1239" cy="1239"/>
          </a:xfrm>
        </p:grpSpPr>
        <p:grpSp>
          <p:nvGrpSpPr>
            <p:cNvPr id="64" name="Google Shape;64;p9"/>
            <p:cNvGrpSpPr/>
            <p:nvPr/>
          </p:nvGrpSpPr>
          <p:grpSpPr>
            <a:xfrm>
              <a:off x="175" y="1190"/>
              <a:ext cx="1239" cy="1239"/>
              <a:chOff x="116" y="1029"/>
              <a:chExt cx="1673" cy="1673"/>
            </a:xfrm>
          </p:grpSpPr>
          <p:sp>
            <p:nvSpPr>
              <p:cNvPr id="65" name="Google Shape;65;p9"/>
              <p:cNvSpPr/>
              <p:nvPr/>
            </p:nvSpPr>
            <p:spPr>
              <a:xfrm rot="1800000">
                <a:off x="340" y="1253"/>
                <a:ext cx="1225" cy="1225"/>
              </a:xfrm>
              <a:prstGeom prst="ellipse">
                <a:avLst/>
              </a:prstGeom>
              <a:solidFill>
                <a:srgbClr val="DFF1DA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66" name="Google Shape;66;p9"/>
              <p:cNvCxnSpPr/>
              <p:nvPr/>
            </p:nvCxnSpPr>
            <p:spPr>
              <a:xfrm rot="1800000">
                <a:off x="341" y="1860"/>
                <a:ext cx="1201" cy="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stealth"/>
                <a:tailEnd len="med" w="med" type="stealth"/>
              </a:ln>
            </p:spPr>
          </p:cxnSp>
        </p:grpSp>
        <p:sp>
          <p:nvSpPr>
            <p:cNvPr id="67" name="Google Shape;67;p9"/>
            <p:cNvSpPr txBox="1"/>
            <p:nvPr/>
          </p:nvSpPr>
          <p:spPr>
            <a:xfrm>
              <a:off x="570" y="1525"/>
              <a:ext cx="474" cy="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11 cm</a:t>
              </a:r>
              <a:endParaRPr b="0" i="0" sz="3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8" name="Google Shape;68;p9"/>
          <p:cNvGrpSpPr/>
          <p:nvPr/>
        </p:nvGrpSpPr>
        <p:grpSpPr>
          <a:xfrm>
            <a:off x="1645836" y="5572892"/>
            <a:ext cx="6781569" cy="3667528"/>
            <a:chOff x="175" y="1190"/>
            <a:chExt cx="2291" cy="1239"/>
          </a:xfrm>
        </p:grpSpPr>
        <p:sp>
          <p:nvSpPr>
            <p:cNvPr id="69" name="Google Shape;69;p9"/>
            <p:cNvSpPr/>
            <p:nvPr/>
          </p:nvSpPr>
          <p:spPr>
            <a:xfrm rot="1800000">
              <a:off x="341" y="1356"/>
              <a:ext cx="907" cy="907"/>
            </a:xfrm>
            <a:prstGeom prst="ellipse">
              <a:avLst/>
            </a:prstGeom>
            <a:solidFill>
              <a:srgbClr val="DFF1DA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" name="Google Shape;70;p9"/>
            <p:cNvSpPr txBox="1"/>
            <p:nvPr/>
          </p:nvSpPr>
          <p:spPr>
            <a:xfrm>
              <a:off x="1398" y="1634"/>
              <a:ext cx="1068" cy="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Area of square = 81cm </a:t>
              </a:r>
              <a:endParaRPr b="0" i="0" sz="3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1" name="Google Shape;71;p9"/>
          <p:cNvSpPr/>
          <p:nvPr/>
        </p:nvSpPr>
        <p:spPr>
          <a:xfrm>
            <a:off x="2122137" y="6064467"/>
            <a:ext cx="2714919" cy="2684377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2" name="Google Shape;72;p9"/>
          <p:cNvGrpSpPr/>
          <p:nvPr/>
        </p:nvGrpSpPr>
        <p:grpSpPr>
          <a:xfrm>
            <a:off x="9557962" y="5573111"/>
            <a:ext cx="7835364" cy="3667528"/>
            <a:chOff x="13415061" y="2294631"/>
            <a:chExt cx="7835364" cy="3667528"/>
          </a:xfrm>
        </p:grpSpPr>
        <p:grpSp>
          <p:nvGrpSpPr>
            <p:cNvPr id="73" name="Google Shape;73;p9"/>
            <p:cNvGrpSpPr/>
            <p:nvPr/>
          </p:nvGrpSpPr>
          <p:grpSpPr>
            <a:xfrm>
              <a:off x="13415061" y="2294631"/>
              <a:ext cx="7835364" cy="3667528"/>
              <a:chOff x="175" y="1190"/>
              <a:chExt cx="2647" cy="1239"/>
            </a:xfrm>
          </p:grpSpPr>
          <p:sp>
            <p:nvSpPr>
              <p:cNvPr id="74" name="Google Shape;74;p9"/>
              <p:cNvSpPr/>
              <p:nvPr/>
            </p:nvSpPr>
            <p:spPr>
              <a:xfrm rot="1800000">
                <a:off x="341" y="1356"/>
                <a:ext cx="907" cy="907"/>
              </a:xfrm>
              <a:prstGeom prst="ellipse">
                <a:avLst/>
              </a:prstGeom>
              <a:solidFill>
                <a:srgbClr val="DFF1DA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" name="Google Shape;75;p9"/>
              <p:cNvSpPr txBox="1"/>
              <p:nvPr/>
            </p:nvSpPr>
            <p:spPr>
              <a:xfrm>
                <a:off x="1637" y="1634"/>
                <a:ext cx="1185" cy="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GB" sz="3200" u="none" cap="none" strike="noStrik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Perimeter of square= 100 cm </a:t>
                </a:r>
                <a:endParaRPr b="0" i="0" sz="3200" u="none" cap="none" strike="noStrike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6" name="Google Shape;76;p9"/>
            <p:cNvSpPr/>
            <p:nvPr/>
          </p:nvSpPr>
          <p:spPr>
            <a:xfrm>
              <a:off x="15240000" y="2786206"/>
              <a:ext cx="1366280" cy="1356624"/>
            </a:xfrm>
            <a:prstGeom prst="rect">
              <a:avLst/>
            </a:prstGeom>
            <a:noFill/>
            <a:ln cap="flat" cmpd="sng" w="254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7" name="Google Shape;77;p9"/>
          <p:cNvGrpSpPr/>
          <p:nvPr/>
        </p:nvGrpSpPr>
        <p:grpSpPr>
          <a:xfrm>
            <a:off x="11599052" y="2383640"/>
            <a:ext cx="3543833" cy="3543832"/>
            <a:chOff x="2891" y="2528"/>
            <a:chExt cx="1408" cy="1408"/>
          </a:xfrm>
        </p:grpSpPr>
        <p:sp>
          <p:nvSpPr>
            <p:cNvPr id="78" name="Google Shape;78;p9"/>
            <p:cNvSpPr/>
            <p:nvPr/>
          </p:nvSpPr>
          <p:spPr>
            <a:xfrm rot="1800000">
              <a:off x="3080" y="2717"/>
              <a:ext cx="1031" cy="1031"/>
            </a:xfrm>
            <a:prstGeom prst="ellipse">
              <a:avLst/>
            </a:prstGeom>
            <a:solidFill>
              <a:srgbClr val="DFF1DA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79" name="Google Shape;79;p9"/>
            <p:cNvCxnSpPr/>
            <p:nvPr/>
          </p:nvCxnSpPr>
          <p:spPr>
            <a:xfrm flipH="1" rot="9900000">
              <a:off x="3103" y="3210"/>
              <a:ext cx="1005" cy="127"/>
            </a:xfrm>
            <a:prstGeom prst="straightConnector1">
              <a:avLst/>
            </a:prstGeom>
            <a:solidFill>
              <a:srgbClr val="DFF1DA"/>
            </a:solidFill>
            <a:ln cap="flat" cmpd="sng" w="28575">
              <a:solidFill>
                <a:schemeClr val="dk1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80" name="Google Shape;80;p9"/>
            <p:cNvSpPr txBox="1"/>
            <p:nvPr/>
          </p:nvSpPr>
          <p:spPr>
            <a:xfrm>
              <a:off x="3569" y="3290"/>
              <a:ext cx="468" cy="232"/>
            </a:xfrm>
            <a:prstGeom prst="rect">
              <a:avLst/>
            </a:prstGeom>
            <a:solidFill>
              <a:srgbClr val="DFF1D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 cm</a:t>
              </a:r>
              <a:endParaRPr b="0" i="0" sz="3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cxnSp>
        <p:nvCxnSpPr>
          <p:cNvPr id="81" name="Google Shape;81;p9"/>
          <p:cNvCxnSpPr/>
          <p:nvPr/>
        </p:nvCxnSpPr>
        <p:spPr>
          <a:xfrm rot="-900000">
            <a:off x="12230078" y="3259575"/>
            <a:ext cx="2012202" cy="204108"/>
          </a:xfrm>
          <a:prstGeom prst="straightConnector1">
            <a:avLst/>
          </a:prstGeom>
          <a:solidFill>
            <a:srgbClr val="DFF1DA"/>
          </a:solidFill>
          <a:ln cap="flat" cmpd="sng" w="28575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82" name="Google Shape;82;p9"/>
          <p:cNvSpPr txBox="1"/>
          <p:nvPr/>
        </p:nvSpPr>
        <p:spPr>
          <a:xfrm>
            <a:off x="12633917" y="3395212"/>
            <a:ext cx="11769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cm</a:t>
            </a:r>
            <a:endParaRPr b="0" i="0" sz="32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0"/>
          <p:cNvSpPr txBox="1"/>
          <p:nvPr/>
        </p:nvSpPr>
        <p:spPr>
          <a:xfrm>
            <a:off x="803588" y="1782623"/>
            <a:ext cx="13138533" cy="746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2) Find the missing length of these shapes in exact form.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0" name="Google Shape;90;p10"/>
          <p:cNvGrpSpPr/>
          <p:nvPr/>
        </p:nvGrpSpPr>
        <p:grpSpPr>
          <a:xfrm>
            <a:off x="9619804" y="2450897"/>
            <a:ext cx="3543833" cy="3543832"/>
            <a:chOff x="2891" y="2528"/>
            <a:chExt cx="1408" cy="1408"/>
          </a:xfrm>
        </p:grpSpPr>
        <p:sp>
          <p:nvSpPr>
            <p:cNvPr id="91" name="Google Shape;91;p10"/>
            <p:cNvSpPr/>
            <p:nvPr/>
          </p:nvSpPr>
          <p:spPr>
            <a:xfrm rot="1800000">
              <a:off x="3080" y="2717"/>
              <a:ext cx="1031" cy="1031"/>
            </a:xfrm>
            <a:prstGeom prst="ellipse">
              <a:avLst/>
            </a:prstGeom>
            <a:solidFill>
              <a:srgbClr val="DFF1DA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92" name="Google Shape;92;p10"/>
            <p:cNvCxnSpPr/>
            <p:nvPr/>
          </p:nvCxnSpPr>
          <p:spPr>
            <a:xfrm flipH="1" rot="9900000">
              <a:off x="3551" y="3151"/>
              <a:ext cx="541" cy="67"/>
            </a:xfrm>
            <a:prstGeom prst="straightConnector1">
              <a:avLst/>
            </a:prstGeom>
            <a:solidFill>
              <a:srgbClr val="DFF1DA"/>
            </a:solidFill>
            <a:ln cap="flat" cmpd="sng" w="28575">
              <a:solidFill>
                <a:schemeClr val="dk1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93" name="Google Shape;93;p10"/>
            <p:cNvSpPr txBox="1"/>
            <p:nvPr/>
          </p:nvSpPr>
          <p:spPr>
            <a:xfrm>
              <a:off x="3587" y="3291"/>
              <a:ext cx="473" cy="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? cm</a:t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4" name="Google Shape;94;p10"/>
          <p:cNvGrpSpPr/>
          <p:nvPr/>
        </p:nvGrpSpPr>
        <p:grpSpPr>
          <a:xfrm>
            <a:off x="1695538" y="2396722"/>
            <a:ext cx="3667521" cy="3667527"/>
            <a:chOff x="175" y="1190"/>
            <a:chExt cx="1239" cy="1239"/>
          </a:xfrm>
        </p:grpSpPr>
        <p:grpSp>
          <p:nvGrpSpPr>
            <p:cNvPr id="95" name="Google Shape;95;p10"/>
            <p:cNvGrpSpPr/>
            <p:nvPr/>
          </p:nvGrpSpPr>
          <p:grpSpPr>
            <a:xfrm>
              <a:off x="175" y="1190"/>
              <a:ext cx="1239" cy="1239"/>
              <a:chOff x="116" y="1029"/>
              <a:chExt cx="1673" cy="1673"/>
            </a:xfrm>
          </p:grpSpPr>
          <p:sp>
            <p:nvSpPr>
              <p:cNvPr id="96" name="Google Shape;96;p10"/>
              <p:cNvSpPr/>
              <p:nvPr/>
            </p:nvSpPr>
            <p:spPr>
              <a:xfrm rot="1800000">
                <a:off x="340" y="1253"/>
                <a:ext cx="1225" cy="1225"/>
              </a:xfrm>
              <a:prstGeom prst="ellipse">
                <a:avLst/>
              </a:prstGeom>
              <a:solidFill>
                <a:srgbClr val="DFF1DA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97" name="Google Shape;97;p10"/>
              <p:cNvCxnSpPr/>
              <p:nvPr/>
            </p:nvCxnSpPr>
            <p:spPr>
              <a:xfrm rot="1800000">
                <a:off x="341" y="1860"/>
                <a:ext cx="1201" cy="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stealth"/>
                <a:tailEnd len="med" w="med" type="stealth"/>
              </a:ln>
            </p:spPr>
          </p:cxnSp>
        </p:grpSp>
        <p:sp>
          <p:nvSpPr>
            <p:cNvPr id="98" name="Google Shape;98;p10"/>
            <p:cNvSpPr txBox="1"/>
            <p:nvPr/>
          </p:nvSpPr>
          <p:spPr>
            <a:xfrm>
              <a:off x="570" y="1525"/>
              <a:ext cx="402" cy="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? cm</a:t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9" name="Google Shape;99;p10"/>
          <p:cNvGrpSpPr/>
          <p:nvPr/>
        </p:nvGrpSpPr>
        <p:grpSpPr>
          <a:xfrm>
            <a:off x="1645836" y="5572892"/>
            <a:ext cx="6778610" cy="3667528"/>
            <a:chOff x="175" y="1190"/>
            <a:chExt cx="2290" cy="1239"/>
          </a:xfrm>
        </p:grpSpPr>
        <p:sp>
          <p:nvSpPr>
            <p:cNvPr id="100" name="Google Shape;100;p10"/>
            <p:cNvSpPr/>
            <p:nvPr/>
          </p:nvSpPr>
          <p:spPr>
            <a:xfrm rot="1800000">
              <a:off x="341" y="1356"/>
              <a:ext cx="907" cy="907"/>
            </a:xfrm>
            <a:prstGeom prst="ellipse">
              <a:avLst/>
            </a:prstGeom>
            <a:solidFill>
              <a:srgbClr val="DFF1DA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" name="Google Shape;101;p10"/>
            <p:cNvSpPr txBox="1"/>
            <p:nvPr/>
          </p:nvSpPr>
          <p:spPr>
            <a:xfrm>
              <a:off x="1397" y="1833"/>
              <a:ext cx="1068" cy="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Perimeter of square = ? cm </a:t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2" name="Google Shape;102;p10"/>
          <p:cNvSpPr/>
          <p:nvPr/>
        </p:nvSpPr>
        <p:spPr>
          <a:xfrm>
            <a:off x="2122137" y="6064467"/>
            <a:ext cx="2714919" cy="2684377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3" name="Google Shape;103;p10"/>
          <p:cNvGrpSpPr/>
          <p:nvPr/>
        </p:nvGrpSpPr>
        <p:grpSpPr>
          <a:xfrm>
            <a:off x="9557962" y="5573111"/>
            <a:ext cx="7675519" cy="3667528"/>
            <a:chOff x="175" y="1190"/>
            <a:chExt cx="2593" cy="1239"/>
          </a:xfrm>
        </p:grpSpPr>
        <p:sp>
          <p:nvSpPr>
            <p:cNvPr id="104" name="Google Shape;104;p10"/>
            <p:cNvSpPr/>
            <p:nvPr/>
          </p:nvSpPr>
          <p:spPr>
            <a:xfrm rot="1800000">
              <a:off x="341" y="1356"/>
              <a:ext cx="907" cy="907"/>
            </a:xfrm>
            <a:prstGeom prst="ellipse">
              <a:avLst/>
            </a:prstGeom>
            <a:solidFill>
              <a:srgbClr val="DFF1DA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" name="Google Shape;105;p10"/>
            <p:cNvSpPr txBox="1"/>
            <p:nvPr/>
          </p:nvSpPr>
          <p:spPr>
            <a:xfrm>
              <a:off x="1583" y="1820"/>
              <a:ext cx="1185" cy="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Area of triangle = ? cm </a:t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6" name="Google Shape;106;p10"/>
          <p:cNvSpPr/>
          <p:nvPr/>
        </p:nvSpPr>
        <p:spPr>
          <a:xfrm>
            <a:off x="10045642" y="6063293"/>
            <a:ext cx="2670898" cy="1370992"/>
          </a:xfrm>
          <a:prstGeom prst="triangle">
            <a:avLst>
              <a:gd fmla="val 50000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0"/>
          <p:cNvSpPr txBox="1"/>
          <p:nvPr/>
        </p:nvSpPr>
        <p:spPr>
          <a:xfrm>
            <a:off x="5190616" y="2931024"/>
            <a:ext cx="4639184" cy="1428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618" l="-382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8" name="Google Shape;108;p10"/>
          <p:cNvSpPr txBox="1"/>
          <p:nvPr/>
        </p:nvSpPr>
        <p:spPr>
          <a:xfrm>
            <a:off x="13103652" y="2931024"/>
            <a:ext cx="4639184" cy="14285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618" l="-410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9" name="Google Shape;109;p10"/>
          <p:cNvSpPr txBox="1"/>
          <p:nvPr/>
        </p:nvSpPr>
        <p:spPr>
          <a:xfrm>
            <a:off x="5242348" y="5928765"/>
            <a:ext cx="4639184" cy="142859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0618" l="-382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0" name="Google Shape;110;p10"/>
          <p:cNvSpPr txBox="1"/>
          <p:nvPr/>
        </p:nvSpPr>
        <p:spPr>
          <a:xfrm>
            <a:off x="13464380" y="5978059"/>
            <a:ext cx="4639184" cy="142859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0618" l="-382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11" name="Google Shape;111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625" y="1692700"/>
            <a:ext cx="17491951" cy="7151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/>
          <p:nvPr>
            <p:ph type="title"/>
          </p:nvPr>
        </p:nvSpPr>
        <p:spPr>
          <a:xfrm>
            <a:off x="936800" y="86517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/>
          </a:p>
        </p:txBody>
      </p:sp>
      <p:sp>
        <p:nvSpPr>
          <p:cNvPr id="117" name="Google Shape;117;p11"/>
          <p:cNvSpPr txBox="1"/>
          <p:nvPr>
            <p:ph idx="1" type="body"/>
          </p:nvPr>
        </p:nvSpPr>
        <p:spPr>
          <a:xfrm>
            <a:off x="723480" y="1701688"/>
            <a:ext cx="16452001" cy="1076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Each pattern is made out of congruent semi-circular arcs. Find the length of each pattern. What do you notice?</a:t>
            </a: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1791392" y="7080242"/>
            <a:ext cx="1440000" cy="1440000"/>
          </a:xfrm>
          <a:prstGeom prst="arc">
            <a:avLst>
              <a:gd fmla="val 10773898" name="adj1"/>
              <a:gd fmla="val 0" name="adj2"/>
            </a:avLst>
          </a:prstGeom>
          <a:noFill/>
          <a:ln cap="flat" cmpd="sng" w="3810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/>
          <p:nvPr/>
        </p:nvSpPr>
        <p:spPr>
          <a:xfrm>
            <a:off x="3227548" y="7080242"/>
            <a:ext cx="1440000" cy="1440000"/>
          </a:xfrm>
          <a:prstGeom prst="arc">
            <a:avLst>
              <a:gd fmla="val 10773898" name="adj1"/>
              <a:gd fmla="val 0" name="adj2"/>
            </a:avLst>
          </a:prstGeom>
          <a:noFill/>
          <a:ln cap="flat" cmpd="sng" w="3810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1"/>
          <p:cNvSpPr/>
          <p:nvPr/>
        </p:nvSpPr>
        <p:spPr>
          <a:xfrm>
            <a:off x="4663704" y="7048152"/>
            <a:ext cx="1440000" cy="1440000"/>
          </a:xfrm>
          <a:prstGeom prst="arc">
            <a:avLst>
              <a:gd fmla="val 10773898" name="adj1"/>
              <a:gd fmla="val 0" name="adj2"/>
            </a:avLst>
          </a:prstGeom>
          <a:noFill/>
          <a:ln cap="flat" cmpd="sng" w="3810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1"/>
          <p:cNvSpPr/>
          <p:nvPr/>
        </p:nvSpPr>
        <p:spPr>
          <a:xfrm>
            <a:off x="10321384" y="4583434"/>
            <a:ext cx="2160000" cy="2160000"/>
          </a:xfrm>
          <a:prstGeom prst="arc">
            <a:avLst>
              <a:gd fmla="val 10773898" name="adj1"/>
              <a:gd fmla="val 0" name="adj2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1"/>
          <p:cNvSpPr/>
          <p:nvPr/>
        </p:nvSpPr>
        <p:spPr>
          <a:xfrm>
            <a:off x="12481384" y="4583434"/>
            <a:ext cx="2160000" cy="2160000"/>
          </a:xfrm>
          <a:prstGeom prst="arc">
            <a:avLst>
              <a:gd fmla="val 10773898" name="adj1"/>
              <a:gd fmla="val 0" name="adj2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1"/>
          <p:cNvSpPr/>
          <p:nvPr/>
        </p:nvSpPr>
        <p:spPr>
          <a:xfrm>
            <a:off x="1791392" y="3455940"/>
            <a:ext cx="4320000" cy="4320000"/>
          </a:xfrm>
          <a:prstGeom prst="arc">
            <a:avLst>
              <a:gd fmla="val 10773898" name="adj1"/>
              <a:gd fmla="val 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1"/>
          <p:cNvSpPr/>
          <p:nvPr/>
        </p:nvSpPr>
        <p:spPr>
          <a:xfrm>
            <a:off x="10321972" y="7391040"/>
            <a:ext cx="720000" cy="720000"/>
          </a:xfrm>
          <a:prstGeom prst="arc">
            <a:avLst>
              <a:gd fmla="val 10773898" name="adj1"/>
              <a:gd fmla="val 0" name="adj2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1"/>
          <p:cNvSpPr/>
          <p:nvPr/>
        </p:nvSpPr>
        <p:spPr>
          <a:xfrm>
            <a:off x="11758128" y="7391040"/>
            <a:ext cx="720000" cy="720000"/>
          </a:xfrm>
          <a:prstGeom prst="arc">
            <a:avLst>
              <a:gd fmla="val 10773898" name="adj1"/>
              <a:gd fmla="val 0" name="adj2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1"/>
          <p:cNvSpPr/>
          <p:nvPr/>
        </p:nvSpPr>
        <p:spPr>
          <a:xfrm>
            <a:off x="13194284" y="7358950"/>
            <a:ext cx="720000" cy="720000"/>
          </a:xfrm>
          <a:prstGeom prst="arc">
            <a:avLst>
              <a:gd fmla="val 10773898" name="adj1"/>
              <a:gd fmla="val 0" name="adj2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1"/>
          <p:cNvSpPr/>
          <p:nvPr/>
        </p:nvSpPr>
        <p:spPr>
          <a:xfrm>
            <a:off x="11041972" y="7391040"/>
            <a:ext cx="720000" cy="720000"/>
          </a:xfrm>
          <a:prstGeom prst="arc">
            <a:avLst>
              <a:gd fmla="val 10773898" name="adj1"/>
              <a:gd fmla="val 0" name="adj2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1"/>
          <p:cNvSpPr/>
          <p:nvPr/>
        </p:nvSpPr>
        <p:spPr>
          <a:xfrm>
            <a:off x="12478128" y="7391040"/>
            <a:ext cx="720000" cy="720000"/>
          </a:xfrm>
          <a:prstGeom prst="arc">
            <a:avLst>
              <a:gd fmla="val 10773898" name="adj1"/>
              <a:gd fmla="val 0" name="adj2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1"/>
          <p:cNvSpPr/>
          <p:nvPr/>
        </p:nvSpPr>
        <p:spPr>
          <a:xfrm>
            <a:off x="13914284" y="7358950"/>
            <a:ext cx="720000" cy="720000"/>
          </a:xfrm>
          <a:prstGeom prst="arc">
            <a:avLst>
              <a:gd fmla="val 10773898" name="adj1"/>
              <a:gd fmla="val 0" name="adj2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11"/>
          <p:cNvCxnSpPr/>
          <p:nvPr/>
        </p:nvCxnSpPr>
        <p:spPr>
          <a:xfrm>
            <a:off x="1791392" y="5852160"/>
            <a:ext cx="4312312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31" name="Google Shape;131;p11"/>
          <p:cNvCxnSpPr/>
          <p:nvPr/>
        </p:nvCxnSpPr>
        <p:spPr>
          <a:xfrm>
            <a:off x="10321972" y="5852160"/>
            <a:ext cx="4312312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32" name="Google Shape;132;p11"/>
          <p:cNvCxnSpPr/>
          <p:nvPr/>
        </p:nvCxnSpPr>
        <p:spPr>
          <a:xfrm>
            <a:off x="1791392" y="8063710"/>
            <a:ext cx="4312312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33" name="Google Shape;133;p11"/>
          <p:cNvCxnSpPr/>
          <p:nvPr/>
        </p:nvCxnSpPr>
        <p:spPr>
          <a:xfrm>
            <a:off x="10321384" y="8063710"/>
            <a:ext cx="4312312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34" name="Google Shape;134;p11"/>
          <p:cNvSpPr txBox="1"/>
          <p:nvPr/>
        </p:nvSpPr>
        <p:spPr>
          <a:xfrm>
            <a:off x="3227548" y="5914604"/>
            <a:ext cx="28761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12cm</a:t>
            </a:r>
            <a:endParaRPr/>
          </a:p>
        </p:txBody>
      </p:sp>
      <p:sp>
        <p:nvSpPr>
          <p:cNvPr id="135" name="Google Shape;135;p11"/>
          <p:cNvSpPr txBox="1"/>
          <p:nvPr/>
        </p:nvSpPr>
        <p:spPr>
          <a:xfrm>
            <a:off x="12116206" y="8176460"/>
            <a:ext cx="28761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12cm</a:t>
            </a:r>
            <a:endParaRPr/>
          </a:p>
        </p:txBody>
      </p:sp>
      <p:sp>
        <p:nvSpPr>
          <p:cNvPr id="136" name="Google Shape;136;p11"/>
          <p:cNvSpPr txBox="1"/>
          <p:nvPr/>
        </p:nvSpPr>
        <p:spPr>
          <a:xfrm>
            <a:off x="12280108" y="6226004"/>
            <a:ext cx="28761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12cm</a:t>
            </a:r>
            <a:endParaRPr/>
          </a:p>
        </p:txBody>
      </p:sp>
      <p:sp>
        <p:nvSpPr>
          <p:cNvPr id="137" name="Google Shape;137;p11"/>
          <p:cNvSpPr txBox="1"/>
          <p:nvPr/>
        </p:nvSpPr>
        <p:spPr>
          <a:xfrm>
            <a:off x="3227548" y="8187256"/>
            <a:ext cx="28761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12cm</a:t>
            </a:r>
            <a:endParaRPr/>
          </a:p>
        </p:txBody>
      </p:sp>
      <p:sp>
        <p:nvSpPr>
          <p:cNvPr id="138" name="Google Shape;138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