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10287000" cx="18288000"/>
  <p:notesSz cx="6858000" cy="9144000"/>
  <p:embeddedFontLst>
    <p:embeddedFont>
      <p:font typeface="Montserrat SemiBold"/>
      <p:regular r:id="rId17"/>
      <p:bold r:id="rId18"/>
      <p:italic r:id="rId19"/>
      <p:boldItalic r:id="rId20"/>
    </p:embeddedFont>
    <p:embeddedFont>
      <p:font typeface="Montserrat"/>
      <p:regular r:id="rId21"/>
      <p:bold r:id="rId22"/>
      <p:italic r:id="rId23"/>
      <p:boldItalic r:id="rId24"/>
    </p:embeddedFont>
    <p:embeddedFont>
      <p:font typeface="Montserrat Medium"/>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boldItalic.fntdata"/><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Montserrat-boldItalic.fntdata"/><Relationship Id="rId23" Type="http://schemas.openxmlformats.org/officeDocument/2006/relationships/font" Target="fonts/Montserrat-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fntdata"/><Relationship Id="rId25" Type="http://schemas.openxmlformats.org/officeDocument/2006/relationships/font" Target="fonts/MontserratMedium-regular.fntdata"/><Relationship Id="rId28" Type="http://schemas.openxmlformats.org/officeDocument/2006/relationships/font" Target="fonts/MontserratMedium-boldItalic.fntdata"/><Relationship Id="rId27"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SemiBold-regular.fntdata"/><Relationship Id="rId16" Type="http://schemas.openxmlformats.org/officeDocument/2006/relationships/slide" Target="slides/slide12.xml"/><Relationship Id="rId19" Type="http://schemas.openxmlformats.org/officeDocument/2006/relationships/font" Target="fonts/MontserratSemiBold-italic.fntdata"/><Relationship Id="rId18" Type="http://schemas.openxmlformats.org/officeDocument/2006/relationships/font" Target="fonts/Montserrat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c56328e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c56328e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8c6788e415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c6788e415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8c6788e415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c6788e415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8c6788e415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8c6788e415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c6788e41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c6788e41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c6788e41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c6788e41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c6788e415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c6788e41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c6788e415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c6788e415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c6788e415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c6788e415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c6788e415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c6788e41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c6788e415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c6788e415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8c6788e415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c6788e41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The Cold War</a:t>
            </a:r>
            <a:endParaRPr b="0" sz="3600">
              <a:solidFill>
                <a:srgbClr val="4B3241"/>
              </a:solidFill>
            </a:endParaRPr>
          </a:p>
          <a:p>
            <a:pPr indent="0" lvl="0" marL="0" rtl="0" algn="l">
              <a:spcBef>
                <a:spcPts val="0"/>
              </a:spcBef>
              <a:spcAft>
                <a:spcPts val="0"/>
              </a:spcAft>
              <a:buNone/>
            </a:pPr>
            <a:r>
              <a:rPr b="0" lang="en-GB" sz="3600">
                <a:solidFill>
                  <a:srgbClr val="4B3241"/>
                </a:solidFill>
              </a:rPr>
              <a:t>Lesson 16 of 30</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Worksheet:</a:t>
            </a:r>
            <a:endParaRPr sz="6000">
              <a:solidFill>
                <a:srgbClr val="4B3241"/>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How significant was the Hungarian Uprising?</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3"/>
          <p:cNvSpPr txBox="1"/>
          <p:nvPr>
            <p:ph idx="1" type="body"/>
          </p:nvPr>
        </p:nvSpPr>
        <p:spPr>
          <a:xfrm>
            <a:off x="594000" y="1752750"/>
            <a:ext cx="16942200" cy="79410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600"/>
              <a:t>Therefore, the Hungarian Uprising was significant for superpower relations because it </a:t>
            </a:r>
            <a:r>
              <a:rPr b="1" lang="en-GB" sz="3600">
                <a:solidFill>
                  <a:schemeClr val="accent5"/>
                </a:solidFill>
              </a:rPr>
              <a:t>ended any hopes that the USSR would loosen its systems of repressive control over Eastern Europe</a:t>
            </a:r>
            <a:r>
              <a:rPr lang="en-GB" sz="3600"/>
              <a:t> while also revealing to the USSR that the </a:t>
            </a:r>
            <a:r>
              <a:rPr b="1" lang="en-GB" sz="3600">
                <a:solidFill>
                  <a:schemeClr val="accent5"/>
                </a:solidFill>
              </a:rPr>
              <a:t>West was likely to do very little to directly challenge the USSR’s authority </a:t>
            </a:r>
            <a:r>
              <a:rPr lang="en-GB" sz="3600"/>
              <a:t>over the communist countries of Eastern Europe. Consequently, the Hungarian Uprising only served to </a:t>
            </a:r>
            <a:r>
              <a:rPr b="1" lang="en-GB" sz="3600">
                <a:solidFill>
                  <a:schemeClr val="accent5"/>
                </a:solidFill>
              </a:rPr>
              <a:t>deepen the sense of ‘difference’ and distrust </a:t>
            </a:r>
            <a:r>
              <a:rPr lang="en-GB" sz="3600"/>
              <a:t>felt by each superpower towards the other and </a:t>
            </a:r>
            <a:r>
              <a:rPr b="1" lang="en-GB" sz="3600">
                <a:solidFill>
                  <a:schemeClr val="accent5"/>
                </a:solidFill>
              </a:rPr>
              <a:t>showed the extremes to which these nations would go</a:t>
            </a:r>
            <a:r>
              <a:rPr lang="en-GB" sz="3600"/>
              <a:t> to keep control of their empires.</a:t>
            </a:r>
            <a:endParaRPr sz="3600"/>
          </a:p>
          <a:p>
            <a:pPr indent="0" lvl="0" marL="0" rtl="0" algn="l">
              <a:lnSpc>
                <a:spcPct val="115000"/>
              </a:lnSpc>
              <a:spcBef>
                <a:spcPts val="1000"/>
              </a:spcBef>
              <a:spcAft>
                <a:spcPts val="0"/>
              </a:spcAft>
              <a:buNone/>
            </a:pPr>
            <a:r>
              <a:t/>
            </a:r>
            <a:endParaRPr>
              <a:solidFill>
                <a:srgbClr val="000000"/>
              </a:solidFill>
            </a:endParaRPr>
          </a:p>
          <a:p>
            <a:pPr indent="0" lvl="0" marL="0" rtl="0" algn="l">
              <a:lnSpc>
                <a:spcPct val="115000"/>
              </a:lnSpc>
              <a:spcBef>
                <a:spcPts val="1000"/>
              </a:spcBef>
              <a:spcAft>
                <a:spcPts val="0"/>
              </a:spcAft>
              <a:buNone/>
            </a:pPr>
            <a:r>
              <a:t/>
            </a:r>
            <a:endParaRPr sz="3000">
              <a:solidFill>
                <a:srgbClr val="000000"/>
              </a:solidFill>
            </a:endParaRPr>
          </a:p>
          <a:p>
            <a:pPr indent="0" lvl="0" marL="0" rtl="0" algn="l">
              <a:lnSpc>
                <a:spcPct val="115000"/>
              </a:lnSpc>
              <a:spcBef>
                <a:spcPts val="1000"/>
              </a:spcBef>
              <a:spcAft>
                <a:spcPts val="0"/>
              </a:spcAft>
              <a:buNone/>
            </a:pPr>
            <a:r>
              <a:t/>
            </a:r>
            <a:endParaRPr sz="3400">
              <a:solidFill>
                <a:srgbClr val="000000"/>
              </a:solidFill>
            </a:endParaRPr>
          </a:p>
          <a:p>
            <a:pPr indent="0" lvl="0" marL="0" rtl="0" algn="l">
              <a:lnSpc>
                <a:spcPct val="115000"/>
              </a:lnSpc>
              <a:spcBef>
                <a:spcPts val="1000"/>
              </a:spcBef>
              <a:spcAft>
                <a:spcPts val="0"/>
              </a:spcAft>
              <a:buNone/>
            </a:pPr>
            <a:r>
              <a:t/>
            </a:r>
            <a:endParaRPr sz="3300"/>
          </a:p>
          <a:p>
            <a:pPr indent="0" lvl="0" marL="76200" rtl="0" algn="l">
              <a:lnSpc>
                <a:spcPct val="115000"/>
              </a:lnSpc>
              <a:spcBef>
                <a:spcPts val="1000"/>
              </a:spcBef>
              <a:spcAft>
                <a:spcPts val="0"/>
              </a:spcAft>
              <a:buNone/>
            </a:pPr>
            <a:r>
              <a:t/>
            </a:r>
            <a:endParaRPr b="1" sz="2400">
              <a:solidFill>
                <a:srgbClr val="000000"/>
              </a:solidFill>
              <a:latin typeface="Arial"/>
              <a:ea typeface="Arial"/>
              <a:cs typeface="Arial"/>
              <a:sym typeface="Aria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
        <p:nvSpPr>
          <p:cNvPr id="141" name="Google Shape;141;p23"/>
          <p:cNvSpPr txBox="1"/>
          <p:nvPr>
            <p:ph type="title"/>
          </p:nvPr>
        </p:nvSpPr>
        <p:spPr>
          <a:xfrm>
            <a:off x="459001" y="445050"/>
            <a:ext cx="162390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000">
                <a:solidFill>
                  <a:schemeClr val="dk2"/>
                </a:solidFill>
              </a:rPr>
              <a:t>Why was the Hungarian Uprising significant?</a:t>
            </a:r>
            <a:endParaRPr b="0" sz="40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7" name="Google Shape;147;p24"/>
          <p:cNvSpPr txBox="1"/>
          <p:nvPr>
            <p:ph idx="1" type="body"/>
          </p:nvPr>
        </p:nvSpPr>
        <p:spPr>
          <a:xfrm>
            <a:off x="918000" y="1261800"/>
            <a:ext cx="16452000" cy="77634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600">
                <a:solidFill>
                  <a:schemeClr val="accent4"/>
                </a:solidFill>
              </a:rPr>
              <a:t>Condemn</a:t>
            </a:r>
            <a:r>
              <a:rPr lang="en-GB" sz="3600"/>
              <a:t> – to call wrong, evil or inadequate or to disapprove of</a:t>
            </a:r>
            <a:endParaRPr sz="3600"/>
          </a:p>
          <a:p>
            <a:pPr indent="0" lvl="0" marL="457200" rtl="0" algn="l">
              <a:lnSpc>
                <a:spcPct val="115000"/>
              </a:lnSpc>
              <a:spcBef>
                <a:spcPts val="1000"/>
              </a:spcBef>
              <a:spcAft>
                <a:spcPts val="0"/>
              </a:spcAft>
              <a:buNone/>
            </a:pPr>
            <a:r>
              <a:t/>
            </a:r>
            <a:endParaRPr sz="3600"/>
          </a:p>
          <a:p>
            <a:pPr indent="0" lvl="0" marL="0" rtl="0" algn="l">
              <a:lnSpc>
                <a:spcPct val="115000"/>
              </a:lnSpc>
              <a:spcBef>
                <a:spcPts val="0"/>
              </a:spcBef>
              <a:spcAft>
                <a:spcPts val="0"/>
              </a:spcAft>
              <a:buNone/>
            </a:pPr>
            <a:r>
              <a:rPr b="1" lang="en-GB" sz="3600">
                <a:solidFill>
                  <a:schemeClr val="accent4"/>
                </a:solidFill>
              </a:rPr>
              <a:t>Guerrilla tactics</a:t>
            </a:r>
            <a:r>
              <a:rPr lang="en-GB" sz="3600"/>
              <a:t> – the use of ambushes, raids, sabotage and hit-and-run by a smaller group of fighters, usually against a more traditional military force</a:t>
            </a:r>
            <a:endParaRPr sz="3600"/>
          </a:p>
          <a:p>
            <a:pPr indent="0" lvl="0" marL="457200" rtl="0" algn="l">
              <a:lnSpc>
                <a:spcPct val="115000"/>
              </a:lnSpc>
              <a:spcBef>
                <a:spcPts val="0"/>
              </a:spcBef>
              <a:spcAft>
                <a:spcPts val="0"/>
              </a:spcAft>
              <a:buNone/>
            </a:pPr>
            <a:r>
              <a:t/>
            </a:r>
            <a:endParaRPr sz="3600"/>
          </a:p>
          <a:p>
            <a:pPr indent="0" lvl="0" marL="0" rtl="0" algn="l">
              <a:lnSpc>
                <a:spcPct val="115000"/>
              </a:lnSpc>
              <a:spcBef>
                <a:spcPts val="0"/>
              </a:spcBef>
              <a:spcAft>
                <a:spcPts val="0"/>
              </a:spcAft>
              <a:buNone/>
            </a:pPr>
            <a:r>
              <a:rPr b="1" lang="en-GB" sz="3600">
                <a:solidFill>
                  <a:schemeClr val="accent4"/>
                </a:solidFill>
              </a:rPr>
              <a:t>Revolutionary</a:t>
            </a:r>
            <a:r>
              <a:rPr lang="en-GB" sz="3600"/>
              <a:t> – creating or leading to great change</a:t>
            </a:r>
            <a:endParaRPr sz="3600"/>
          </a:p>
          <a:p>
            <a:pPr indent="0" lvl="0" marL="457200" rtl="0" algn="l">
              <a:lnSpc>
                <a:spcPct val="115000"/>
              </a:lnSpc>
              <a:spcBef>
                <a:spcPts val="0"/>
              </a:spcBef>
              <a:spcAft>
                <a:spcPts val="0"/>
              </a:spcAft>
              <a:buNone/>
            </a:pPr>
            <a:r>
              <a:t/>
            </a:r>
            <a:endParaRPr sz="3600"/>
          </a:p>
          <a:p>
            <a:pPr indent="0" lvl="0" marL="0" rtl="0" algn="l">
              <a:lnSpc>
                <a:spcPct val="115000"/>
              </a:lnSpc>
              <a:spcBef>
                <a:spcPts val="0"/>
              </a:spcBef>
              <a:spcAft>
                <a:spcPts val="0"/>
              </a:spcAft>
              <a:buNone/>
            </a:pPr>
            <a:r>
              <a:rPr b="1" lang="en-GB" sz="3600">
                <a:solidFill>
                  <a:schemeClr val="accent4"/>
                </a:solidFill>
              </a:rPr>
              <a:t>Suez Canal</a:t>
            </a:r>
            <a:r>
              <a:rPr lang="en-GB" sz="3600"/>
              <a:t> – a canal in northeast Egypt that connects the Mediterranean Sea with the Red Sea. For this reason, it is a very important route for trade.</a:t>
            </a:r>
            <a:endParaRPr sz="3600"/>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1000"/>
              </a:spcBef>
              <a:spcAft>
                <a:spcPts val="0"/>
              </a:spcAft>
              <a:buNone/>
            </a:pPr>
            <a:r>
              <a:t/>
            </a:r>
            <a:endParaRPr sz="3600"/>
          </a:p>
          <a:p>
            <a:pPr indent="0" lvl="0" marL="0" rtl="0" algn="l">
              <a:lnSpc>
                <a:spcPct val="115000"/>
              </a:lnSpc>
              <a:spcBef>
                <a:spcPts val="1000"/>
              </a:spcBef>
              <a:spcAft>
                <a:spcPts val="0"/>
              </a:spcAft>
              <a:buNone/>
            </a:pPr>
            <a:r>
              <a:t/>
            </a:r>
            <a:endParaRPr b="1" sz="3600">
              <a:solidFill>
                <a:schemeClr val="accent4"/>
              </a:solidFill>
            </a:endParaRPr>
          </a:p>
          <a:p>
            <a:pPr indent="0" lvl="0" marL="0" rtl="0" algn="l">
              <a:lnSpc>
                <a:spcPct val="115000"/>
              </a:lnSpc>
              <a:spcBef>
                <a:spcPts val="0"/>
              </a:spcBef>
              <a:spcAft>
                <a:spcPts val="0"/>
              </a:spcAft>
              <a:buNone/>
            </a:pPr>
            <a:r>
              <a:rPr lang="en-GB" sz="3600">
                <a:solidFill>
                  <a:srgbClr val="000000"/>
                </a:solidFill>
              </a:rPr>
              <a:t> </a:t>
            </a:r>
            <a:endParaRPr sz="3600">
              <a:solidFill>
                <a:srgbClr val="000000"/>
              </a:solidFill>
            </a:endParaRPr>
          </a:p>
          <a:p>
            <a:pPr indent="0" lvl="0" marL="0" rtl="0" algn="l">
              <a:lnSpc>
                <a:spcPct val="115000"/>
              </a:lnSpc>
              <a:spcBef>
                <a:spcPts val="0"/>
              </a:spcBef>
              <a:spcAft>
                <a:spcPts val="0"/>
              </a:spcAft>
              <a:buNone/>
            </a:pPr>
            <a:r>
              <a:t/>
            </a:r>
            <a:endParaRPr b="1" sz="3600">
              <a:solidFill>
                <a:srgbClr val="000000"/>
              </a:solidFill>
            </a:endParaRPr>
          </a:p>
        </p:txBody>
      </p:sp>
      <p:sp>
        <p:nvSpPr>
          <p:cNvPr id="148" name="Google Shape;148;p24"/>
          <p:cNvSpPr txBox="1"/>
          <p:nvPr>
            <p:ph type="title"/>
          </p:nvPr>
        </p:nvSpPr>
        <p:spPr>
          <a:xfrm>
            <a:off x="936800" y="335950"/>
            <a:ext cx="139488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4" name="Google Shape;154;p25"/>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55" name="Google Shape;155;p25"/>
          <p:cNvSpPr txBox="1"/>
          <p:nvPr>
            <p:ph idx="1" type="body"/>
          </p:nvPr>
        </p:nvSpPr>
        <p:spPr>
          <a:xfrm>
            <a:off x="670150" y="1705200"/>
            <a:ext cx="16699800" cy="6876600"/>
          </a:xfrm>
          <a:prstGeom prst="rect">
            <a:avLst/>
          </a:prstGeom>
        </p:spPr>
        <p:txBody>
          <a:bodyPr anchorCtr="0" anchor="t" bIns="0" lIns="0" spcFirstLastPara="1" rIns="0" wrap="square" tIns="0">
            <a:noAutofit/>
          </a:bodyPr>
          <a:lstStyle/>
          <a:p>
            <a:pPr indent="-723900" lvl="0" marL="914400" rtl="0" algn="l">
              <a:lnSpc>
                <a:spcPct val="115000"/>
              </a:lnSpc>
              <a:spcBef>
                <a:spcPts val="0"/>
              </a:spcBef>
              <a:spcAft>
                <a:spcPts val="0"/>
              </a:spcAft>
              <a:buClr>
                <a:srgbClr val="000000"/>
              </a:buClr>
              <a:buSzPts val="4200"/>
              <a:buAutoNum type="arabicPeriod"/>
            </a:pPr>
            <a:r>
              <a:rPr lang="en-GB" sz="4200">
                <a:solidFill>
                  <a:srgbClr val="000000"/>
                </a:solidFill>
              </a:rPr>
              <a:t>What happened in Hungary on 4th November 1956?</a:t>
            </a:r>
            <a:endParaRPr sz="4200">
              <a:solidFill>
                <a:srgbClr val="000000"/>
              </a:solidFill>
            </a:endParaRPr>
          </a:p>
          <a:p>
            <a:pPr indent="-723900" lvl="0" marL="914400" rtl="0" algn="l">
              <a:lnSpc>
                <a:spcPct val="115000"/>
              </a:lnSpc>
              <a:spcBef>
                <a:spcPts val="0"/>
              </a:spcBef>
              <a:spcAft>
                <a:spcPts val="0"/>
              </a:spcAft>
              <a:buClr>
                <a:srgbClr val="000000"/>
              </a:buClr>
              <a:buSzPts val="4200"/>
              <a:buAutoNum type="arabicPeriod"/>
            </a:pPr>
            <a:r>
              <a:rPr lang="en-GB" sz="4200">
                <a:solidFill>
                  <a:srgbClr val="000000"/>
                </a:solidFill>
              </a:rPr>
              <a:t>How did the USA and UN react to the USSR’s response to the Hungarian Uprising?</a:t>
            </a:r>
            <a:endParaRPr sz="4200">
              <a:solidFill>
                <a:srgbClr val="000000"/>
              </a:solidFill>
            </a:endParaRPr>
          </a:p>
          <a:p>
            <a:pPr indent="-723900" lvl="0" marL="914400" rtl="0" algn="l">
              <a:lnSpc>
                <a:spcPct val="100000"/>
              </a:lnSpc>
              <a:spcBef>
                <a:spcPts val="0"/>
              </a:spcBef>
              <a:spcAft>
                <a:spcPts val="0"/>
              </a:spcAft>
              <a:buClr>
                <a:srgbClr val="000000"/>
              </a:buClr>
              <a:buSzPts val="4200"/>
              <a:buAutoNum type="arabicPeriod"/>
            </a:pPr>
            <a:r>
              <a:rPr lang="en-GB" sz="4200">
                <a:solidFill>
                  <a:srgbClr val="000000"/>
                </a:solidFill>
              </a:rPr>
              <a:t>What did the USSR’s response to the Hungarian Uprising reveal about Nikita Khrushchev?</a:t>
            </a:r>
            <a:endParaRPr sz="4200">
              <a:solidFill>
                <a:srgbClr val="000000"/>
              </a:solidFill>
            </a:endParaRPr>
          </a:p>
          <a:p>
            <a:pPr indent="-723900" lvl="0" marL="914400" rtl="0" algn="l">
              <a:lnSpc>
                <a:spcPct val="100000"/>
              </a:lnSpc>
              <a:spcBef>
                <a:spcPts val="0"/>
              </a:spcBef>
              <a:spcAft>
                <a:spcPts val="0"/>
              </a:spcAft>
              <a:buClr>
                <a:srgbClr val="000000"/>
              </a:buClr>
              <a:buSzPts val="4200"/>
              <a:buAutoNum type="arabicPeriod"/>
            </a:pPr>
            <a:r>
              <a:rPr lang="en-GB" sz="4200">
                <a:solidFill>
                  <a:srgbClr val="000000"/>
                </a:solidFill>
              </a:rPr>
              <a:t>How did the Hungarian Uprising affect the USSR’s control of Eastern Europe?</a:t>
            </a:r>
            <a:endParaRPr sz="4200">
              <a:solidFill>
                <a:srgbClr val="000000"/>
              </a:solidFill>
            </a:endParaRPr>
          </a:p>
          <a:p>
            <a:pPr indent="-723900" lvl="0" marL="914400" rtl="0" algn="l">
              <a:lnSpc>
                <a:spcPct val="100000"/>
              </a:lnSpc>
              <a:spcBef>
                <a:spcPts val="0"/>
              </a:spcBef>
              <a:spcAft>
                <a:spcPts val="0"/>
              </a:spcAft>
              <a:buClr>
                <a:srgbClr val="000000"/>
              </a:buClr>
              <a:buSzPts val="4200"/>
              <a:buAutoNum type="arabicPeriod"/>
            </a:pPr>
            <a:r>
              <a:rPr lang="en-GB" sz="4200" u="sng">
                <a:solidFill>
                  <a:srgbClr val="000000"/>
                </a:solidFill>
              </a:rPr>
              <a:t>Challenge question:</a:t>
            </a:r>
            <a:r>
              <a:rPr lang="en-GB" sz="4200">
                <a:solidFill>
                  <a:srgbClr val="000000"/>
                </a:solidFill>
              </a:rPr>
              <a:t> Why was the Hungarian Uprising significant for superpower relations and the Cold War?</a:t>
            </a:r>
            <a:endParaRPr sz="4200">
              <a:solidFill>
                <a:srgbClr val="000000"/>
              </a:solidFill>
            </a:endParaRPr>
          </a:p>
          <a:p>
            <a:pPr indent="0" lvl="0" marL="0" rtl="0" algn="ctr">
              <a:lnSpc>
                <a:spcPct val="100000"/>
              </a:lnSpc>
              <a:spcBef>
                <a:spcPts val="0"/>
              </a:spcBef>
              <a:spcAft>
                <a:spcPts val="0"/>
              </a:spcAft>
              <a:buNone/>
            </a:pPr>
            <a:r>
              <a:t/>
            </a:r>
            <a:endParaRPr b="1" sz="4400">
              <a:solidFill>
                <a:srgbClr val="000000"/>
              </a:solidFill>
            </a:endParaRPr>
          </a:p>
        </p:txBody>
      </p:sp>
      <p:sp>
        <p:nvSpPr>
          <p:cNvPr id="156" name="Google Shape;156;p2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7" name="Google Shape;87;p15"/>
          <p:cNvSpPr txBox="1"/>
          <p:nvPr>
            <p:ph idx="1" type="body"/>
          </p:nvPr>
        </p:nvSpPr>
        <p:spPr>
          <a:xfrm>
            <a:off x="628525" y="1402650"/>
            <a:ext cx="16741500" cy="75645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600"/>
              <a:t>On </a:t>
            </a:r>
            <a:r>
              <a:rPr b="1" lang="en-GB" sz="3600">
                <a:solidFill>
                  <a:schemeClr val="accent5"/>
                </a:solidFill>
              </a:rPr>
              <a:t>4</a:t>
            </a:r>
            <a:r>
              <a:rPr b="1" baseline="30000" lang="en-GB" sz="3600">
                <a:solidFill>
                  <a:schemeClr val="accent5"/>
                </a:solidFill>
              </a:rPr>
              <a:t>th</a:t>
            </a:r>
            <a:r>
              <a:rPr b="1" lang="en-GB" sz="3600">
                <a:solidFill>
                  <a:schemeClr val="accent5"/>
                </a:solidFill>
              </a:rPr>
              <a:t> November 1956, 200,000 Soviet troops and 6,000 tanks invaded Hungary.</a:t>
            </a:r>
            <a:r>
              <a:rPr lang="en-GB" sz="3600">
                <a:solidFill>
                  <a:srgbClr val="000000"/>
                </a:solidFill>
              </a:rPr>
              <a:t> Scared that Hungary was about to leave the </a:t>
            </a:r>
            <a:r>
              <a:rPr b="1" lang="en-GB" sz="3600">
                <a:solidFill>
                  <a:schemeClr val="accent3"/>
                </a:solidFill>
              </a:rPr>
              <a:t>Warsaw Pact</a:t>
            </a:r>
            <a:r>
              <a:rPr lang="en-GB" sz="3600">
                <a:solidFill>
                  <a:srgbClr val="000000"/>
                </a:solidFill>
              </a:rPr>
              <a:t>, which would inspire other Eastern European countries to do the same, </a:t>
            </a:r>
            <a:r>
              <a:rPr b="1" lang="en-GB" sz="3600">
                <a:solidFill>
                  <a:schemeClr val="accent3"/>
                </a:solidFill>
              </a:rPr>
              <a:t>Nikita Khrushchev</a:t>
            </a:r>
            <a:r>
              <a:rPr lang="en-GB" sz="3600">
                <a:solidFill>
                  <a:srgbClr val="000000"/>
                </a:solidFill>
              </a:rPr>
              <a:t> ordered the Soviet army to put down the uprising with </a:t>
            </a:r>
            <a:r>
              <a:rPr b="1" lang="en-GB" sz="3600">
                <a:solidFill>
                  <a:schemeClr val="accent5"/>
                </a:solidFill>
              </a:rPr>
              <a:t>brutal force. </a:t>
            </a:r>
            <a:r>
              <a:rPr lang="en-GB" sz="3600">
                <a:solidFill>
                  <a:srgbClr val="000000"/>
                </a:solidFill>
              </a:rPr>
              <a:t>The </a:t>
            </a:r>
            <a:r>
              <a:rPr b="1" lang="en-GB" sz="3600">
                <a:solidFill>
                  <a:schemeClr val="accent5"/>
                </a:solidFill>
              </a:rPr>
              <a:t>Soviet army captured airports, bridges and key road junctions </a:t>
            </a:r>
            <a:r>
              <a:rPr lang="en-GB" sz="3600">
                <a:solidFill>
                  <a:srgbClr val="000000"/>
                </a:solidFill>
              </a:rPr>
              <a:t>to prevent the Hungarians from successfully overthrowing communist control. </a:t>
            </a:r>
            <a:r>
              <a:rPr b="1" lang="en-GB" sz="3600">
                <a:solidFill>
                  <a:schemeClr val="accent3"/>
                </a:solidFill>
              </a:rPr>
              <a:t>Imre Nagy</a:t>
            </a:r>
            <a:r>
              <a:rPr lang="en-GB" sz="3600">
                <a:solidFill>
                  <a:srgbClr val="000000"/>
                </a:solidFill>
              </a:rPr>
              <a:t>, the leader of the new </a:t>
            </a:r>
            <a:r>
              <a:rPr b="1" lang="en-GB" sz="3600">
                <a:solidFill>
                  <a:schemeClr val="accent4"/>
                </a:solidFill>
              </a:rPr>
              <a:t>revolutionary </a:t>
            </a:r>
            <a:r>
              <a:rPr lang="en-GB" sz="3600">
                <a:solidFill>
                  <a:srgbClr val="000000"/>
                </a:solidFill>
              </a:rPr>
              <a:t>government, went into hiding in the Yugoslav embassy. On the streets, thousands of Hungarians fought the invading Soviet forces, using </a:t>
            </a:r>
            <a:r>
              <a:rPr b="1" lang="en-GB" sz="3600">
                <a:solidFill>
                  <a:schemeClr val="accent4"/>
                </a:solidFill>
              </a:rPr>
              <a:t>guerrilla</a:t>
            </a:r>
            <a:r>
              <a:rPr lang="en-GB" sz="3600">
                <a:solidFill>
                  <a:srgbClr val="000000"/>
                </a:solidFill>
              </a:rPr>
              <a:t> </a:t>
            </a:r>
            <a:r>
              <a:rPr b="1" lang="en-GB" sz="3600">
                <a:solidFill>
                  <a:schemeClr val="accent4"/>
                </a:solidFill>
              </a:rPr>
              <a:t>tactics. </a:t>
            </a:r>
            <a:r>
              <a:rPr lang="en-GB" sz="3600">
                <a:solidFill>
                  <a:srgbClr val="000000"/>
                </a:solidFill>
              </a:rPr>
              <a:t>They communicated with the West via radio broadcast, crying out ‘Help help’ in the desperate hope that someone will listen.  No help came.</a:t>
            </a:r>
            <a:endParaRPr sz="3600">
              <a:solidFill>
                <a:srgbClr val="000000"/>
              </a:solidFill>
            </a:endParaRPr>
          </a:p>
          <a:p>
            <a:pPr indent="0" lvl="0" marL="0" rtl="0" algn="l">
              <a:lnSpc>
                <a:spcPct val="115000"/>
              </a:lnSpc>
              <a:spcBef>
                <a:spcPts val="1000"/>
              </a:spcBef>
              <a:spcAft>
                <a:spcPts val="0"/>
              </a:spcAft>
              <a:buNone/>
            </a:pPr>
            <a:r>
              <a:rPr lang="en-GB" sz="3600">
                <a:solidFill>
                  <a:srgbClr val="000000"/>
                </a:solidFill>
              </a:rPr>
              <a:t>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p>
          <a:p>
            <a:pPr indent="0" lvl="0" marL="0" rtl="0" algn="l">
              <a:spcBef>
                <a:spcPts val="0"/>
              </a:spcBef>
              <a:spcAft>
                <a:spcPts val="2000"/>
              </a:spcAft>
              <a:buNone/>
            </a:pPr>
            <a:r>
              <a:t/>
            </a:r>
            <a:endParaRPr sz="3600"/>
          </a:p>
        </p:txBody>
      </p:sp>
      <p:sp>
        <p:nvSpPr>
          <p:cNvPr id="88" name="Google Shape;88;p15"/>
          <p:cNvSpPr txBox="1"/>
          <p:nvPr>
            <p:ph type="title"/>
          </p:nvPr>
        </p:nvSpPr>
        <p:spPr>
          <a:xfrm>
            <a:off x="458950" y="482650"/>
            <a:ext cx="171192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200">
                <a:solidFill>
                  <a:schemeClr val="dk2"/>
                </a:solidFill>
              </a:rPr>
              <a:t>How did the Soviets respond to the Hungarian Uprising?</a:t>
            </a:r>
            <a:endParaRPr sz="42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4" name="Google Shape;94;p16"/>
          <p:cNvSpPr txBox="1"/>
          <p:nvPr>
            <p:ph idx="1" type="body"/>
          </p:nvPr>
        </p:nvSpPr>
        <p:spPr>
          <a:xfrm>
            <a:off x="691375" y="1506550"/>
            <a:ext cx="16970400" cy="76071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1000"/>
              </a:spcAft>
              <a:buNone/>
            </a:pPr>
            <a:r>
              <a:rPr lang="en-GB" sz="3600">
                <a:solidFill>
                  <a:srgbClr val="000000"/>
                </a:solidFill>
              </a:rPr>
              <a:t>By </a:t>
            </a:r>
            <a:r>
              <a:rPr b="1" lang="en-GB" sz="3600">
                <a:solidFill>
                  <a:schemeClr val="accent5"/>
                </a:solidFill>
              </a:rPr>
              <a:t>mid-November 1956, the Hungarian Uprising had been crushed</a:t>
            </a:r>
            <a:r>
              <a:rPr lang="en-GB" sz="3600">
                <a:solidFill>
                  <a:srgbClr val="000000"/>
                </a:solidFill>
              </a:rPr>
              <a:t> by the invading Soviet forces. Approximately </a:t>
            </a:r>
            <a:r>
              <a:rPr b="1" lang="en-GB" sz="3600">
                <a:solidFill>
                  <a:schemeClr val="accent5"/>
                </a:solidFill>
              </a:rPr>
              <a:t>7,000 Russians were dead along with as many as 20,000 Hungarians.</a:t>
            </a:r>
            <a:r>
              <a:rPr lang="en-GB" sz="3600">
                <a:solidFill>
                  <a:srgbClr val="000000"/>
                </a:solidFill>
              </a:rPr>
              <a:t> Another </a:t>
            </a:r>
            <a:r>
              <a:rPr b="1" lang="en-GB" sz="3600">
                <a:solidFill>
                  <a:schemeClr val="accent5"/>
                </a:solidFill>
              </a:rPr>
              <a:t>200,000 Hungarians had fled across the border to Austria,</a:t>
            </a:r>
            <a:r>
              <a:rPr lang="en-GB" sz="3600">
                <a:solidFill>
                  <a:srgbClr val="000000"/>
                </a:solidFill>
              </a:rPr>
              <a:t> to escape the wrath of the Communist forces. </a:t>
            </a:r>
            <a:r>
              <a:rPr b="1" lang="en-GB" sz="3600">
                <a:solidFill>
                  <a:schemeClr val="accent3"/>
                </a:solidFill>
              </a:rPr>
              <a:t>János Kádár</a:t>
            </a:r>
            <a:r>
              <a:rPr lang="en-GB" sz="3600">
                <a:solidFill>
                  <a:srgbClr val="353535"/>
                </a:solidFill>
              </a:rPr>
              <a:t> had become the new leader of Hungary and was supported by the USSR. </a:t>
            </a:r>
            <a:r>
              <a:rPr b="1" lang="en-GB" sz="3600">
                <a:solidFill>
                  <a:schemeClr val="accent3"/>
                </a:solidFill>
              </a:rPr>
              <a:t>Imre Nagy</a:t>
            </a:r>
            <a:r>
              <a:rPr lang="en-GB" sz="3600">
                <a:solidFill>
                  <a:srgbClr val="353535"/>
                </a:solidFill>
              </a:rPr>
              <a:t> was </a:t>
            </a:r>
            <a:r>
              <a:rPr b="1" lang="en-GB" sz="3600">
                <a:solidFill>
                  <a:schemeClr val="accent5"/>
                </a:solidFill>
              </a:rPr>
              <a:t>arrested and imprisoned.</a:t>
            </a:r>
            <a:r>
              <a:rPr lang="en-GB" sz="3600">
                <a:solidFill>
                  <a:srgbClr val="353535"/>
                </a:solidFill>
              </a:rPr>
              <a:t> He would be </a:t>
            </a:r>
            <a:r>
              <a:rPr b="1" lang="en-GB" sz="3600">
                <a:solidFill>
                  <a:schemeClr val="accent5"/>
                </a:solidFill>
              </a:rPr>
              <a:t>executed by hanging two years later</a:t>
            </a:r>
            <a:r>
              <a:rPr lang="en-GB" sz="3600">
                <a:solidFill>
                  <a:srgbClr val="353535"/>
                </a:solidFill>
              </a:rPr>
              <a:t>. In the months following the uprising, </a:t>
            </a:r>
            <a:r>
              <a:rPr b="1" lang="en-GB" sz="3600">
                <a:solidFill>
                  <a:schemeClr val="accent3"/>
                </a:solidFill>
              </a:rPr>
              <a:t>Kádár</a:t>
            </a:r>
            <a:r>
              <a:rPr lang="en-GB" sz="3600">
                <a:solidFill>
                  <a:srgbClr val="353535"/>
                </a:solidFill>
              </a:rPr>
              <a:t> also arrested around </a:t>
            </a:r>
            <a:r>
              <a:rPr b="1" lang="en-GB" sz="3600">
                <a:solidFill>
                  <a:schemeClr val="accent5"/>
                </a:solidFill>
              </a:rPr>
              <a:t>35,000 anti-Communist activists, 300 of whom were executed.</a:t>
            </a:r>
            <a:r>
              <a:rPr lang="en-GB" sz="3600">
                <a:solidFill>
                  <a:srgbClr val="353535"/>
                </a:solidFill>
              </a:rPr>
              <a:t> While he did begin to cautiously introduce some of the reforms that the Hungarian people were demanding, he never wavered on the most important issue to the USSR – Hungary’s membership of the Warsaw Pact. </a:t>
            </a:r>
            <a:endParaRPr sz="3600"/>
          </a:p>
        </p:txBody>
      </p:sp>
      <p:sp>
        <p:nvSpPr>
          <p:cNvPr id="95" name="Google Shape;95;p16"/>
          <p:cNvSpPr txBox="1"/>
          <p:nvPr>
            <p:ph type="title"/>
          </p:nvPr>
        </p:nvSpPr>
        <p:spPr>
          <a:xfrm>
            <a:off x="459000" y="445050"/>
            <a:ext cx="167001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100">
                <a:solidFill>
                  <a:schemeClr val="dk2"/>
                </a:solidFill>
              </a:rPr>
              <a:t>How did the Soviets respond to the Hungarian Uprising?</a:t>
            </a:r>
            <a:endParaRPr sz="41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1" name="Google Shape;101;p17"/>
          <p:cNvSpPr txBox="1"/>
          <p:nvPr>
            <p:ph idx="1" type="body"/>
          </p:nvPr>
        </p:nvSpPr>
        <p:spPr>
          <a:xfrm>
            <a:off x="732300" y="2199450"/>
            <a:ext cx="16970400" cy="73320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600">
                <a:solidFill>
                  <a:srgbClr val="434343"/>
                </a:solidFill>
              </a:rPr>
              <a:t>The USA and its allies</a:t>
            </a:r>
            <a:endParaRPr b="1" sz="3600">
              <a:solidFill>
                <a:srgbClr val="434343"/>
              </a:solidFill>
            </a:endParaRPr>
          </a:p>
          <a:p>
            <a:pPr indent="0" lvl="0" marL="0" rtl="0" algn="l">
              <a:lnSpc>
                <a:spcPct val="115000"/>
              </a:lnSpc>
              <a:spcBef>
                <a:spcPts val="1000"/>
              </a:spcBef>
              <a:spcAft>
                <a:spcPts val="0"/>
              </a:spcAft>
              <a:buNone/>
            </a:pPr>
            <a:r>
              <a:rPr lang="en-GB" sz="3600"/>
              <a:t>Despite having intervened very little to help the Hungarians, the USA and its allies in the West harshly </a:t>
            </a:r>
            <a:r>
              <a:rPr b="1" lang="en-GB" sz="3600">
                <a:solidFill>
                  <a:schemeClr val="accent4"/>
                </a:solidFill>
              </a:rPr>
              <a:t>condemned</a:t>
            </a:r>
            <a:r>
              <a:rPr lang="en-GB" sz="3600"/>
              <a:t> the Soviet response to the Hungarian Uprising. </a:t>
            </a:r>
            <a:r>
              <a:rPr i="1" lang="en-GB" sz="3600"/>
              <a:t>Time</a:t>
            </a:r>
            <a:r>
              <a:rPr lang="en-GB" sz="3600"/>
              <a:t> magazine named the ‘Hungarian freedom fighter’ its ‘Man of the Year’ for 1956 while a </a:t>
            </a:r>
            <a:r>
              <a:rPr b="1" lang="en-GB" sz="3600">
                <a:solidFill>
                  <a:schemeClr val="accent5"/>
                </a:solidFill>
              </a:rPr>
              <a:t>1957 American appeal for financial support for Hungarian refugees raised $6 million</a:t>
            </a:r>
            <a:r>
              <a:rPr lang="en-GB" sz="3600"/>
              <a:t>. However, to the Hungarians, this support felt like </a:t>
            </a:r>
            <a:r>
              <a:rPr b="1" lang="en-GB" sz="3600">
                <a:solidFill>
                  <a:schemeClr val="accent5"/>
                </a:solidFill>
              </a:rPr>
              <a:t>far too little, far too late</a:t>
            </a:r>
            <a:r>
              <a:rPr lang="en-GB" sz="3600"/>
              <a:t>. </a:t>
            </a:r>
            <a:r>
              <a:rPr b="1" lang="en-GB" sz="3600">
                <a:solidFill>
                  <a:schemeClr val="accent5"/>
                </a:solidFill>
              </a:rPr>
              <a:t>No Western countries had sent any military support</a:t>
            </a:r>
            <a:r>
              <a:rPr lang="en-GB" sz="3600"/>
              <a:t> largely due to fears that open support of an anti-Soviet uprising could result in nuclear war.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
        <p:nvSpPr>
          <p:cNvPr id="102" name="Google Shape;102;p17"/>
          <p:cNvSpPr txBox="1"/>
          <p:nvPr>
            <p:ph type="title"/>
          </p:nvPr>
        </p:nvSpPr>
        <p:spPr>
          <a:xfrm>
            <a:off x="459000" y="445050"/>
            <a:ext cx="175170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100">
                <a:solidFill>
                  <a:schemeClr val="dk2"/>
                </a:solidFill>
              </a:rPr>
              <a:t>What was the international response to the Hungarian Uprising?</a:t>
            </a:r>
            <a:endParaRPr sz="4100">
              <a:solidFill>
                <a:schemeClr val="dk2"/>
              </a:solidFill>
            </a:endParaRPr>
          </a:p>
          <a:p>
            <a:pPr indent="0" lvl="0" marL="0" rtl="0" algn="l">
              <a:spcBef>
                <a:spcPts val="0"/>
              </a:spcBef>
              <a:spcAft>
                <a:spcPts val="0"/>
              </a:spcAft>
              <a:buNone/>
            </a:pPr>
            <a:r>
              <a:t/>
            </a:r>
            <a:endParaRPr sz="41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8" name="Google Shape;108;p18"/>
          <p:cNvSpPr txBox="1"/>
          <p:nvPr>
            <p:ph idx="1" type="body"/>
          </p:nvPr>
        </p:nvSpPr>
        <p:spPr>
          <a:xfrm>
            <a:off x="658800" y="1653225"/>
            <a:ext cx="16970400" cy="73320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600"/>
              <a:t>Also, at almost exactly the same time as the Hungarian Uprising,  the USA, Britain and France were </a:t>
            </a:r>
            <a:r>
              <a:rPr b="1" lang="en-GB" sz="3600">
                <a:solidFill>
                  <a:schemeClr val="accent5"/>
                </a:solidFill>
              </a:rPr>
              <a:t>distracted by a crisis</a:t>
            </a:r>
            <a:r>
              <a:rPr lang="en-GB" sz="3600"/>
              <a:t> concerning the </a:t>
            </a:r>
            <a:r>
              <a:rPr b="1" lang="en-GB" sz="3600">
                <a:solidFill>
                  <a:schemeClr val="accent4"/>
                </a:solidFill>
              </a:rPr>
              <a:t>Suez Canal </a:t>
            </a:r>
            <a:r>
              <a:rPr lang="en-GB" sz="3600"/>
              <a:t>in Egypt. In November 1956, exactly the same month as the Hungarian Uprising took its violent turn, </a:t>
            </a:r>
            <a:r>
              <a:rPr b="1" lang="en-GB" sz="3600">
                <a:solidFill>
                  <a:schemeClr val="accent5"/>
                </a:solidFill>
              </a:rPr>
              <a:t>Britain had invaded Egypt to reclaim the canal, prompting international </a:t>
            </a:r>
            <a:r>
              <a:rPr b="1" lang="en-GB" sz="3600">
                <a:solidFill>
                  <a:schemeClr val="accent4"/>
                </a:solidFill>
              </a:rPr>
              <a:t>condemnation </a:t>
            </a:r>
            <a:r>
              <a:rPr b="1" lang="en-GB" sz="3600">
                <a:solidFill>
                  <a:schemeClr val="accent5"/>
                </a:solidFill>
              </a:rPr>
              <a:t>of its actions.</a:t>
            </a:r>
            <a:r>
              <a:rPr lang="en-GB" sz="3600"/>
              <a:t> This made it </a:t>
            </a:r>
            <a:r>
              <a:rPr b="1" lang="en-GB" sz="3600">
                <a:solidFill>
                  <a:schemeClr val="accent5"/>
                </a:solidFill>
              </a:rPr>
              <a:t>very difficult for the West to criticise the USSR </a:t>
            </a:r>
            <a:r>
              <a:rPr lang="en-GB" sz="3600"/>
              <a:t>for a similar action and also meant that they were </a:t>
            </a:r>
            <a:r>
              <a:rPr b="1" lang="en-GB" sz="3600">
                <a:solidFill>
                  <a:schemeClr val="accent5"/>
                </a:solidFill>
              </a:rPr>
              <a:t>too preoccupied to provide any significant support</a:t>
            </a:r>
            <a:r>
              <a:rPr lang="en-GB" sz="3600"/>
              <a:t> to the Hungarians. This meant that, not only were the Hungarians left unaided in their battle against communist control, but </a:t>
            </a:r>
            <a:r>
              <a:rPr b="1" lang="en-GB" sz="3600">
                <a:solidFill>
                  <a:schemeClr val="accent5"/>
                </a:solidFill>
              </a:rPr>
              <a:t>later </a:t>
            </a:r>
            <a:r>
              <a:rPr b="1" lang="en-GB" sz="3600">
                <a:solidFill>
                  <a:schemeClr val="accent4"/>
                </a:solidFill>
              </a:rPr>
              <a:t>condemnation</a:t>
            </a:r>
            <a:r>
              <a:rPr b="1" lang="en-GB" sz="3600">
                <a:solidFill>
                  <a:schemeClr val="accent5"/>
                </a:solidFill>
              </a:rPr>
              <a:t> of the USSR’s actions appeared both meaningless and hypocritical </a:t>
            </a:r>
            <a:r>
              <a:rPr lang="en-GB" sz="3600"/>
              <a:t>and failed to have any impact.</a:t>
            </a:r>
            <a:endParaRPr sz="3600"/>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500">
              <a:solidFill>
                <a:srgbClr val="000000"/>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500">
              <a:solidFill>
                <a:srgbClr val="000000"/>
              </a:solidFill>
            </a:endParaRPr>
          </a:p>
          <a:p>
            <a:pPr indent="0" lvl="0" marL="7620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
        <p:nvSpPr>
          <p:cNvPr id="109" name="Google Shape;109;p18"/>
          <p:cNvSpPr txBox="1"/>
          <p:nvPr>
            <p:ph type="title"/>
          </p:nvPr>
        </p:nvSpPr>
        <p:spPr>
          <a:xfrm>
            <a:off x="459000" y="445050"/>
            <a:ext cx="167001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100">
                <a:solidFill>
                  <a:schemeClr val="dk2"/>
                </a:solidFill>
              </a:rPr>
              <a:t>What was the international response to the Hungarian Uprising?</a:t>
            </a:r>
            <a:endParaRPr sz="41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5" name="Google Shape;115;p19"/>
          <p:cNvSpPr txBox="1"/>
          <p:nvPr>
            <p:ph idx="1" type="body"/>
          </p:nvPr>
        </p:nvSpPr>
        <p:spPr>
          <a:xfrm>
            <a:off x="658800" y="1946550"/>
            <a:ext cx="16970400" cy="73320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3600"/>
              <a:t>The UN</a:t>
            </a:r>
            <a:endParaRPr b="1" sz="3600"/>
          </a:p>
          <a:p>
            <a:pPr indent="0" lvl="0" marL="0" rtl="0" algn="l">
              <a:lnSpc>
                <a:spcPct val="115000"/>
              </a:lnSpc>
              <a:spcBef>
                <a:spcPts val="1000"/>
              </a:spcBef>
              <a:spcAft>
                <a:spcPts val="0"/>
              </a:spcAft>
              <a:buNone/>
            </a:pPr>
            <a:r>
              <a:rPr lang="en-GB" sz="3600"/>
              <a:t>The </a:t>
            </a:r>
            <a:r>
              <a:rPr b="1" lang="en-GB" sz="3600">
                <a:solidFill>
                  <a:schemeClr val="accent3"/>
                </a:solidFill>
              </a:rPr>
              <a:t>UN</a:t>
            </a:r>
            <a:r>
              <a:rPr lang="en-GB" sz="3600"/>
              <a:t> took </a:t>
            </a:r>
            <a:r>
              <a:rPr b="1" lang="en-GB" sz="3600">
                <a:solidFill>
                  <a:schemeClr val="accent5"/>
                </a:solidFill>
              </a:rPr>
              <a:t>slightly more decisive</a:t>
            </a:r>
            <a:r>
              <a:rPr lang="en-GB" sz="3600"/>
              <a:t> action against the USSR. It </a:t>
            </a:r>
            <a:r>
              <a:rPr b="1" lang="en-GB" sz="3600">
                <a:solidFill>
                  <a:schemeClr val="accent5"/>
                </a:solidFill>
              </a:rPr>
              <a:t>set up a special inquiry</a:t>
            </a:r>
            <a:r>
              <a:rPr lang="en-GB" sz="3600"/>
              <a:t> into the events of October-November 1956 but this also </a:t>
            </a:r>
            <a:r>
              <a:rPr b="1" lang="en-GB" sz="3600">
                <a:solidFill>
                  <a:schemeClr val="accent5"/>
                </a:solidFill>
              </a:rPr>
              <a:t>failed to have any significant impact</a:t>
            </a:r>
            <a:r>
              <a:rPr lang="en-GB" sz="3600"/>
              <a:t>: both the new Hungarian government and the Soviet government </a:t>
            </a:r>
            <a:r>
              <a:rPr b="1" lang="en-GB" sz="3600">
                <a:solidFill>
                  <a:schemeClr val="accent5"/>
                </a:solidFill>
              </a:rPr>
              <a:t>refused the participate.</a:t>
            </a:r>
            <a:r>
              <a:rPr lang="en-GB" sz="3600"/>
              <a:t> The inquiry concluded by </a:t>
            </a:r>
            <a:r>
              <a:rPr b="1" lang="en-GB" sz="3600">
                <a:solidFill>
                  <a:schemeClr val="accent4"/>
                </a:solidFill>
              </a:rPr>
              <a:t>condemning</a:t>
            </a:r>
            <a:r>
              <a:rPr b="1" lang="en-GB" sz="3600">
                <a:solidFill>
                  <a:schemeClr val="accent5"/>
                </a:solidFill>
              </a:rPr>
              <a:t> </a:t>
            </a:r>
            <a:r>
              <a:rPr b="1" lang="en-GB" sz="3600">
                <a:solidFill>
                  <a:schemeClr val="accent3"/>
                </a:solidFill>
              </a:rPr>
              <a:t>Kádár’s</a:t>
            </a:r>
            <a:r>
              <a:rPr b="1" lang="en-GB" sz="3600">
                <a:solidFill>
                  <a:schemeClr val="accent5"/>
                </a:solidFill>
              </a:rPr>
              <a:t> government</a:t>
            </a:r>
            <a:r>
              <a:rPr lang="en-GB" sz="3600"/>
              <a:t> and its regime but </a:t>
            </a:r>
            <a:r>
              <a:rPr b="1" lang="en-GB" sz="3600">
                <a:solidFill>
                  <a:schemeClr val="accent5"/>
                </a:solidFill>
              </a:rPr>
              <a:t>did not take any further action </a:t>
            </a:r>
            <a:r>
              <a:rPr lang="en-GB" sz="3600"/>
              <a:t>against it. This meant that </a:t>
            </a:r>
            <a:r>
              <a:rPr b="1" lang="en-GB" sz="3600">
                <a:solidFill>
                  <a:schemeClr val="accent3"/>
                </a:solidFill>
              </a:rPr>
              <a:t>Kádár</a:t>
            </a:r>
            <a:r>
              <a:rPr lang="en-GB" sz="3600">
                <a:solidFill>
                  <a:srgbClr val="353535"/>
                </a:solidFill>
              </a:rPr>
              <a:t> was </a:t>
            </a:r>
            <a:r>
              <a:rPr b="1" lang="en-GB" sz="3600">
                <a:solidFill>
                  <a:schemeClr val="accent5"/>
                </a:solidFill>
              </a:rPr>
              <a:t>free to continue with his Soviet-backed repression of anti-Communist opponents</a:t>
            </a:r>
            <a:r>
              <a:rPr lang="en-GB" sz="3600">
                <a:solidFill>
                  <a:srgbClr val="353535"/>
                </a:solidFill>
              </a:rPr>
              <a:t> and to allow for </a:t>
            </a:r>
            <a:r>
              <a:rPr b="1" lang="en-GB" sz="3600">
                <a:solidFill>
                  <a:schemeClr val="accent3"/>
                </a:solidFill>
              </a:rPr>
              <a:t>Nagy</a:t>
            </a:r>
            <a:r>
              <a:rPr lang="en-GB" sz="3600">
                <a:solidFill>
                  <a:srgbClr val="353535"/>
                </a:solidFill>
              </a:rPr>
              <a:t> to be removed from Hungary and executed. The </a:t>
            </a:r>
            <a:r>
              <a:rPr b="1" lang="en-GB" sz="3600">
                <a:solidFill>
                  <a:schemeClr val="accent5"/>
                </a:solidFill>
              </a:rPr>
              <a:t>USSR also escaped from any real reckoning</a:t>
            </a:r>
            <a:r>
              <a:rPr lang="en-GB" sz="3600">
                <a:solidFill>
                  <a:srgbClr val="353535"/>
                </a:solidFill>
              </a:rPr>
              <a:t> for its use of extreme force against the Hungarians. </a:t>
            </a:r>
            <a:endParaRPr b="1" sz="3600"/>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500">
              <a:solidFill>
                <a:srgbClr val="000000"/>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500">
              <a:solidFill>
                <a:srgbClr val="000000"/>
              </a:solidFill>
            </a:endParaRPr>
          </a:p>
          <a:p>
            <a:pPr indent="0" lvl="0" marL="7620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
        <p:nvSpPr>
          <p:cNvPr id="116" name="Google Shape;116;p19"/>
          <p:cNvSpPr txBox="1"/>
          <p:nvPr>
            <p:ph type="title"/>
          </p:nvPr>
        </p:nvSpPr>
        <p:spPr>
          <a:xfrm>
            <a:off x="459000" y="445050"/>
            <a:ext cx="167001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100">
                <a:solidFill>
                  <a:schemeClr val="dk2"/>
                </a:solidFill>
              </a:rPr>
              <a:t>What was the international response to the Hungarian Uprising?</a:t>
            </a:r>
            <a:endParaRPr sz="41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2" name="Google Shape;122;p20"/>
          <p:cNvSpPr txBox="1"/>
          <p:nvPr>
            <p:ph idx="1" type="body"/>
          </p:nvPr>
        </p:nvSpPr>
        <p:spPr>
          <a:xfrm>
            <a:off x="658800" y="1259850"/>
            <a:ext cx="16970400" cy="78957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400"/>
              <a:t>The Hungarian Uprising was </a:t>
            </a:r>
            <a:r>
              <a:rPr b="1" lang="en-GB" sz="3400">
                <a:solidFill>
                  <a:schemeClr val="accent5"/>
                </a:solidFill>
              </a:rPr>
              <a:t>significant for Hungary and other Eastern European states </a:t>
            </a:r>
            <a:r>
              <a:rPr lang="en-GB" sz="3400"/>
              <a:t>because it</a:t>
            </a:r>
            <a:r>
              <a:rPr lang="en-GB" sz="3400">
                <a:solidFill>
                  <a:srgbClr val="434343"/>
                </a:solidFill>
              </a:rPr>
              <a:t> revealed the extent to which</a:t>
            </a:r>
            <a:r>
              <a:rPr b="1" lang="en-GB" sz="3400">
                <a:solidFill>
                  <a:schemeClr val="accent5"/>
                </a:solidFill>
              </a:rPr>
              <a:t> resistance of communist rule was futile.</a:t>
            </a:r>
            <a:r>
              <a:rPr lang="en-GB" sz="3400"/>
              <a:t> Hungary </a:t>
            </a:r>
            <a:r>
              <a:rPr b="1" lang="en-GB" sz="3400">
                <a:solidFill>
                  <a:schemeClr val="accent5"/>
                </a:solidFill>
              </a:rPr>
              <a:t>lost 20,000 of its own people</a:t>
            </a:r>
            <a:r>
              <a:rPr lang="en-GB" sz="3400"/>
              <a:t> at the hands of the USSR while</a:t>
            </a:r>
            <a:r>
              <a:rPr lang="en-GB" sz="3400">
                <a:solidFill>
                  <a:srgbClr val="353535"/>
                </a:solidFill>
              </a:rPr>
              <a:t> </a:t>
            </a:r>
            <a:r>
              <a:rPr b="1" lang="en-GB" sz="3400">
                <a:solidFill>
                  <a:schemeClr val="accent3"/>
                </a:solidFill>
              </a:rPr>
              <a:t>Kádár’s</a:t>
            </a:r>
            <a:r>
              <a:rPr lang="en-GB" sz="3400">
                <a:solidFill>
                  <a:srgbClr val="353535"/>
                </a:solidFill>
              </a:rPr>
              <a:t> Communist ‘re-education’ programmes and mass arrests over the following years proved that </a:t>
            </a:r>
            <a:r>
              <a:rPr b="1" lang="en-GB" sz="3400">
                <a:solidFill>
                  <a:schemeClr val="accent5"/>
                </a:solidFill>
              </a:rPr>
              <a:t>repressive communism </a:t>
            </a:r>
            <a:r>
              <a:rPr lang="en-GB" sz="3400">
                <a:solidFill>
                  <a:srgbClr val="434343"/>
                </a:solidFill>
              </a:rPr>
              <a:t>was</a:t>
            </a:r>
            <a:r>
              <a:rPr b="1" lang="en-GB" sz="3400">
                <a:solidFill>
                  <a:schemeClr val="accent5"/>
                </a:solidFill>
              </a:rPr>
              <a:t> </a:t>
            </a:r>
            <a:r>
              <a:rPr lang="en-GB" sz="3400">
                <a:solidFill>
                  <a:srgbClr val="434343"/>
                </a:solidFill>
              </a:rPr>
              <a:t>now to be enforced within Hungary with</a:t>
            </a:r>
            <a:r>
              <a:rPr b="1" lang="en-GB" sz="3400">
                <a:solidFill>
                  <a:schemeClr val="accent5"/>
                </a:solidFill>
              </a:rPr>
              <a:t> more power than ever before</a:t>
            </a:r>
            <a:r>
              <a:rPr lang="en-GB" sz="3400">
                <a:solidFill>
                  <a:srgbClr val="353535"/>
                </a:solidFill>
              </a:rPr>
              <a:t> and with the </a:t>
            </a:r>
            <a:r>
              <a:rPr b="1" lang="en-GB" sz="3400">
                <a:solidFill>
                  <a:schemeClr val="accent5"/>
                </a:solidFill>
              </a:rPr>
              <a:t>active, continuous support of the Soviet Red Army.</a:t>
            </a:r>
            <a:r>
              <a:rPr lang="en-GB" sz="3400">
                <a:solidFill>
                  <a:srgbClr val="353535"/>
                </a:solidFill>
              </a:rPr>
              <a:t>  This </a:t>
            </a:r>
            <a:r>
              <a:rPr b="1" lang="en-GB" sz="3400">
                <a:solidFill>
                  <a:schemeClr val="accent5"/>
                </a:solidFill>
              </a:rPr>
              <a:t>discouraged other Eastern European countries from revolting</a:t>
            </a:r>
            <a:r>
              <a:rPr lang="en-GB" sz="3400">
                <a:solidFill>
                  <a:srgbClr val="353535"/>
                </a:solidFill>
              </a:rPr>
              <a:t> against the influence and control of the USSR, for fear that they would face the same fate. This fear was only compelled by the fact that the West had failed to support Hungary in its hour of need. This discouraged many states from resistance as they knew they </a:t>
            </a:r>
            <a:r>
              <a:rPr b="1" lang="en-GB" sz="3400">
                <a:solidFill>
                  <a:schemeClr val="accent5"/>
                </a:solidFill>
              </a:rPr>
              <a:t>did not have the military or manpower capacity to take on the USSR</a:t>
            </a:r>
            <a:r>
              <a:rPr lang="en-GB" sz="3400">
                <a:solidFill>
                  <a:srgbClr val="353535"/>
                </a:solidFill>
              </a:rPr>
              <a:t> successfully.</a:t>
            </a:r>
            <a:endParaRPr sz="3400">
              <a:solidFill>
                <a:srgbClr val="353535"/>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b="1" sz="3600"/>
          </a:p>
          <a:p>
            <a:pPr indent="0" lvl="0" marL="0" rtl="0" algn="l">
              <a:lnSpc>
                <a:spcPct val="115000"/>
              </a:lnSpc>
              <a:spcBef>
                <a:spcPts val="1000"/>
              </a:spcBef>
              <a:spcAft>
                <a:spcPts val="0"/>
              </a:spcAft>
              <a:buNone/>
            </a:pPr>
            <a:r>
              <a:t/>
            </a:r>
            <a:endParaRPr sz="3600">
              <a:solidFill>
                <a:srgbClr val="000000"/>
              </a:solidFill>
            </a:endParaRPr>
          </a:p>
          <a:p>
            <a:pPr indent="0" lvl="0" marL="0" rtl="0" algn="l">
              <a:lnSpc>
                <a:spcPct val="115000"/>
              </a:lnSpc>
              <a:spcBef>
                <a:spcPts val="1000"/>
              </a:spcBef>
              <a:spcAft>
                <a:spcPts val="0"/>
              </a:spcAft>
              <a:buNone/>
            </a:pPr>
            <a:r>
              <a:t/>
            </a:r>
            <a:endParaRPr sz="3500">
              <a:solidFill>
                <a:srgbClr val="000000"/>
              </a:solidFill>
            </a:endParaRPr>
          </a:p>
          <a:p>
            <a:pPr indent="0" lvl="0" marL="76200" rtl="0" algn="l">
              <a:lnSpc>
                <a:spcPct val="115000"/>
              </a:lnSpc>
              <a:spcBef>
                <a:spcPts val="1000"/>
              </a:spcBef>
              <a:spcAft>
                <a:spcPts val="0"/>
              </a:spcAft>
              <a:buNone/>
            </a:pPr>
            <a:r>
              <a:t/>
            </a:r>
            <a:endParaRPr sz="3600">
              <a:solidFill>
                <a:srgbClr val="000000"/>
              </a:solidFil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
        <p:nvSpPr>
          <p:cNvPr id="123" name="Google Shape;123;p20"/>
          <p:cNvSpPr txBox="1"/>
          <p:nvPr>
            <p:ph type="title"/>
          </p:nvPr>
        </p:nvSpPr>
        <p:spPr>
          <a:xfrm>
            <a:off x="459000" y="445050"/>
            <a:ext cx="167001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100">
                <a:solidFill>
                  <a:schemeClr val="dk2"/>
                </a:solidFill>
              </a:rPr>
              <a:t>Why was the Hungarian Uprising significant?</a:t>
            </a:r>
            <a:endParaRPr sz="41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ph idx="1" type="body"/>
          </p:nvPr>
        </p:nvSpPr>
        <p:spPr>
          <a:xfrm>
            <a:off x="672900" y="1375625"/>
            <a:ext cx="16942200" cy="75915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lang="en-GB" sz="3500"/>
              <a:t>Also, the USSR’s violent reaction to the Hungarian Uprising had </a:t>
            </a:r>
            <a:r>
              <a:rPr b="1" lang="en-GB" sz="3500">
                <a:solidFill>
                  <a:schemeClr val="accent5"/>
                </a:solidFill>
              </a:rPr>
              <a:t>revealed the limits of </a:t>
            </a:r>
            <a:r>
              <a:rPr b="1" lang="en-GB" sz="3500">
                <a:solidFill>
                  <a:schemeClr val="accent3"/>
                </a:solidFill>
              </a:rPr>
              <a:t>Khrushchev’s </a:t>
            </a:r>
            <a:r>
              <a:rPr b="1" lang="en-GB" sz="3500">
                <a:solidFill>
                  <a:schemeClr val="accent5"/>
                </a:solidFill>
              </a:rPr>
              <a:t>policy of de-Stalinisation.</a:t>
            </a:r>
            <a:r>
              <a:rPr lang="en-GB" sz="3500"/>
              <a:t> Despite claiming to be different from </a:t>
            </a:r>
            <a:r>
              <a:rPr b="1" lang="en-GB" sz="3500">
                <a:solidFill>
                  <a:schemeClr val="accent3"/>
                </a:solidFill>
              </a:rPr>
              <a:t>Stalin</a:t>
            </a:r>
            <a:r>
              <a:rPr lang="en-GB" sz="3500"/>
              <a:t>, </a:t>
            </a:r>
            <a:r>
              <a:rPr b="1" lang="en-GB" sz="3500">
                <a:solidFill>
                  <a:schemeClr val="accent3"/>
                </a:solidFill>
              </a:rPr>
              <a:t>Khrushchev’s</a:t>
            </a:r>
            <a:r>
              <a:rPr lang="en-GB" sz="3500"/>
              <a:t> implementation of incredible force against Hungarian rebels had shown that he was </a:t>
            </a:r>
            <a:r>
              <a:rPr b="1" lang="en-GB" sz="3500">
                <a:solidFill>
                  <a:schemeClr val="accent5"/>
                </a:solidFill>
              </a:rPr>
              <a:t>willing to do whatever it took to protect Soviet control over Eastern Europe.</a:t>
            </a:r>
            <a:r>
              <a:rPr lang="en-GB" sz="3500"/>
              <a:t> This was significant because it revealed to both the countries of Eastern Europe and the West that </a:t>
            </a:r>
            <a:r>
              <a:rPr b="1" lang="en-GB" sz="3500">
                <a:solidFill>
                  <a:schemeClr val="accent3"/>
                </a:solidFill>
              </a:rPr>
              <a:t>Khrushchev’s</a:t>
            </a:r>
            <a:r>
              <a:rPr lang="en-GB" sz="3500"/>
              <a:t> </a:t>
            </a:r>
            <a:r>
              <a:rPr b="1" lang="en-GB" sz="3500">
                <a:solidFill>
                  <a:schemeClr val="accent5"/>
                </a:solidFill>
              </a:rPr>
              <a:t>‘thaw’ was more apparent than real</a:t>
            </a:r>
            <a:r>
              <a:rPr lang="en-GB" sz="3500"/>
              <a:t> and that the </a:t>
            </a:r>
            <a:r>
              <a:rPr b="1" lang="en-GB" sz="3500">
                <a:solidFill>
                  <a:schemeClr val="accent5"/>
                </a:solidFill>
              </a:rPr>
              <a:t>USSR intended to strengthen its control over Eastern Europe.</a:t>
            </a:r>
            <a:r>
              <a:rPr lang="en-GB" sz="3500"/>
              <a:t> </a:t>
            </a:r>
            <a:r>
              <a:rPr b="1" lang="en-GB" sz="3500">
                <a:solidFill>
                  <a:schemeClr val="accent3"/>
                </a:solidFill>
              </a:rPr>
              <a:t>Khrushchev’s </a:t>
            </a:r>
            <a:r>
              <a:rPr lang="en-GB" sz="3500"/>
              <a:t>crushing of the Hungarian Uprising had sent out a </a:t>
            </a:r>
            <a:r>
              <a:rPr b="1" lang="en-GB" sz="3500">
                <a:solidFill>
                  <a:schemeClr val="accent5"/>
                </a:solidFill>
              </a:rPr>
              <a:t>clear message that resistance would not be tolerated</a:t>
            </a:r>
            <a:r>
              <a:rPr lang="en-GB" sz="3500"/>
              <a:t> and that, despite earlier claims to the contrary, he was </a:t>
            </a:r>
            <a:r>
              <a:rPr b="1" lang="en-GB" sz="3500">
                <a:solidFill>
                  <a:schemeClr val="accent5"/>
                </a:solidFill>
              </a:rPr>
              <a:t>willing to use brutal force</a:t>
            </a:r>
            <a:r>
              <a:rPr lang="en-GB" sz="3500"/>
              <a:t> to put down any attempts to challenge Soviet control.</a:t>
            </a:r>
            <a:endParaRPr sz="3500"/>
          </a:p>
          <a:p>
            <a:pPr indent="0" lvl="0" marL="0" rtl="0" algn="l">
              <a:lnSpc>
                <a:spcPct val="115000"/>
              </a:lnSpc>
              <a:spcBef>
                <a:spcPts val="1000"/>
              </a:spcBef>
              <a:spcAft>
                <a:spcPts val="0"/>
              </a:spcAft>
              <a:buNone/>
            </a:pPr>
            <a:r>
              <a:t/>
            </a:r>
            <a:endParaRPr b="1" sz="3400"/>
          </a:p>
          <a:p>
            <a:pPr indent="0" lvl="0" marL="0" rtl="0" algn="l">
              <a:lnSpc>
                <a:spcPct val="115000"/>
              </a:lnSpc>
              <a:spcBef>
                <a:spcPts val="1000"/>
              </a:spcBef>
              <a:spcAft>
                <a:spcPts val="0"/>
              </a:spcAft>
              <a:buNone/>
            </a:pPr>
            <a:r>
              <a:t/>
            </a:r>
            <a:endParaRPr sz="3300"/>
          </a:p>
          <a:p>
            <a:pPr indent="0" lvl="0" marL="76200" rtl="0" algn="l">
              <a:lnSpc>
                <a:spcPct val="115000"/>
              </a:lnSpc>
              <a:spcBef>
                <a:spcPts val="1000"/>
              </a:spcBef>
              <a:spcAft>
                <a:spcPts val="0"/>
              </a:spcAft>
              <a:buNone/>
            </a:pPr>
            <a:r>
              <a:t/>
            </a:r>
            <a:endParaRPr b="1" sz="2400">
              <a:solidFill>
                <a:srgbClr val="000000"/>
              </a:solidFill>
              <a:latin typeface="Arial"/>
              <a:ea typeface="Arial"/>
              <a:cs typeface="Arial"/>
              <a:sym typeface="Arial"/>
            </a:endParaRPr>
          </a:p>
          <a:p>
            <a:pPr indent="0" lvl="0" marL="0" rtl="0" algn="l">
              <a:lnSpc>
                <a:spcPct val="90000"/>
              </a:lnSpc>
              <a:spcBef>
                <a:spcPts val="2000"/>
              </a:spcBef>
              <a:spcAft>
                <a:spcPts val="0"/>
              </a:spcAft>
              <a:buNone/>
            </a:pPr>
            <a:r>
              <a:t/>
            </a:r>
            <a:endParaRPr sz="3600">
              <a:solidFill>
                <a:srgbClr val="000000"/>
              </a:solidFill>
            </a:endParaRPr>
          </a:p>
          <a:p>
            <a:pPr indent="0" lvl="0" marL="0" rtl="0" algn="l">
              <a:spcBef>
                <a:spcPts val="0"/>
              </a:spcBef>
              <a:spcAft>
                <a:spcPts val="2000"/>
              </a:spcAft>
              <a:buNone/>
            </a:pPr>
            <a:r>
              <a:t/>
            </a:r>
            <a:endParaRPr sz="3600"/>
          </a:p>
        </p:txBody>
      </p:sp>
      <p:sp>
        <p:nvSpPr>
          <p:cNvPr id="129" name="Google Shape;129;p21"/>
          <p:cNvSpPr txBox="1"/>
          <p:nvPr>
            <p:ph type="title"/>
          </p:nvPr>
        </p:nvSpPr>
        <p:spPr>
          <a:xfrm>
            <a:off x="459001" y="445050"/>
            <a:ext cx="162390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000">
                <a:solidFill>
                  <a:schemeClr val="dk2"/>
                </a:solidFill>
              </a:rPr>
              <a:t>Why was the Hungarian Uprising significant?</a:t>
            </a:r>
            <a:endParaRPr b="0" sz="40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2"/>
          <p:cNvSpPr txBox="1"/>
          <p:nvPr>
            <p:ph idx="1" type="body"/>
          </p:nvPr>
        </p:nvSpPr>
        <p:spPr>
          <a:xfrm>
            <a:off x="672900" y="1173000"/>
            <a:ext cx="16942200" cy="79410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1000"/>
              </a:spcAft>
              <a:buNone/>
            </a:pPr>
            <a:r>
              <a:rPr lang="en-GB" sz="3100"/>
              <a:t>Consequently, the Hungarian Uprising was also very </a:t>
            </a:r>
            <a:r>
              <a:rPr b="1" lang="en-GB" sz="3100">
                <a:solidFill>
                  <a:schemeClr val="accent5"/>
                </a:solidFill>
              </a:rPr>
              <a:t>significant for superpower relations and the Cold War</a:t>
            </a:r>
            <a:r>
              <a:rPr lang="en-GB" sz="3100"/>
              <a:t> because it </a:t>
            </a:r>
            <a:r>
              <a:rPr b="1" lang="en-GB" sz="3100">
                <a:solidFill>
                  <a:schemeClr val="accent5"/>
                </a:solidFill>
              </a:rPr>
              <a:t>resulted in the relationship between the USSR and the West becoming even more strained. </a:t>
            </a:r>
            <a:r>
              <a:rPr lang="en-GB" sz="3100"/>
              <a:t> For example, the USA and its allies </a:t>
            </a:r>
            <a:r>
              <a:rPr b="1" lang="en-GB" sz="3100">
                <a:solidFill>
                  <a:schemeClr val="accent5"/>
                </a:solidFill>
              </a:rPr>
              <a:t>harshly </a:t>
            </a:r>
            <a:r>
              <a:rPr b="1" lang="en-GB" sz="3100">
                <a:solidFill>
                  <a:schemeClr val="accent4"/>
                </a:solidFill>
              </a:rPr>
              <a:t>condemned</a:t>
            </a:r>
            <a:r>
              <a:rPr b="1" lang="en-GB" sz="3100">
                <a:solidFill>
                  <a:schemeClr val="accent5"/>
                </a:solidFill>
              </a:rPr>
              <a:t> the actions of the USSR</a:t>
            </a:r>
            <a:r>
              <a:rPr lang="en-GB" sz="3100"/>
              <a:t> and saw </a:t>
            </a:r>
            <a:r>
              <a:rPr b="1" lang="en-GB" sz="3100">
                <a:solidFill>
                  <a:schemeClr val="accent3"/>
                </a:solidFill>
              </a:rPr>
              <a:t>Khrushchev</a:t>
            </a:r>
            <a:r>
              <a:rPr lang="en-GB" sz="3100"/>
              <a:t> as </a:t>
            </a:r>
            <a:r>
              <a:rPr lang="en-GB" sz="3100">
                <a:solidFill>
                  <a:srgbClr val="434343"/>
                </a:solidFill>
              </a:rPr>
              <a:t>a leader with whom they could not compromise. </a:t>
            </a:r>
            <a:r>
              <a:rPr lang="en-GB" sz="3100"/>
              <a:t>At the same time, the West also now saw </a:t>
            </a:r>
            <a:r>
              <a:rPr b="1" lang="en-GB" sz="3100">
                <a:solidFill>
                  <a:schemeClr val="accent3"/>
                </a:solidFill>
              </a:rPr>
              <a:t>Khrushchev’s </a:t>
            </a:r>
            <a:r>
              <a:rPr lang="en-GB" sz="3100"/>
              <a:t>apparent </a:t>
            </a:r>
            <a:r>
              <a:rPr b="1" lang="en-GB" sz="3100">
                <a:solidFill>
                  <a:schemeClr val="accent5"/>
                </a:solidFill>
              </a:rPr>
              <a:t>attempts to improve relations as a sham;</a:t>
            </a:r>
            <a:r>
              <a:rPr lang="en-GB" sz="3100"/>
              <a:t> he really was not that different a leader than Stalin after all and the West </a:t>
            </a:r>
            <a:r>
              <a:rPr b="1" lang="en-GB" sz="3100">
                <a:solidFill>
                  <a:schemeClr val="accent5"/>
                </a:solidFill>
              </a:rPr>
              <a:t>could not trust him</a:t>
            </a:r>
            <a:r>
              <a:rPr lang="en-GB" sz="3100"/>
              <a:t>. </a:t>
            </a:r>
            <a:r>
              <a:rPr lang="en-GB" sz="3100"/>
              <a:t>On the other hand, the Hungarian Uprising had revealed to </a:t>
            </a:r>
            <a:r>
              <a:rPr b="1" lang="en-GB" sz="3100">
                <a:solidFill>
                  <a:schemeClr val="accent3"/>
                </a:solidFill>
              </a:rPr>
              <a:t>Khrushchev</a:t>
            </a:r>
            <a:r>
              <a:rPr lang="en-GB" sz="3100"/>
              <a:t> how </a:t>
            </a:r>
            <a:r>
              <a:rPr b="1" lang="en-GB" sz="3100">
                <a:solidFill>
                  <a:schemeClr val="accent5"/>
                </a:solidFill>
              </a:rPr>
              <a:t>unwilling the West was to get involved in Eastern European affairs.</a:t>
            </a:r>
            <a:r>
              <a:rPr lang="en-GB" sz="3100"/>
              <a:t> </a:t>
            </a:r>
            <a:r>
              <a:rPr b="1" lang="en-GB" sz="3100">
                <a:solidFill>
                  <a:schemeClr val="accent3"/>
                </a:solidFill>
              </a:rPr>
              <a:t>President Eisenhower’s</a:t>
            </a:r>
            <a:r>
              <a:rPr lang="en-GB" sz="3100"/>
              <a:t> failure to provide any form of direct support for the Hungarians had made it clear that he was </a:t>
            </a:r>
            <a:r>
              <a:rPr b="1" lang="en-GB" sz="3100">
                <a:solidFill>
                  <a:schemeClr val="accent5"/>
                </a:solidFill>
              </a:rPr>
              <a:t>unwilling to risk peace for the sake of an Eastern European nation. </a:t>
            </a:r>
            <a:r>
              <a:rPr lang="en-GB" sz="3100"/>
              <a:t>This appeared to </a:t>
            </a:r>
            <a:r>
              <a:rPr b="1" lang="en-GB" sz="3100">
                <a:solidFill>
                  <a:schemeClr val="accent3"/>
                </a:solidFill>
              </a:rPr>
              <a:t>Khrushchev</a:t>
            </a:r>
            <a:r>
              <a:rPr lang="en-GB" sz="3100"/>
              <a:t> as a </a:t>
            </a:r>
            <a:r>
              <a:rPr b="1" lang="en-GB" sz="3100">
                <a:solidFill>
                  <a:schemeClr val="accent5"/>
                </a:solidFill>
              </a:rPr>
              <a:t>‘green light’ to do whatever he wished in Eastern Europe,</a:t>
            </a:r>
            <a:r>
              <a:rPr lang="en-GB" sz="3100"/>
              <a:t> safe in the knowledge that the USA, it allies and even the UN would do little more than verbally condemn his actions. </a:t>
            </a:r>
            <a:endParaRPr sz="3100"/>
          </a:p>
        </p:txBody>
      </p:sp>
      <p:sp>
        <p:nvSpPr>
          <p:cNvPr id="135" name="Google Shape;135;p22"/>
          <p:cNvSpPr txBox="1"/>
          <p:nvPr>
            <p:ph type="title"/>
          </p:nvPr>
        </p:nvSpPr>
        <p:spPr>
          <a:xfrm>
            <a:off x="459001" y="445050"/>
            <a:ext cx="162390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000">
                <a:solidFill>
                  <a:schemeClr val="dk2"/>
                </a:solidFill>
              </a:rPr>
              <a:t>Why was the Hungarian Uprising significant?</a:t>
            </a:r>
            <a:endParaRPr b="0" sz="40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