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6481d2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6481d2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7faef7f8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d7faef7f8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d7faef7f8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d7faef7f8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99186c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99186c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99186c2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d99186c2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99186c20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99186c20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d7faef7f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d7faef7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7faef7f8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d7faef7f8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d7faef7f8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d7faef7f8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7faef7f8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d7faef7f8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d7faef7f8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d7faef7f8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Reacting Masses - Higher</a:t>
            </a:r>
            <a:endParaRPr/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Combined Science - Chemistry - Key Stage 4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Quantitative Chemistry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Mrs. Begum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2 answers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72390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(a) 	</a:t>
            </a:r>
            <a:r>
              <a:rPr lang="en-GB" sz="2800">
                <a:solidFill>
                  <a:srgbClr val="000000"/>
                </a:solidFill>
              </a:rPr>
              <a:t>56 + 32 + (4 ×16)  = </a:t>
            </a:r>
            <a:r>
              <a:rPr lang="en-GB" sz="2800">
                <a:solidFill>
                  <a:srgbClr val="000000"/>
                </a:solidFill>
              </a:rPr>
              <a:t>152 </a:t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(b) 	152g</a:t>
            </a:r>
            <a:endParaRPr sz="2800">
              <a:solidFill>
                <a:srgbClr val="000000"/>
              </a:solidFill>
            </a:endParaRPr>
          </a:p>
          <a:p>
            <a:pPr indent="0" lvl="0" marL="1435100" marR="10795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rgbClr val="000000"/>
              </a:solidFill>
            </a:endParaRPr>
          </a:p>
          <a:p>
            <a:pPr indent="0" lvl="0" marL="0" marR="7239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(c) 	152 / 4 = 38(g)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3</a:t>
            </a:r>
            <a:endParaRPr/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723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Convert 18.56kg in to grams</a:t>
            </a:r>
            <a:endParaRPr>
              <a:solidFill>
                <a:srgbClr val="000000"/>
              </a:solidFill>
            </a:endParaRPr>
          </a:p>
          <a:p>
            <a:pPr indent="0" lvl="0" marL="0" marR="723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mass = 18.56x 1000 = 18560 g</a:t>
            </a:r>
            <a:endParaRPr>
              <a:solidFill>
                <a:srgbClr val="000000"/>
              </a:solidFill>
            </a:endParaRPr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Moles = mass / Mr</a:t>
            </a:r>
            <a:endParaRPr>
              <a:solidFill>
                <a:srgbClr val="000000"/>
              </a:solidFill>
            </a:endParaRPr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           =  18560 / 80</a:t>
            </a:r>
            <a:endParaRPr>
              <a:solidFill>
                <a:srgbClr val="000000"/>
              </a:solidFill>
            </a:endParaRPr>
          </a:p>
          <a:p>
            <a:pPr indent="0" lvl="0" marL="723900" marR="723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    = 232 mol</a:t>
            </a:r>
            <a:endParaRPr>
              <a:solidFill>
                <a:srgbClr val="000000"/>
              </a:solidFill>
            </a:endParaRPr>
          </a:p>
          <a:p>
            <a:pPr indent="0" lvl="0" marL="0" marR="3556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723900" marR="723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    = 2.3 × 10</a:t>
            </a:r>
            <a:r>
              <a:rPr baseline="30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 mol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550" y="0"/>
            <a:ext cx="15403000" cy="97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789375" y="1983750"/>
            <a:ext cx="16452000" cy="694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marR="254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What mass of magnesium oxide is formed when 96 g of magnesium reacts with oxygen?</a:t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2Mg  +  O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                2MgO</a:t>
            </a:r>
            <a:br>
              <a:rPr lang="en-GB" sz="2800">
                <a:solidFill>
                  <a:srgbClr val="000000"/>
                </a:solidFill>
              </a:rPr>
            </a:br>
            <a:endParaRPr sz="2800">
              <a:solidFill>
                <a:srgbClr val="000000"/>
              </a:solidFill>
            </a:endParaRPr>
          </a:p>
          <a:p>
            <a:pPr indent="-406400" lvl="0" marL="457200" marR="254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What mass of aluminium oxide is produced when 108 g of aluminium is burned in oxygen? 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>2Al  +   3O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                Al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O</a:t>
            </a:r>
            <a:r>
              <a:rPr baseline="-25000" lang="en-GB" sz="2800">
                <a:solidFill>
                  <a:srgbClr val="000000"/>
                </a:solidFill>
              </a:rPr>
              <a:t>3</a:t>
            </a:r>
            <a:br>
              <a:rPr baseline="-25000" lang="en-GB" sz="2800">
                <a:solidFill>
                  <a:srgbClr val="000000"/>
                </a:solidFill>
              </a:rPr>
            </a:br>
            <a:endParaRPr sz="2800">
              <a:solidFill>
                <a:srgbClr val="000000"/>
              </a:solidFill>
            </a:endParaRPr>
          </a:p>
          <a:p>
            <a:pPr indent="-406400" lvl="0" marL="457200" marR="254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What mass of hydrogen is produced when 192 g of magnesium is reacted with hydrochloric acid?</a:t>
            </a:r>
            <a:endParaRPr sz="2800">
              <a:solidFill>
                <a:srgbClr val="000000"/>
              </a:solidFill>
            </a:endParaRPr>
          </a:p>
          <a:p>
            <a:pPr indent="0" lvl="0" marL="355600" marR="254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 Mg + 2HCl                  MgCl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 +  H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                                                    	</a:t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6" name="Google Shape;96;p16"/>
          <p:cNvCxnSpPr/>
          <p:nvPr/>
        </p:nvCxnSpPr>
        <p:spPr>
          <a:xfrm>
            <a:off x="3046875" y="3301975"/>
            <a:ext cx="1380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6"/>
          <p:cNvCxnSpPr/>
          <p:nvPr/>
        </p:nvCxnSpPr>
        <p:spPr>
          <a:xfrm>
            <a:off x="3059625" y="5455650"/>
            <a:ext cx="1355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6"/>
          <p:cNvCxnSpPr/>
          <p:nvPr/>
        </p:nvCxnSpPr>
        <p:spPr>
          <a:xfrm>
            <a:off x="3229975" y="7727225"/>
            <a:ext cx="1397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918000" y="2199450"/>
            <a:ext cx="16452000" cy="57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marR="254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 startAt="3"/>
            </a:pPr>
            <a:r>
              <a:rPr lang="en-GB" sz="2800">
                <a:solidFill>
                  <a:srgbClr val="000000"/>
                </a:solidFill>
              </a:rPr>
              <a:t>What mass of oxygen is needed to react with 8.5 g of hydrogen sulphide (H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S)?</a:t>
            </a:r>
            <a:endParaRPr sz="2800">
              <a:solidFill>
                <a:srgbClr val="000000"/>
              </a:solidFill>
            </a:endParaRPr>
          </a:p>
          <a:p>
            <a:pPr indent="0" lvl="0" marL="355600" marR="254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 2H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S  +  3O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               2SO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+  2H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O                                                     	</a:t>
            </a:r>
            <a:endParaRPr sz="2800">
              <a:solidFill>
                <a:srgbClr val="000000"/>
              </a:solidFill>
            </a:endParaRPr>
          </a:p>
          <a:p>
            <a:pPr indent="0" lvl="0" marL="355600" marR="254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406400" lvl="0" marL="457200" marR="254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 startAt="3"/>
            </a:pPr>
            <a:r>
              <a:rPr lang="en-GB" sz="2800">
                <a:solidFill>
                  <a:srgbClr val="000000"/>
                </a:solidFill>
              </a:rPr>
              <a:t>What mass of potassium oxide is formed when 7.8 g of potassium is burned in oxygen?                     4K   +   O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             2K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O </a:t>
            </a:r>
            <a:endParaRPr sz="2800">
              <a:solidFill>
                <a:srgbClr val="000000"/>
              </a:solidFill>
            </a:endParaRPr>
          </a:p>
          <a:p>
            <a:pPr indent="0" lvl="0" marL="457200" marR="254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406400" lvl="0" marL="457200" marR="254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 startAt="3"/>
            </a:pPr>
            <a:r>
              <a:rPr lang="en-GB" sz="2800">
                <a:solidFill>
                  <a:srgbClr val="000000"/>
                </a:solidFill>
              </a:rPr>
              <a:t>What mass of aluminium oxide is produced when 135 g of aluminium is burned in oxygen? </a:t>
            </a:r>
            <a:endParaRPr sz="2800">
              <a:solidFill>
                <a:srgbClr val="000000"/>
              </a:solidFill>
            </a:endParaRPr>
          </a:p>
          <a:p>
            <a:pPr indent="0" lvl="0" marL="457200" marR="2540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4Al </a:t>
            </a:r>
            <a:r>
              <a:rPr lang="en-GB" sz="2800">
                <a:solidFill>
                  <a:srgbClr val="000000"/>
                </a:solidFill>
              </a:rPr>
              <a:t> +   3O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            2Al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O</a:t>
            </a:r>
            <a:r>
              <a:rPr baseline="-25000" lang="en-GB" sz="2800">
                <a:solidFill>
                  <a:srgbClr val="000000"/>
                </a:solidFill>
              </a:rPr>
              <a:t>3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6" name="Google Shape;106;p17"/>
          <p:cNvCxnSpPr/>
          <p:nvPr/>
        </p:nvCxnSpPr>
        <p:spPr>
          <a:xfrm>
            <a:off x="3626300" y="2977350"/>
            <a:ext cx="1117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7"/>
          <p:cNvCxnSpPr/>
          <p:nvPr/>
        </p:nvCxnSpPr>
        <p:spPr>
          <a:xfrm>
            <a:off x="3138625" y="4594375"/>
            <a:ext cx="1072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7"/>
          <p:cNvCxnSpPr/>
          <p:nvPr/>
        </p:nvCxnSpPr>
        <p:spPr>
          <a:xfrm>
            <a:off x="3288425" y="6810650"/>
            <a:ext cx="1039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1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594000" y="17882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55600" marR="355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Some students investigated calcium oxide.</a:t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(a)     Calcium oxide has the formula CaO.</a:t>
            </a:r>
            <a:endParaRPr sz="2800">
              <a:solidFill>
                <a:srgbClr val="000000"/>
              </a:solidFill>
            </a:endParaRPr>
          </a:p>
          <a:p>
            <a:pPr indent="0" lvl="0" marL="1079500" marR="355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(i)      Calculate the relative formula mass (M</a:t>
            </a:r>
            <a:r>
              <a:rPr baseline="-25000" lang="en-GB" sz="2800">
                <a:solidFill>
                  <a:srgbClr val="000000"/>
                </a:solidFill>
              </a:rPr>
              <a:t>r</a:t>
            </a:r>
            <a:r>
              <a:rPr lang="en-GB" sz="2800">
                <a:solidFill>
                  <a:srgbClr val="000000"/>
                </a:solidFill>
              </a:rPr>
              <a:t>) of calcium oxide.</a:t>
            </a:r>
            <a:endParaRPr sz="2800">
              <a:solidFill>
                <a:srgbClr val="000000"/>
              </a:solidFill>
            </a:endParaRPr>
          </a:p>
          <a:p>
            <a:pPr indent="0" lvl="0" marL="1079500" marR="355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Relative atomic masses: O = 16; Ca = 40.</a:t>
            </a:r>
            <a:endParaRPr sz="2800">
              <a:solidFill>
                <a:srgbClr val="000000"/>
              </a:solidFill>
            </a:endParaRPr>
          </a:p>
          <a:p>
            <a:pPr indent="0" lvl="0" marL="1079500" marR="355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____________________________________________________________</a:t>
            </a:r>
            <a:endParaRPr sz="2800">
              <a:solidFill>
                <a:srgbClr val="000000"/>
              </a:solidFill>
            </a:endParaRPr>
          </a:p>
          <a:p>
            <a:pPr indent="0" lvl="0" marL="1079500" marR="355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____________________________________________________________</a:t>
            </a:r>
            <a:endParaRPr sz="2800">
              <a:solidFill>
                <a:srgbClr val="000000"/>
              </a:solidFill>
            </a:endParaRPr>
          </a:p>
          <a:p>
            <a:pPr indent="0" lvl="0" marL="0" marR="35560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Relative formula mass (M</a:t>
            </a:r>
            <a:r>
              <a:rPr baseline="-25000" lang="en-GB" sz="2800">
                <a:solidFill>
                  <a:srgbClr val="000000"/>
                </a:solidFill>
              </a:rPr>
              <a:t>r</a:t>
            </a:r>
            <a:r>
              <a:rPr lang="en-GB" sz="2800">
                <a:solidFill>
                  <a:srgbClr val="000000"/>
                </a:solidFill>
              </a:rPr>
              <a:t>) = ___________________</a:t>
            </a:r>
            <a:r>
              <a:rPr b="1" lang="en-GB" sz="2800">
                <a:solidFill>
                  <a:srgbClr val="000000"/>
                </a:solidFill>
              </a:rPr>
              <a:t>(1)</a:t>
            </a:r>
            <a:endParaRPr b="1" sz="2800">
              <a:solidFill>
                <a:srgbClr val="000000"/>
              </a:solidFill>
            </a:endParaRPr>
          </a:p>
          <a:p>
            <a:pPr indent="0" lvl="0" marL="1079500" marR="355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(ii)     Calculate the percentage by mass of calcium</a:t>
            </a:r>
            <a:r>
              <a:rPr lang="en-GB" sz="2800">
                <a:solidFill>
                  <a:srgbClr val="000000"/>
                </a:solidFill>
              </a:rPr>
              <a:t> in calcium oxide.</a:t>
            </a:r>
            <a:endParaRPr sz="2800">
              <a:solidFill>
                <a:srgbClr val="000000"/>
              </a:solidFill>
            </a:endParaRPr>
          </a:p>
          <a:p>
            <a:pPr indent="0" lvl="0" marL="1079500" marR="355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_____________________________________________________________</a:t>
            </a:r>
            <a:endParaRPr sz="2800">
              <a:solidFill>
                <a:srgbClr val="000000"/>
              </a:solidFill>
            </a:endParaRPr>
          </a:p>
          <a:p>
            <a:pPr indent="0" lvl="0" marL="1079500" marR="355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_____________________________________________________________</a:t>
            </a:r>
            <a:endParaRPr sz="2800">
              <a:solidFill>
                <a:srgbClr val="000000"/>
              </a:solidFill>
            </a:endParaRPr>
          </a:p>
          <a:p>
            <a:pPr indent="0" lvl="0" marL="0" marR="35560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Percentage by mass of calcium in calcium oxide = _______%</a:t>
            </a:r>
            <a:r>
              <a:rPr b="1" lang="en-GB" sz="2800">
                <a:solidFill>
                  <a:srgbClr val="000000"/>
                </a:solidFill>
              </a:rPr>
              <a:t>(1)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1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917950" y="1983750"/>
            <a:ext cx="156021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(iii)    Calculate the mass of calcium needed to make 30 g of calcium oxide.</a:t>
            </a:r>
            <a:endParaRPr sz="2800">
              <a:solidFill>
                <a:srgbClr val="000000"/>
              </a:solidFill>
            </a:endParaRPr>
          </a:p>
          <a:p>
            <a:pPr indent="457200" lvl="0" marL="4572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______________________________________________________________</a:t>
            </a:r>
            <a:endParaRPr sz="2800">
              <a:solidFill>
                <a:srgbClr val="000000"/>
              </a:solidFill>
            </a:endParaRPr>
          </a:p>
          <a:p>
            <a:pPr indent="0" lvl="0" marL="0" marR="3556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Mass of calcium = ___________________ g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(1)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2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27250" y="18014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(a) 	The formula of iron(II) sulfate is FeSO</a:t>
            </a:r>
            <a:r>
              <a:rPr baseline="-25000" lang="en-GB" sz="2800">
                <a:solidFill>
                  <a:srgbClr val="000000"/>
                </a:solidFill>
              </a:rPr>
              <a:t>4</a:t>
            </a:r>
            <a:endParaRPr baseline="-25000"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          Calculate the relative formula mass (M</a:t>
            </a:r>
            <a:r>
              <a:rPr baseline="-25000" lang="en-GB" sz="2800">
                <a:solidFill>
                  <a:srgbClr val="000000"/>
                </a:solidFill>
              </a:rPr>
              <a:t>r</a:t>
            </a:r>
            <a:r>
              <a:rPr lang="en-GB" sz="2800">
                <a:solidFill>
                  <a:srgbClr val="000000"/>
                </a:solidFill>
              </a:rPr>
              <a:t>) of FeSO</a:t>
            </a:r>
            <a:r>
              <a:rPr baseline="-25000" lang="en-GB" sz="2800">
                <a:solidFill>
                  <a:srgbClr val="000000"/>
                </a:solidFill>
              </a:rPr>
              <a:t>4</a:t>
            </a:r>
            <a:endParaRPr baseline="-25000"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          Relative atomic masses: O = 16; S = 32; Fe = 56.</a:t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          ___________________________________________________________________</a:t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          The relative formula mass (M</a:t>
            </a:r>
            <a:r>
              <a:rPr baseline="-25000" lang="en-GB" sz="2800">
                <a:solidFill>
                  <a:srgbClr val="000000"/>
                </a:solidFill>
              </a:rPr>
              <a:t>r</a:t>
            </a:r>
            <a:r>
              <a:rPr lang="en-GB" sz="2800">
                <a:solidFill>
                  <a:srgbClr val="000000"/>
                </a:solidFill>
              </a:rPr>
              <a:t>) = _______________                                                            </a:t>
            </a:r>
            <a:r>
              <a:rPr b="1" lang="en-GB" sz="2800">
                <a:solidFill>
                  <a:srgbClr val="000000"/>
                </a:solidFill>
              </a:rPr>
              <a:t>(2)</a:t>
            </a:r>
            <a:endParaRPr b="1"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(b) 	What is the mass of one mole of iron(II) sulfate? </a:t>
            </a:r>
            <a:endParaRPr sz="2800">
              <a:solidFill>
                <a:srgbClr val="000000"/>
              </a:solidFill>
            </a:endParaRPr>
          </a:p>
          <a:p>
            <a:pPr indent="0" lvl="0" marL="0" marR="3556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______________</a:t>
            </a:r>
            <a:r>
              <a:rPr b="1" lang="en-GB" sz="2800">
                <a:solidFill>
                  <a:srgbClr val="000000"/>
                </a:solidFill>
              </a:rPr>
              <a:t>(1)</a:t>
            </a:r>
            <a:endParaRPr b="1"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(c) 	What mass of iron(II) sulfate would be needed to provide 14 grams of iron?</a:t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       Remember to give the unit.</a:t>
            </a:r>
            <a:endParaRPr sz="2800">
              <a:solidFill>
                <a:srgbClr val="000000"/>
              </a:solidFill>
            </a:endParaRPr>
          </a:p>
          <a:p>
            <a:pPr indent="0" lvl="0" marL="0" marR="3556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______________</a:t>
            </a:r>
            <a:r>
              <a:rPr b="1" lang="en-GB" sz="2800">
                <a:solidFill>
                  <a:srgbClr val="000000"/>
                </a:solidFill>
              </a:rPr>
              <a:t>(1)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(Total 4 marks)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3 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193575" y="20781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 bag of fertiliser contains 18.56 kg of ammonium nitrate (NH</a:t>
            </a:r>
            <a:r>
              <a:rPr baseline="-25000" lang="en-GB" sz="2800">
                <a:solidFill>
                  <a:srgbClr val="000000"/>
                </a:solidFill>
              </a:rPr>
              <a:t>4</a:t>
            </a:r>
            <a:r>
              <a:rPr lang="en-GB" sz="2800">
                <a:solidFill>
                  <a:srgbClr val="000000"/>
                </a:solidFill>
              </a:rPr>
              <a:t>NO</a:t>
            </a:r>
            <a:r>
              <a:rPr baseline="-25000" lang="en-GB" sz="2800">
                <a:solidFill>
                  <a:srgbClr val="000000"/>
                </a:solidFill>
              </a:rPr>
              <a:t>3</a:t>
            </a:r>
            <a:r>
              <a:rPr lang="en-GB" sz="2800">
                <a:solidFill>
                  <a:srgbClr val="000000"/>
                </a:solidFill>
              </a:rPr>
              <a:t>).</a:t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Relative formula mass (M</a:t>
            </a:r>
            <a:r>
              <a:rPr baseline="-25000" lang="en-GB" sz="2800">
                <a:solidFill>
                  <a:srgbClr val="000000"/>
                </a:solidFill>
              </a:rPr>
              <a:t>r</a:t>
            </a:r>
            <a:r>
              <a:rPr lang="en-GB" sz="2800">
                <a:solidFill>
                  <a:srgbClr val="000000"/>
                </a:solidFill>
              </a:rPr>
              <a:t>): NH</a:t>
            </a:r>
            <a:r>
              <a:rPr baseline="-25000" lang="en-GB" sz="2800">
                <a:solidFill>
                  <a:srgbClr val="000000"/>
                </a:solidFill>
              </a:rPr>
              <a:t>4</a:t>
            </a:r>
            <a:r>
              <a:rPr lang="en-GB" sz="2800">
                <a:solidFill>
                  <a:srgbClr val="000000"/>
                </a:solidFill>
              </a:rPr>
              <a:t>NO</a:t>
            </a:r>
            <a:r>
              <a:rPr baseline="-25000" lang="en-GB" sz="2800">
                <a:solidFill>
                  <a:srgbClr val="000000"/>
                </a:solidFill>
              </a:rPr>
              <a:t>3</a:t>
            </a:r>
            <a:r>
              <a:rPr lang="en-GB" sz="2800">
                <a:solidFill>
                  <a:srgbClr val="000000"/>
                </a:solidFill>
              </a:rPr>
              <a:t> = 80</a:t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Calculate the number of moles of ammonium nitrate in the bag of fertiliser.</a:t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Give your answer in standard form to 2 significant figures.</a:t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___________________________________________________________________</a:t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___________________________________________________________________</a:t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___________________________________________________________________</a:t>
            </a:r>
            <a:endParaRPr sz="2800">
              <a:solidFill>
                <a:srgbClr val="000000"/>
              </a:solidFill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___________________________________________________________________</a:t>
            </a:r>
            <a:endParaRPr sz="2800">
              <a:solidFill>
                <a:srgbClr val="000000"/>
              </a:solidFill>
            </a:endParaRPr>
          </a:p>
          <a:p>
            <a:pPr indent="0" lvl="0" marL="0" marR="3556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Moles of ammonium nitrate = _______________________ mol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(4)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1 answers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917950" y="2519050"/>
            <a:ext cx="70911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(a)      (i)     40 + 16 = 56</a:t>
            </a:r>
            <a:endParaRPr sz="2800">
              <a:solidFill>
                <a:srgbClr val="000000"/>
              </a:solidFill>
            </a:endParaRPr>
          </a:p>
          <a:p>
            <a:pPr indent="0" lvl="0" marL="0" marR="7239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          (ii)     40 / 56 x 100% = 71%</a:t>
            </a:r>
            <a:endParaRPr sz="2800">
              <a:solidFill>
                <a:srgbClr val="000000"/>
              </a:solidFill>
            </a:endParaRPr>
          </a:p>
          <a:p>
            <a:pPr indent="0" lvl="0" marL="0" marR="7239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0" lvl="0" marL="10795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(iii)    71 /100 x 30 = 21</a:t>
            </a:r>
            <a:r>
              <a:rPr lang="en-GB" sz="2800">
                <a:solidFill>
                  <a:srgbClr val="000000"/>
                </a:solidFill>
              </a:rPr>
              <a:t>.3 </a:t>
            </a:r>
            <a:r>
              <a:rPr lang="en-GB" sz="2800">
                <a:solidFill>
                  <a:srgbClr val="000000"/>
                </a:solidFill>
              </a:rPr>
              <a:t>g</a:t>
            </a:r>
            <a:endParaRPr sz="2800">
              <a:solidFill>
                <a:srgbClr val="000000"/>
              </a:solidFill>
            </a:endParaRPr>
          </a:p>
          <a:p>
            <a:pPr indent="0" lvl="0" marL="1435100" marR="10795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