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9" r:id="rId4"/>
    <p:sldMasterId id="2147483680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69d4d94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869d4d94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8bfa31f567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8bfa31f567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Why do you think chips are unhealthy? What are chips cooked in?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Sausages contain some protein as they are usually made from pork, however, they are very high in fat.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Fizzy drinks, chocolate, ice cream, biscuits and sweets are very high in sugar, which is bad for your teeth and body if you eat too much.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bfa31f567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bfa31f567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Discuss;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 a healthy, balanced diet we should be eating a variety of different food.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Carbohydrates like bread, rice, pasta and potatoes give us energy and make up a large portion of our diet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Fruit and vegetable should also make up a large portion of our diet. We get a lot of the vitamins and minerals our body needs to keep our organs healthy and functioning properly.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Proteins like fish, meat and eggs help us to build and maintain healthy muscles. These make up the second largest part of our diet.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Dairy products are usually high in fat, but if you eat them in moderation they contain calcium that keeps our teeth and bones strong.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Sweets and treats are ok on occasion and can provide the body with a quick energy boost when eaten before exercise!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c9c6301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8c9c6301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Discuss,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Look at the images, which foods do you think are healthy and which are unhealthy?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*Most things are ok in moderation, but if you eat too much unhealthy food you can begin to develop health issues, like diabetes, high blood pressure and heart disease.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8bfa31f567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8bfa31f567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Can you think of any other carbohydrates?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bfa31f567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bfa31f567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Yoghurt and milk also contain protein, but are part of the dairy group too.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8bfa31f567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8bfa31f567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Can you think of any more fruit and vegetables?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8bfa31f567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8bfa31f567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Discuss,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Can you think of any other dairy food items?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What makes them dairy?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*Being made from animal milk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bfa31f567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bfa31f567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Why do you think sausages and cheese are also in the fats and sugars category?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How much of these these types of food should we eat as part of a healthy diet?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Can you think of any more fats and sugars?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c0baefe8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8c0baefe8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Reminder of portion sizes for each food group.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bfa31f567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bfa31f567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c0baefe8a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8c0baefe8a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bfa31f567_0_3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g8bfa31f567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8bfa31f567_0_3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g8bfa31f567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Insert info for subject/lesson name/stage (if appropriate)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8e59f2a82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8e59f2a8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Insert info for subject/lesson name/stage (if appropriate)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bfa31f567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8bfa31f567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bfa31f567_0_2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8bfa31f567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69d4d940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869d4d940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3c10d4dc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3c10d4dc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bfa31f567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bfa31f567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Discuss,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Look at the images, which foods do you think are healthy and which are unhealthy?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*Most things are ok in moderation, but if you eat too much unhealthy food you can begin to develop health issues, like diabetes, high blood pressure and heart disease.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bfa31f567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8bfa31f567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bfa31f567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bfa31f567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Discuss,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Eating a small amount of pasta and rice can give us energy to perform our day to day tasks.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Fruit and vegetables provide us with the vitamins and minerals our organs need to function properly.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Dairy products, such as, cheese, milk and yoghurt contain calcium that is good for our teeth and bones.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/>
              <a:t>Fish and meat are high in protein that help maintain healthy muscle function and repair.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b="0"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000000"/>
                </a:solidFill>
              </a:defRPr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000000"/>
                </a:solidFill>
              </a:defRPr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>
                <a:solidFill>
                  <a:srgbClr val="000000"/>
                </a:solidFill>
              </a:defRPr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458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733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17"/>
          <p:cNvSpPr txBox="1"/>
          <p:nvPr>
            <p:ph idx="3" type="title"/>
          </p:nvPr>
        </p:nvSpPr>
        <p:spPr>
          <a:xfrm>
            <a:off x="4733975" y="445025"/>
            <a:ext cx="3951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" name="Google Shape;81;p19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4" name="Google Shape;84;p19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86" name="Google Shape;86;p19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2" type="subTitle"/>
          </p:nvPr>
        </p:nvSpPr>
        <p:spPr>
          <a:xfrm>
            <a:off x="5555725" y="2671200"/>
            <a:ext cx="3129300" cy="39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3" type="body"/>
          </p:nvPr>
        </p:nvSpPr>
        <p:spPr>
          <a:xfrm>
            <a:off x="458975" y="207007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4" type="subTitle"/>
          </p:nvPr>
        </p:nvSpPr>
        <p:spPr>
          <a:xfrm>
            <a:off x="458975" y="267120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5" type="body"/>
          </p:nvPr>
        </p:nvSpPr>
        <p:spPr>
          <a:xfrm>
            <a:off x="458975" y="3303125"/>
            <a:ext cx="3951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6" type="subTitle"/>
          </p:nvPr>
        </p:nvSpPr>
        <p:spPr>
          <a:xfrm>
            <a:off x="5555725" y="3177725"/>
            <a:ext cx="3129300" cy="39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7" type="subTitle"/>
          </p:nvPr>
        </p:nvSpPr>
        <p:spPr>
          <a:xfrm>
            <a:off x="5555725" y="3684250"/>
            <a:ext cx="3129300" cy="39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90250" y="1099725"/>
            <a:ext cx="8194800" cy="3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  <a:defRPr b="0" i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 SemiBold"/>
              <a:buNone/>
              <a:defRPr sz="3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1" type="subTitle"/>
          </p:nvPr>
        </p:nvSpPr>
        <p:spPr>
          <a:xfrm>
            <a:off x="474525" y="3969500"/>
            <a:ext cx="39354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116" name="Google Shape;116;p2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type="ctrTitle"/>
          </p:nvPr>
        </p:nvSpPr>
        <p:spPr>
          <a:xfrm>
            <a:off x="458975" y="1438150"/>
            <a:ext cx="82260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7"/>
          <p:cNvSpPr txBox="1"/>
          <p:nvPr>
            <p:ph idx="1" type="subTitle"/>
          </p:nvPr>
        </p:nvSpPr>
        <p:spPr>
          <a:xfrm>
            <a:off x="458975" y="445025"/>
            <a:ext cx="8226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9" name="Google Shape;129;p27"/>
          <p:cNvSpPr txBox="1"/>
          <p:nvPr>
            <p:ph idx="2" type="subTitle"/>
          </p:nvPr>
        </p:nvSpPr>
        <p:spPr>
          <a:xfrm>
            <a:off x="458975" y="4105475"/>
            <a:ext cx="39510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800"/>
              <a:buNone/>
              <a:defRPr/>
            </a:lvl9pPr>
          </a:lstStyle>
          <a:p/>
        </p:txBody>
      </p:sp>
      <p:pic>
        <p:nvPicPr>
          <p:cNvPr id="130" name="Google Shape;130;p27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6315803" y="3617749"/>
            <a:ext cx="2359600" cy="128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7"/>
          <p:cNvSpPr/>
          <p:nvPr/>
        </p:nvSpPr>
        <p:spPr>
          <a:xfrm>
            <a:off x="8699225" y="4459200"/>
            <a:ext cx="444900" cy="6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1" type="subTitle"/>
          </p:nvPr>
        </p:nvSpPr>
        <p:spPr>
          <a:xfrm>
            <a:off x="458975" y="1438150"/>
            <a:ext cx="3128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idx="2" type="body"/>
          </p:nvPr>
        </p:nvSpPr>
        <p:spPr>
          <a:xfrm>
            <a:off x="458975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3" type="subTitle"/>
          </p:nvPr>
        </p:nvSpPr>
        <p:spPr>
          <a:xfrm>
            <a:off x="4734000" y="1438150"/>
            <a:ext cx="3128400" cy="453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4" type="body"/>
          </p:nvPr>
        </p:nvSpPr>
        <p:spPr>
          <a:xfrm>
            <a:off x="4734000" y="2070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5" type="subTitle"/>
          </p:nvPr>
        </p:nvSpPr>
        <p:spPr>
          <a:xfrm>
            <a:off x="458975" y="2952375"/>
            <a:ext cx="3128400" cy="45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39" name="Google Shape;139;p28"/>
          <p:cNvSpPr txBox="1"/>
          <p:nvPr>
            <p:ph idx="6" type="body"/>
          </p:nvPr>
        </p:nvSpPr>
        <p:spPr>
          <a:xfrm>
            <a:off x="458975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idx="7" type="subTitle"/>
          </p:nvPr>
        </p:nvSpPr>
        <p:spPr>
          <a:xfrm>
            <a:off x="4734000" y="2952375"/>
            <a:ext cx="3128400" cy="45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41" name="Google Shape;141;p28"/>
          <p:cNvSpPr txBox="1"/>
          <p:nvPr>
            <p:ph idx="8" type="body"/>
          </p:nvPr>
        </p:nvSpPr>
        <p:spPr>
          <a:xfrm>
            <a:off x="4734000" y="35843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29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9" name="Google Shape;149;p30"/>
          <p:cNvSpPr txBox="1"/>
          <p:nvPr>
            <p:ph idx="1" type="body"/>
          </p:nvPr>
        </p:nvSpPr>
        <p:spPr>
          <a:xfrm>
            <a:off x="458975" y="1438150"/>
            <a:ext cx="3951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3" name="Google Shape;153;p3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31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–"/>
              <a:defRPr/>
            </a:lvl2pPr>
            <a:lvl3pPr indent="-317500" lvl="2" marL="13716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–"/>
              <a:defRPr/>
            </a:lvl3pPr>
            <a:lvl4pPr indent="-317500" lvl="3" marL="18288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/>
            </a:lvl4pPr>
            <a:lvl5pPr indent="-304800" lvl="4" marL="22860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292100" lvl="6" marL="320040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7pPr>
            <a:lvl8pPr indent="-292100" lvl="7" marL="365760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000"/>
              <a:buChar char="–"/>
              <a:defRPr/>
            </a:lvl8pPr>
            <a:lvl9pPr indent="-279400" lvl="8" marL="411480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SzPts val="800"/>
              <a:buChar char="–"/>
              <a:defRPr/>
            </a:lvl9pPr>
          </a:lstStyle>
          <a:p/>
        </p:txBody>
      </p:sp>
      <p:sp>
        <p:nvSpPr>
          <p:cNvPr id="155" name="Google Shape;155;p31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6" name="Google Shape;156;p31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57" name="Google Shape;157;p31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58" name="Google Shape;158;p31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  <p:sp>
        <p:nvSpPr>
          <p:cNvPr id="159" name="Google Shape;159;p31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–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3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>
            <p:ph type="title"/>
          </p:nvPr>
        </p:nvSpPr>
        <p:spPr>
          <a:xfrm>
            <a:off x="458975" y="1438150"/>
            <a:ext cx="8226000" cy="3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SemiBold"/>
              <a:buNone/>
              <a:defRPr b="0" sz="3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6" name="Google Shape;166;p3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7" name="Google Shape;167;p3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idx="1" type="body"/>
          </p:nvPr>
        </p:nvSpPr>
        <p:spPr>
          <a:xfrm>
            <a:off x="468000" y="4626000"/>
            <a:ext cx="39420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8975" y="445025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  <a:defRPr b="1" i="0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  <a:defRPr b="1"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b="0" i="0" sz="2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23" name="Google Shape;123;p2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–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–"/>
              <a:defRPr b="0" i="0" sz="1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2100" lvl="6" marL="3200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2100" lvl="7" marL="365760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–"/>
              <a:def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79400" lvl="8" marL="4114800" marR="0" rtl="0" algn="l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Montserrat"/>
              <a:buChar char="–"/>
              <a:defRPr b="0" i="0" sz="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4" name="Google Shape;124;p2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8704149" y="4502953"/>
            <a:ext cx="224426" cy="419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9">
          <p15:clr>
            <a:srgbClr val="EA4335"/>
          </p15:clr>
        </p15:guide>
        <p15:guide id="2" pos="5471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906">
          <p15:clr>
            <a:srgbClr val="EA4335"/>
          </p15:clr>
        </p15:guide>
        <p15:guide id="5" orient="horz" pos="2784">
          <p15:clr>
            <a:srgbClr val="EA4335"/>
          </p15:clr>
        </p15:guide>
        <p15:guide id="6" orient="horz" pos="3019">
          <p15:clr>
            <a:srgbClr val="EA4335"/>
          </p15:clr>
        </p15:guide>
        <p15:guide id="7" orient="horz" pos="693">
          <p15:clr>
            <a:srgbClr val="EA4335"/>
          </p15:clr>
        </p15:guide>
        <p15:guide id="8" pos="2778">
          <p15:clr>
            <a:srgbClr val="EA4335"/>
          </p15:clr>
        </p15:guide>
        <p15:guide id="9" pos="298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24.png"/><Relationship Id="rId8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0.png"/><Relationship Id="rId11" Type="http://schemas.openxmlformats.org/officeDocument/2006/relationships/image" Target="../media/image8.png"/><Relationship Id="rId22" Type="http://schemas.openxmlformats.org/officeDocument/2006/relationships/image" Target="../media/image15.png"/><Relationship Id="rId10" Type="http://schemas.openxmlformats.org/officeDocument/2006/relationships/image" Target="../media/image26.png"/><Relationship Id="rId21" Type="http://schemas.openxmlformats.org/officeDocument/2006/relationships/image" Target="../media/image16.png"/><Relationship Id="rId13" Type="http://schemas.openxmlformats.org/officeDocument/2006/relationships/image" Target="../media/image9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5" Type="http://schemas.openxmlformats.org/officeDocument/2006/relationships/image" Target="../media/image18.png"/><Relationship Id="rId14" Type="http://schemas.openxmlformats.org/officeDocument/2006/relationships/image" Target="../media/image14.png"/><Relationship Id="rId17" Type="http://schemas.openxmlformats.org/officeDocument/2006/relationships/image" Target="../media/image21.png"/><Relationship Id="rId16" Type="http://schemas.openxmlformats.org/officeDocument/2006/relationships/image" Target="../media/image23.png"/><Relationship Id="rId5" Type="http://schemas.openxmlformats.org/officeDocument/2006/relationships/image" Target="../media/image22.png"/><Relationship Id="rId19" Type="http://schemas.openxmlformats.org/officeDocument/2006/relationships/image" Target="../media/image19.png"/><Relationship Id="rId6" Type="http://schemas.openxmlformats.org/officeDocument/2006/relationships/image" Target="../media/image11.png"/><Relationship Id="rId18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commons.wikimedia.org/wiki/User:Kulmalukko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20.png"/><Relationship Id="rId11" Type="http://schemas.openxmlformats.org/officeDocument/2006/relationships/image" Target="../media/image8.png"/><Relationship Id="rId22" Type="http://schemas.openxmlformats.org/officeDocument/2006/relationships/image" Target="../media/image15.png"/><Relationship Id="rId10" Type="http://schemas.openxmlformats.org/officeDocument/2006/relationships/image" Target="../media/image26.png"/><Relationship Id="rId21" Type="http://schemas.openxmlformats.org/officeDocument/2006/relationships/image" Target="../media/image16.png"/><Relationship Id="rId13" Type="http://schemas.openxmlformats.org/officeDocument/2006/relationships/image" Target="../media/image9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5" Type="http://schemas.openxmlformats.org/officeDocument/2006/relationships/image" Target="../media/image18.png"/><Relationship Id="rId14" Type="http://schemas.openxmlformats.org/officeDocument/2006/relationships/image" Target="../media/image14.png"/><Relationship Id="rId17" Type="http://schemas.openxmlformats.org/officeDocument/2006/relationships/image" Target="../media/image21.png"/><Relationship Id="rId16" Type="http://schemas.openxmlformats.org/officeDocument/2006/relationships/image" Target="../media/image23.png"/><Relationship Id="rId5" Type="http://schemas.openxmlformats.org/officeDocument/2006/relationships/image" Target="../media/image22.png"/><Relationship Id="rId19" Type="http://schemas.openxmlformats.org/officeDocument/2006/relationships/image" Target="../media/image19.png"/><Relationship Id="rId6" Type="http://schemas.openxmlformats.org/officeDocument/2006/relationships/image" Target="../media/image11.png"/><Relationship Id="rId18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3.png"/><Relationship Id="rId13" Type="http://schemas.openxmlformats.org/officeDocument/2006/relationships/image" Target="../media/image19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5" Type="http://schemas.openxmlformats.org/officeDocument/2006/relationships/image" Target="../media/image15.png"/><Relationship Id="rId14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9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/>
        </p:nvSpPr>
        <p:spPr>
          <a:xfrm>
            <a:off x="457200" y="1431700"/>
            <a:ext cx="828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Independent Living</a:t>
            </a:r>
            <a:b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Unit 2- Personal Care</a:t>
            </a:r>
            <a:endParaRPr/>
          </a:p>
        </p:txBody>
      </p:sp>
      <p:sp>
        <p:nvSpPr>
          <p:cNvPr id="175" name="Google Shape;175;p35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" name="Google Shape;176;p35"/>
          <p:cNvSpPr txBox="1"/>
          <p:nvPr/>
        </p:nvSpPr>
        <p:spPr>
          <a:xfrm>
            <a:off x="592275" y="444200"/>
            <a:ext cx="36006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Oak Specialist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35"/>
          <p:cNvSpPr txBox="1"/>
          <p:nvPr/>
        </p:nvSpPr>
        <p:spPr>
          <a:xfrm>
            <a:off x="420825" y="4333000"/>
            <a:ext cx="33432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Applying Learning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type="title"/>
          </p:nvPr>
        </p:nvSpPr>
        <p:spPr>
          <a:xfrm>
            <a:off x="-2387400" y="248700"/>
            <a:ext cx="82260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Unhealthy Food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3">
            <a:alphaModFix/>
          </a:blip>
          <a:srcRect b="0" l="0" r="13599" t="0"/>
          <a:stretch/>
        </p:blipFill>
        <p:spPr>
          <a:xfrm>
            <a:off x="4840438" y="1217002"/>
            <a:ext cx="1946262" cy="15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6650" y="1217000"/>
            <a:ext cx="2063002" cy="1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9299" y="3105149"/>
            <a:ext cx="2252576" cy="150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6">
            <a:alphaModFix/>
          </a:blip>
          <a:srcRect b="0" l="33159" r="0" t="0"/>
          <a:stretch/>
        </p:blipFill>
        <p:spPr>
          <a:xfrm>
            <a:off x="7072757" y="1199282"/>
            <a:ext cx="1541197" cy="1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2698" y="3105150"/>
            <a:ext cx="2305725" cy="15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199" y="3105152"/>
            <a:ext cx="2252576" cy="15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2825" y="1217025"/>
            <a:ext cx="2063024" cy="143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4"/>
          <p:cNvSpPr txBox="1"/>
          <p:nvPr/>
        </p:nvSpPr>
        <p:spPr>
          <a:xfrm>
            <a:off x="530200" y="2718950"/>
            <a:ext cx="1880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Chips/Fries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44"/>
          <p:cNvSpPr txBox="1"/>
          <p:nvPr/>
        </p:nvSpPr>
        <p:spPr>
          <a:xfrm>
            <a:off x="2615050" y="2718950"/>
            <a:ext cx="20631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Processed Meat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44"/>
          <p:cNvSpPr txBox="1"/>
          <p:nvPr/>
        </p:nvSpPr>
        <p:spPr>
          <a:xfrm>
            <a:off x="5013475" y="2750538"/>
            <a:ext cx="16002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Ice-cream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44"/>
          <p:cNvSpPr txBox="1"/>
          <p:nvPr/>
        </p:nvSpPr>
        <p:spPr>
          <a:xfrm>
            <a:off x="7072750" y="2741450"/>
            <a:ext cx="1946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Fizzy Drinks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44"/>
          <p:cNvSpPr txBox="1"/>
          <p:nvPr/>
        </p:nvSpPr>
        <p:spPr>
          <a:xfrm>
            <a:off x="994075" y="4670275"/>
            <a:ext cx="1995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Sweets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44"/>
          <p:cNvSpPr txBox="1"/>
          <p:nvPr/>
        </p:nvSpPr>
        <p:spPr>
          <a:xfrm>
            <a:off x="3851575" y="4638675"/>
            <a:ext cx="1880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Chocolate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44"/>
          <p:cNvSpPr txBox="1"/>
          <p:nvPr/>
        </p:nvSpPr>
        <p:spPr>
          <a:xfrm>
            <a:off x="6733238" y="4669875"/>
            <a:ext cx="18807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Biscuits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267725" y="267725"/>
            <a:ext cx="25845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The 5 Food Groups</a:t>
            </a:r>
            <a:endParaRPr b="1"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45"/>
          <p:cNvSpPr txBox="1"/>
          <p:nvPr/>
        </p:nvSpPr>
        <p:spPr>
          <a:xfrm>
            <a:off x="267725" y="3996325"/>
            <a:ext cx="19902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Carbohydrates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45"/>
          <p:cNvSpPr txBox="1"/>
          <p:nvPr/>
        </p:nvSpPr>
        <p:spPr>
          <a:xfrm>
            <a:off x="6330075" y="3042000"/>
            <a:ext cx="26484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Fruits and Vegetables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45"/>
          <p:cNvSpPr txBox="1"/>
          <p:nvPr/>
        </p:nvSpPr>
        <p:spPr>
          <a:xfrm>
            <a:off x="973375" y="1790975"/>
            <a:ext cx="18432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Dairy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45"/>
          <p:cNvSpPr txBox="1"/>
          <p:nvPr/>
        </p:nvSpPr>
        <p:spPr>
          <a:xfrm>
            <a:off x="6544125" y="1938700"/>
            <a:ext cx="12111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Proteins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45"/>
          <p:cNvSpPr txBox="1"/>
          <p:nvPr/>
        </p:nvSpPr>
        <p:spPr>
          <a:xfrm>
            <a:off x="6750400" y="636650"/>
            <a:ext cx="20619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Fats and Sugars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5" name="Google Shape;3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425" y="602413"/>
            <a:ext cx="4318250" cy="4096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45"/>
          <p:cNvCxnSpPr/>
          <p:nvPr/>
        </p:nvCxnSpPr>
        <p:spPr>
          <a:xfrm>
            <a:off x="1891225" y="2081150"/>
            <a:ext cx="1440300" cy="110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45"/>
          <p:cNvCxnSpPr/>
          <p:nvPr/>
        </p:nvCxnSpPr>
        <p:spPr>
          <a:xfrm>
            <a:off x="5103825" y="2027800"/>
            <a:ext cx="1440300" cy="110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45"/>
          <p:cNvCxnSpPr/>
          <p:nvPr/>
        </p:nvCxnSpPr>
        <p:spPr>
          <a:xfrm flipH="1" rot="10800000">
            <a:off x="4692450" y="923775"/>
            <a:ext cx="1851600" cy="5718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45"/>
          <p:cNvCxnSpPr/>
          <p:nvPr/>
        </p:nvCxnSpPr>
        <p:spPr>
          <a:xfrm>
            <a:off x="5557025" y="2876150"/>
            <a:ext cx="781500" cy="3366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45"/>
          <p:cNvCxnSpPr/>
          <p:nvPr/>
        </p:nvCxnSpPr>
        <p:spPr>
          <a:xfrm flipH="1" rot="10800000">
            <a:off x="1598450" y="3650725"/>
            <a:ext cx="896400" cy="361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b="53258" l="0" r="80779" t="23265"/>
          <a:stretch/>
        </p:blipFill>
        <p:spPr>
          <a:xfrm>
            <a:off x="369350" y="1245075"/>
            <a:ext cx="1530652" cy="105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 b="8285" l="0" r="13599" t="10320"/>
          <a:stretch/>
        </p:blipFill>
        <p:spPr>
          <a:xfrm>
            <a:off x="5407838" y="280543"/>
            <a:ext cx="1443376" cy="90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6875" y="279725"/>
            <a:ext cx="1366224" cy="91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5202" y="1337240"/>
            <a:ext cx="1443376" cy="96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6"/>
          <p:cNvPicPr preferRelativeResize="0"/>
          <p:nvPr/>
        </p:nvPicPr>
        <p:blipFill rotWithShape="1">
          <a:blip r:embed="rId7">
            <a:alphaModFix/>
          </a:blip>
          <a:srcRect b="0" l="33159" r="0" t="0"/>
          <a:stretch/>
        </p:blipFill>
        <p:spPr>
          <a:xfrm>
            <a:off x="7100225" y="3632800"/>
            <a:ext cx="1184749" cy="9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5950" y="2527826"/>
            <a:ext cx="1249024" cy="92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73700" y="285650"/>
            <a:ext cx="1249024" cy="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28050" y="2517300"/>
            <a:ext cx="1443376" cy="9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6"/>
          <p:cNvPicPr preferRelativeResize="0"/>
          <p:nvPr/>
        </p:nvPicPr>
        <p:blipFill rotWithShape="1">
          <a:blip r:embed="rId11">
            <a:alphaModFix/>
          </a:blip>
          <a:srcRect b="8155" l="0" r="0" t="0"/>
          <a:stretch/>
        </p:blipFill>
        <p:spPr>
          <a:xfrm>
            <a:off x="6973700" y="1321200"/>
            <a:ext cx="1291309" cy="9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8987" y="2349025"/>
            <a:ext cx="1249033" cy="123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26875" y="3663750"/>
            <a:ext cx="1502851" cy="9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07849" y="2509001"/>
            <a:ext cx="1502851" cy="9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39225" y="2516500"/>
            <a:ext cx="1443376" cy="9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79898" y="3663750"/>
            <a:ext cx="1366224" cy="91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07850" y="3663750"/>
            <a:ext cx="1530650" cy="9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6"/>
          <p:cNvPicPr preferRelativeResize="0"/>
          <p:nvPr/>
        </p:nvPicPr>
        <p:blipFill rotWithShape="1">
          <a:blip r:embed="rId18">
            <a:alphaModFix/>
          </a:blip>
          <a:srcRect b="0" l="0" r="0" t="8164"/>
          <a:stretch/>
        </p:blipFill>
        <p:spPr>
          <a:xfrm>
            <a:off x="2151850" y="1303626"/>
            <a:ext cx="1530650" cy="9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68974" y="3635875"/>
            <a:ext cx="1366224" cy="97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6"/>
          <p:cNvPicPr preferRelativeResize="0"/>
          <p:nvPr/>
        </p:nvPicPr>
        <p:blipFill rotWithShape="1">
          <a:blip r:embed="rId20">
            <a:alphaModFix/>
          </a:blip>
          <a:srcRect b="9492" l="0" r="0" t="7381"/>
          <a:stretch/>
        </p:blipFill>
        <p:spPr>
          <a:xfrm>
            <a:off x="5431300" y="1318975"/>
            <a:ext cx="1413024" cy="96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6"/>
          <p:cNvPicPr preferRelativeResize="0"/>
          <p:nvPr/>
        </p:nvPicPr>
        <p:blipFill rotWithShape="1">
          <a:blip r:embed="rId21">
            <a:alphaModFix/>
          </a:blip>
          <a:srcRect b="0" l="11606" r="0" t="0"/>
          <a:stretch/>
        </p:blipFill>
        <p:spPr>
          <a:xfrm>
            <a:off x="486988" y="253225"/>
            <a:ext cx="1413024" cy="9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119100" y="261125"/>
            <a:ext cx="1530650" cy="94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1" name="Google Shape;361;p47"/>
          <p:cNvSpPr txBox="1"/>
          <p:nvPr>
            <p:ph type="title"/>
          </p:nvPr>
        </p:nvSpPr>
        <p:spPr>
          <a:xfrm>
            <a:off x="340375" y="203525"/>
            <a:ext cx="29358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Carbohydrates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62" name="Google Shape;3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975" y="2875050"/>
            <a:ext cx="1713626" cy="10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3875" y="2881526"/>
            <a:ext cx="2014099" cy="10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7"/>
          <p:cNvPicPr preferRelativeResize="0"/>
          <p:nvPr/>
        </p:nvPicPr>
        <p:blipFill rotWithShape="1">
          <a:blip r:embed="rId5">
            <a:alphaModFix/>
          </a:blip>
          <a:srcRect b="0" l="0" r="6829" t="0"/>
          <a:stretch/>
        </p:blipFill>
        <p:spPr>
          <a:xfrm>
            <a:off x="4963875" y="1100150"/>
            <a:ext cx="2014099" cy="12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2125" y="1100160"/>
            <a:ext cx="1713626" cy="114196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7"/>
          <p:cNvSpPr txBox="1"/>
          <p:nvPr/>
        </p:nvSpPr>
        <p:spPr>
          <a:xfrm>
            <a:off x="1269825" y="2324250"/>
            <a:ext cx="20142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Potatoes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5012125" y="2324250"/>
            <a:ext cx="19176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Bread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47"/>
          <p:cNvSpPr txBox="1"/>
          <p:nvPr/>
        </p:nvSpPr>
        <p:spPr>
          <a:xfrm>
            <a:off x="1194950" y="4021275"/>
            <a:ext cx="17136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Rice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47"/>
          <p:cNvSpPr txBox="1"/>
          <p:nvPr/>
        </p:nvSpPr>
        <p:spPr>
          <a:xfrm>
            <a:off x="5012125" y="4021275"/>
            <a:ext cx="20142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Pasta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5" name="Google Shape;375;p48"/>
          <p:cNvSpPr txBox="1"/>
          <p:nvPr>
            <p:ph type="title"/>
          </p:nvPr>
        </p:nvSpPr>
        <p:spPr>
          <a:xfrm>
            <a:off x="458975" y="226975"/>
            <a:ext cx="29358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Protein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76" name="Google Shape;3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9350" y="834375"/>
            <a:ext cx="1815424" cy="143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8850" y="2916149"/>
            <a:ext cx="1560625" cy="154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205925"/>
            <a:ext cx="2290400" cy="114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025" y="832550"/>
            <a:ext cx="2043709" cy="13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3650" y="834375"/>
            <a:ext cx="1560634" cy="13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8"/>
          <p:cNvSpPr txBox="1"/>
          <p:nvPr/>
        </p:nvSpPr>
        <p:spPr>
          <a:xfrm>
            <a:off x="503025" y="2317200"/>
            <a:ext cx="250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White Meat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48"/>
          <p:cNvSpPr txBox="1"/>
          <p:nvPr/>
        </p:nvSpPr>
        <p:spPr>
          <a:xfrm>
            <a:off x="3564075" y="2337950"/>
            <a:ext cx="1640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Red Meat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48"/>
          <p:cNvSpPr txBox="1"/>
          <p:nvPr/>
        </p:nvSpPr>
        <p:spPr>
          <a:xfrm>
            <a:off x="6515100" y="2400300"/>
            <a:ext cx="175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Milk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48"/>
          <p:cNvSpPr txBox="1"/>
          <p:nvPr/>
        </p:nvSpPr>
        <p:spPr>
          <a:xfrm>
            <a:off x="2088575" y="4461275"/>
            <a:ext cx="1475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Yoghurt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48"/>
          <p:cNvSpPr txBox="1"/>
          <p:nvPr/>
        </p:nvSpPr>
        <p:spPr>
          <a:xfrm>
            <a:off x="5204275" y="4433525"/>
            <a:ext cx="11325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Fish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9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1" name="Google Shape;391;p49"/>
          <p:cNvSpPr txBox="1"/>
          <p:nvPr>
            <p:ph type="title"/>
          </p:nvPr>
        </p:nvSpPr>
        <p:spPr>
          <a:xfrm>
            <a:off x="314825" y="196950"/>
            <a:ext cx="34737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Fruits and Vegetables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92" name="Google Shape;392;p49"/>
          <p:cNvPicPr preferRelativeResize="0"/>
          <p:nvPr/>
        </p:nvPicPr>
        <p:blipFill rotWithShape="1">
          <a:blip r:embed="rId3">
            <a:alphaModFix/>
          </a:blip>
          <a:srcRect b="53258" l="0" r="80779" t="23265"/>
          <a:stretch/>
        </p:blipFill>
        <p:spPr>
          <a:xfrm>
            <a:off x="1365850" y="870978"/>
            <a:ext cx="1798825" cy="123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025" y="3054450"/>
            <a:ext cx="1858925" cy="123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3425" y="2880350"/>
            <a:ext cx="1951251" cy="138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9"/>
          <p:cNvPicPr preferRelativeResize="0"/>
          <p:nvPr/>
        </p:nvPicPr>
        <p:blipFill rotWithShape="1">
          <a:blip r:embed="rId6">
            <a:alphaModFix/>
          </a:blip>
          <a:srcRect b="0" l="0" r="7002" t="0"/>
          <a:stretch/>
        </p:blipFill>
        <p:spPr>
          <a:xfrm>
            <a:off x="5051025" y="974125"/>
            <a:ext cx="1858925" cy="13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9"/>
          <p:cNvSpPr txBox="1"/>
          <p:nvPr/>
        </p:nvSpPr>
        <p:spPr>
          <a:xfrm>
            <a:off x="1174175" y="2213275"/>
            <a:ext cx="19905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Broccoli</a:t>
            </a: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49"/>
          <p:cNvSpPr txBox="1"/>
          <p:nvPr/>
        </p:nvSpPr>
        <p:spPr>
          <a:xfrm>
            <a:off x="5081150" y="2379525"/>
            <a:ext cx="17988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Carrots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49"/>
          <p:cNvSpPr txBox="1"/>
          <p:nvPr/>
        </p:nvSpPr>
        <p:spPr>
          <a:xfrm>
            <a:off x="5060375" y="4353800"/>
            <a:ext cx="18588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Berries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4" name="Google Shape;404;p50"/>
          <p:cNvSpPr txBox="1"/>
          <p:nvPr>
            <p:ph type="title"/>
          </p:nvPr>
        </p:nvSpPr>
        <p:spPr>
          <a:xfrm>
            <a:off x="458800" y="200450"/>
            <a:ext cx="29358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Dairy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05" name="Google Shape;405;p50"/>
          <p:cNvPicPr preferRelativeResize="0"/>
          <p:nvPr/>
        </p:nvPicPr>
        <p:blipFill rotWithShape="1">
          <a:blip r:embed="rId3">
            <a:alphaModFix/>
          </a:blip>
          <a:srcRect b="0" l="0" r="13599" t="0"/>
          <a:stretch/>
        </p:blipFill>
        <p:spPr>
          <a:xfrm>
            <a:off x="1582650" y="825175"/>
            <a:ext cx="1861549" cy="143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9200" y="825175"/>
            <a:ext cx="1767651" cy="132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354" y="3154550"/>
            <a:ext cx="1678496" cy="132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2650" y="3020665"/>
            <a:ext cx="1512925" cy="149793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0"/>
          <p:cNvSpPr txBox="1"/>
          <p:nvPr/>
        </p:nvSpPr>
        <p:spPr>
          <a:xfrm>
            <a:off x="1600200" y="2337950"/>
            <a:ext cx="18615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Ice cream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50"/>
          <p:cNvSpPr txBox="1"/>
          <p:nvPr/>
        </p:nvSpPr>
        <p:spPr>
          <a:xfrm>
            <a:off x="5143500" y="2265225"/>
            <a:ext cx="176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Cheese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50"/>
          <p:cNvSpPr txBox="1"/>
          <p:nvPr/>
        </p:nvSpPr>
        <p:spPr>
          <a:xfrm>
            <a:off x="1533175" y="4480300"/>
            <a:ext cx="19605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Yogurt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50"/>
          <p:cNvSpPr txBox="1"/>
          <p:nvPr/>
        </p:nvSpPr>
        <p:spPr>
          <a:xfrm>
            <a:off x="5247400" y="4572000"/>
            <a:ext cx="16785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Milk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8" name="Google Shape;418;p51"/>
          <p:cNvSpPr txBox="1"/>
          <p:nvPr>
            <p:ph type="title"/>
          </p:nvPr>
        </p:nvSpPr>
        <p:spPr>
          <a:xfrm>
            <a:off x="324325" y="177725"/>
            <a:ext cx="29358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Fats and Sugars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19" name="Google Shape;419;p51"/>
          <p:cNvPicPr preferRelativeResize="0"/>
          <p:nvPr/>
        </p:nvPicPr>
        <p:blipFill rotWithShape="1">
          <a:blip r:embed="rId3">
            <a:alphaModFix/>
          </a:blip>
          <a:srcRect b="0" l="0" r="13599" t="0"/>
          <a:stretch/>
        </p:blipFill>
        <p:spPr>
          <a:xfrm>
            <a:off x="4988825" y="950824"/>
            <a:ext cx="1820474" cy="129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7625" y="2924850"/>
            <a:ext cx="2116301" cy="13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1"/>
          <p:cNvPicPr preferRelativeResize="0"/>
          <p:nvPr/>
        </p:nvPicPr>
        <p:blipFill rotWithShape="1">
          <a:blip r:embed="rId5">
            <a:alphaModFix/>
          </a:blip>
          <a:srcRect b="0" l="33159" r="0" t="0"/>
          <a:stretch/>
        </p:blipFill>
        <p:spPr>
          <a:xfrm>
            <a:off x="7116000" y="2881050"/>
            <a:ext cx="1569226" cy="14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1550" y="2924850"/>
            <a:ext cx="1888125" cy="13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325" y="2924850"/>
            <a:ext cx="2141875" cy="13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79950" y="947750"/>
            <a:ext cx="2002176" cy="129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6000" y="945625"/>
            <a:ext cx="1670525" cy="129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8700" y="947750"/>
            <a:ext cx="2053149" cy="129274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1"/>
          <p:cNvSpPr txBox="1"/>
          <p:nvPr/>
        </p:nvSpPr>
        <p:spPr>
          <a:xfrm>
            <a:off x="346725" y="2243575"/>
            <a:ext cx="2016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Fries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p51"/>
          <p:cNvSpPr txBox="1"/>
          <p:nvPr/>
        </p:nvSpPr>
        <p:spPr>
          <a:xfrm>
            <a:off x="2674675" y="2243575"/>
            <a:ext cx="20022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Fatty Meats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51"/>
          <p:cNvSpPr txBox="1"/>
          <p:nvPr/>
        </p:nvSpPr>
        <p:spPr>
          <a:xfrm>
            <a:off x="4998025" y="2223650"/>
            <a:ext cx="1820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Ice Cream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51"/>
          <p:cNvSpPr txBox="1"/>
          <p:nvPr/>
        </p:nvSpPr>
        <p:spPr>
          <a:xfrm>
            <a:off x="7117775" y="2234050"/>
            <a:ext cx="1670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Cheese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51"/>
          <p:cNvSpPr txBox="1"/>
          <p:nvPr/>
        </p:nvSpPr>
        <p:spPr>
          <a:xfrm>
            <a:off x="353300" y="4291450"/>
            <a:ext cx="20532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Sweets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p51"/>
          <p:cNvSpPr txBox="1"/>
          <p:nvPr/>
        </p:nvSpPr>
        <p:spPr>
          <a:xfrm>
            <a:off x="2628900" y="4291450"/>
            <a:ext cx="21162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Chocolate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51"/>
          <p:cNvSpPr txBox="1"/>
          <p:nvPr/>
        </p:nvSpPr>
        <p:spPr>
          <a:xfrm>
            <a:off x="4967500" y="4308400"/>
            <a:ext cx="18882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Biscuits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51"/>
          <p:cNvSpPr txBox="1"/>
          <p:nvPr/>
        </p:nvSpPr>
        <p:spPr>
          <a:xfrm>
            <a:off x="7034375" y="4291450"/>
            <a:ext cx="20160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Montserrat"/>
                <a:ea typeface="Montserrat"/>
                <a:cs typeface="Montserrat"/>
                <a:sym typeface="Montserrat"/>
              </a:rPr>
              <a:t>Fizzy Drinks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0" name="Google Shape;440;p52"/>
          <p:cNvSpPr txBox="1"/>
          <p:nvPr/>
        </p:nvSpPr>
        <p:spPr>
          <a:xfrm>
            <a:off x="267725" y="267725"/>
            <a:ext cx="25845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The 5 Food Groups</a:t>
            </a:r>
            <a:endParaRPr b="1"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52"/>
          <p:cNvSpPr txBox="1"/>
          <p:nvPr/>
        </p:nvSpPr>
        <p:spPr>
          <a:xfrm>
            <a:off x="229475" y="3996325"/>
            <a:ext cx="20283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Carbohydrates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52"/>
          <p:cNvSpPr txBox="1"/>
          <p:nvPr/>
        </p:nvSpPr>
        <p:spPr>
          <a:xfrm>
            <a:off x="6330075" y="3042000"/>
            <a:ext cx="26484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Fruits and Vegetables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52"/>
          <p:cNvSpPr txBox="1"/>
          <p:nvPr/>
        </p:nvSpPr>
        <p:spPr>
          <a:xfrm>
            <a:off x="973375" y="1790975"/>
            <a:ext cx="18432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Dairy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52"/>
          <p:cNvSpPr txBox="1"/>
          <p:nvPr/>
        </p:nvSpPr>
        <p:spPr>
          <a:xfrm>
            <a:off x="6544125" y="1938700"/>
            <a:ext cx="12111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Proteins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5" name="Google Shape;445;p52"/>
          <p:cNvSpPr txBox="1"/>
          <p:nvPr/>
        </p:nvSpPr>
        <p:spPr>
          <a:xfrm>
            <a:off x="6750400" y="636650"/>
            <a:ext cx="20619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Montserrat"/>
                <a:ea typeface="Montserrat"/>
                <a:cs typeface="Montserrat"/>
                <a:sym typeface="Montserrat"/>
              </a:rPr>
              <a:t>Fats and Sugars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6" name="Google Shape;44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425" y="602413"/>
            <a:ext cx="4318250" cy="4096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p52"/>
          <p:cNvCxnSpPr/>
          <p:nvPr/>
        </p:nvCxnSpPr>
        <p:spPr>
          <a:xfrm>
            <a:off x="1891225" y="2081150"/>
            <a:ext cx="1440300" cy="110700"/>
          </a:xfrm>
          <a:prstGeom prst="straightConnector1">
            <a:avLst/>
          </a:prstGeom>
          <a:noFill/>
          <a:ln cap="flat" cmpd="sng" w="38100">
            <a:solidFill>
              <a:srgbClr val="1D1C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52"/>
          <p:cNvCxnSpPr/>
          <p:nvPr/>
        </p:nvCxnSpPr>
        <p:spPr>
          <a:xfrm>
            <a:off x="5103825" y="2027800"/>
            <a:ext cx="1440300" cy="110700"/>
          </a:xfrm>
          <a:prstGeom prst="straightConnector1">
            <a:avLst/>
          </a:prstGeom>
          <a:noFill/>
          <a:ln cap="flat" cmpd="sng" w="38100">
            <a:solidFill>
              <a:srgbClr val="1D1C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52"/>
          <p:cNvCxnSpPr/>
          <p:nvPr/>
        </p:nvCxnSpPr>
        <p:spPr>
          <a:xfrm flipH="1" rot="10800000">
            <a:off x="4692450" y="923775"/>
            <a:ext cx="1851600" cy="571800"/>
          </a:xfrm>
          <a:prstGeom prst="straightConnector1">
            <a:avLst/>
          </a:prstGeom>
          <a:noFill/>
          <a:ln cap="flat" cmpd="sng" w="38100">
            <a:solidFill>
              <a:srgbClr val="1D1C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52"/>
          <p:cNvCxnSpPr/>
          <p:nvPr/>
        </p:nvCxnSpPr>
        <p:spPr>
          <a:xfrm>
            <a:off x="5557025" y="2876150"/>
            <a:ext cx="781500" cy="336600"/>
          </a:xfrm>
          <a:prstGeom prst="straightConnector1">
            <a:avLst/>
          </a:prstGeom>
          <a:noFill/>
          <a:ln cap="flat" cmpd="sng" w="38100">
            <a:solidFill>
              <a:srgbClr val="1D1C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52"/>
          <p:cNvCxnSpPr/>
          <p:nvPr/>
        </p:nvCxnSpPr>
        <p:spPr>
          <a:xfrm flipH="1" rot="10800000">
            <a:off x="1598450" y="3650725"/>
            <a:ext cx="896400" cy="361200"/>
          </a:xfrm>
          <a:prstGeom prst="straightConnector1">
            <a:avLst/>
          </a:prstGeom>
          <a:noFill/>
          <a:ln cap="flat" cmpd="sng" w="38100">
            <a:solidFill>
              <a:srgbClr val="1D1C1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7" name="Google Shape;457;p53"/>
          <p:cNvSpPr txBox="1"/>
          <p:nvPr>
            <p:ph type="title"/>
          </p:nvPr>
        </p:nvSpPr>
        <p:spPr>
          <a:xfrm>
            <a:off x="459000" y="1258500"/>
            <a:ext cx="8226000" cy="31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AutoNum type="arabicPeriod"/>
            </a:pPr>
            <a:r>
              <a:rPr b="0" lang="en-GB">
                <a:solidFill>
                  <a:schemeClr val="dk2"/>
                </a:solidFill>
              </a:rPr>
              <a:t>D</a:t>
            </a:r>
            <a:r>
              <a:rPr b="0" lang="en-GB">
                <a:solidFill>
                  <a:schemeClr val="dk2"/>
                </a:solidFill>
              </a:rPr>
              <a:t>esign your own healthy plate of food.</a:t>
            </a:r>
            <a:endParaRPr b="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>
                <a:solidFill>
                  <a:schemeClr val="dk2"/>
                </a:solidFill>
              </a:rPr>
              <a:t>Things to think about:</a:t>
            </a:r>
            <a:endParaRPr b="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-"/>
            </a:pPr>
            <a:r>
              <a:rPr b="0" lang="en-GB">
                <a:solidFill>
                  <a:schemeClr val="dk2"/>
                </a:solidFill>
              </a:rPr>
              <a:t>How will you balance your plate?</a:t>
            </a:r>
            <a:endParaRPr b="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-"/>
            </a:pPr>
            <a:r>
              <a:rPr b="0" lang="en-GB">
                <a:solidFill>
                  <a:schemeClr val="dk2"/>
                </a:solidFill>
              </a:rPr>
              <a:t>Will you have more of one type of food than another?</a:t>
            </a:r>
            <a:endParaRPr b="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-"/>
            </a:pPr>
            <a:r>
              <a:rPr b="0" lang="en-GB">
                <a:solidFill>
                  <a:schemeClr val="dk2"/>
                </a:solidFill>
              </a:rPr>
              <a:t>Remember to choose something from each food group. </a:t>
            </a:r>
            <a:endParaRPr b="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3"/>
          <p:cNvSpPr txBox="1"/>
          <p:nvPr/>
        </p:nvSpPr>
        <p:spPr>
          <a:xfrm>
            <a:off x="491050" y="282975"/>
            <a:ext cx="33789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Montserrat"/>
                <a:ea typeface="Montserrat"/>
                <a:cs typeface="Montserrat"/>
                <a:sym typeface="Montserrat"/>
              </a:rPr>
              <a:t>Activity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/>
          <p:nvPr>
            <p:ph type="title"/>
          </p:nvPr>
        </p:nvSpPr>
        <p:spPr>
          <a:xfrm>
            <a:off x="458975" y="2164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Unit 2- Personal Care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3" name="Google Shape;183;p36"/>
          <p:cNvSpPr txBox="1"/>
          <p:nvPr>
            <p:ph idx="1" type="subTitle"/>
          </p:nvPr>
        </p:nvSpPr>
        <p:spPr>
          <a:xfrm>
            <a:off x="458975" y="708400"/>
            <a:ext cx="34110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chemeClr val="dk2"/>
                </a:solidFill>
              </a:rPr>
              <a:t>Lesson 1- Self-care and Hygiene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4" name="Google Shape;184;p36"/>
          <p:cNvSpPr txBox="1"/>
          <p:nvPr>
            <p:ph idx="2" type="body"/>
          </p:nvPr>
        </p:nvSpPr>
        <p:spPr>
          <a:xfrm>
            <a:off x="420000" y="1323663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500"/>
              <a:t>Developing healthy hygiene habits and routine.</a:t>
            </a:r>
            <a:endParaRPr sz="1500"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5" name="Google Shape;185;p36"/>
          <p:cNvSpPr txBox="1"/>
          <p:nvPr>
            <p:ph idx="3" type="subTitle"/>
          </p:nvPr>
        </p:nvSpPr>
        <p:spPr>
          <a:xfrm>
            <a:off x="4734000" y="676150"/>
            <a:ext cx="34110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chemeClr val="dk2"/>
                </a:solidFill>
              </a:rPr>
              <a:t>Lesson 2- Balanced Plate of Food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6" name="Google Shape;186;p36"/>
          <p:cNvSpPr txBox="1"/>
          <p:nvPr>
            <p:ph idx="4" type="body"/>
          </p:nvPr>
        </p:nvSpPr>
        <p:spPr>
          <a:xfrm>
            <a:off x="4734000" y="13080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500"/>
              <a:t>Understanding the 5 main food groups and what to eat to stay healthy.</a:t>
            </a:r>
            <a:endParaRPr sz="1500"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7" name="Google Shape;187;p36"/>
          <p:cNvSpPr txBox="1"/>
          <p:nvPr>
            <p:ph idx="4294967295" type="subTitle"/>
          </p:nvPr>
        </p:nvSpPr>
        <p:spPr>
          <a:xfrm>
            <a:off x="458975" y="21903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3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6"/>
          <p:cNvSpPr txBox="1"/>
          <p:nvPr>
            <p:ph idx="4294967295" type="subTitle"/>
          </p:nvPr>
        </p:nvSpPr>
        <p:spPr>
          <a:xfrm>
            <a:off x="4734000" y="21903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4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6"/>
          <p:cNvSpPr txBox="1"/>
          <p:nvPr>
            <p:ph idx="5" type="subTitle"/>
          </p:nvPr>
        </p:nvSpPr>
        <p:spPr>
          <a:xfrm>
            <a:off x="458975" y="2116525"/>
            <a:ext cx="34110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chemeClr val="dk2"/>
                </a:solidFill>
              </a:rPr>
              <a:t>Lesson 3- Daily Recommendations 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90" name="Google Shape;190;p36"/>
          <p:cNvSpPr txBox="1"/>
          <p:nvPr>
            <p:ph idx="6" type="body"/>
          </p:nvPr>
        </p:nvSpPr>
        <p:spPr>
          <a:xfrm>
            <a:off x="458975" y="2680875"/>
            <a:ext cx="39510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500"/>
              <a:t>Learning about calories and what the daily recommendations are for boys and girls..</a:t>
            </a:r>
            <a:endParaRPr sz="1500"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91" name="Google Shape;191;p36"/>
          <p:cNvSpPr txBox="1"/>
          <p:nvPr>
            <p:ph idx="7" type="subTitle"/>
          </p:nvPr>
        </p:nvSpPr>
        <p:spPr>
          <a:xfrm>
            <a:off x="4715850" y="2107900"/>
            <a:ext cx="3447300" cy="57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400">
                <a:solidFill>
                  <a:schemeClr val="dk2"/>
                </a:solidFill>
              </a:rPr>
              <a:t>Lesson 4- Balanced Leisure Activities</a:t>
            </a:r>
            <a:r>
              <a:rPr lang="en-GB" sz="1300">
                <a:solidFill>
                  <a:schemeClr val="dk2"/>
                </a:solidFill>
              </a:rPr>
              <a:t> </a:t>
            </a:r>
            <a:r>
              <a:rPr lang="en-GB" sz="1400">
                <a:solidFill>
                  <a:schemeClr val="dk2"/>
                </a:solidFill>
              </a:rPr>
              <a:t> 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/>
          </a:p>
        </p:txBody>
      </p:sp>
      <p:sp>
        <p:nvSpPr>
          <p:cNvPr id="192" name="Google Shape;192;p36"/>
          <p:cNvSpPr txBox="1"/>
          <p:nvPr>
            <p:ph idx="8" type="body"/>
          </p:nvPr>
        </p:nvSpPr>
        <p:spPr>
          <a:xfrm>
            <a:off x="4734000" y="2680875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500"/>
              <a:t>Thinking about activities to do in our free time and what is available in our local area. </a:t>
            </a:r>
            <a:endParaRPr/>
          </a:p>
        </p:txBody>
      </p:sp>
      <p:sp>
        <p:nvSpPr>
          <p:cNvPr id="193" name="Google Shape;193;p3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36"/>
          <p:cNvSpPr txBox="1"/>
          <p:nvPr>
            <p:ph idx="4294967295" type="subTitle"/>
          </p:nvPr>
        </p:nvSpPr>
        <p:spPr>
          <a:xfrm>
            <a:off x="458975" y="36381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3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6"/>
          <p:cNvSpPr txBox="1"/>
          <p:nvPr>
            <p:ph idx="4294967295" type="subTitle"/>
          </p:nvPr>
        </p:nvSpPr>
        <p:spPr>
          <a:xfrm>
            <a:off x="4734000" y="3638175"/>
            <a:ext cx="3128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Montserrat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Option 4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36"/>
          <p:cNvSpPr txBox="1"/>
          <p:nvPr>
            <p:ph idx="5" type="subTitle"/>
          </p:nvPr>
        </p:nvSpPr>
        <p:spPr>
          <a:xfrm>
            <a:off x="458975" y="3638175"/>
            <a:ext cx="34110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400">
                <a:solidFill>
                  <a:schemeClr val="dk2"/>
                </a:solidFill>
              </a:rPr>
              <a:t>Lesson 5- Celebrating Ourselves</a:t>
            </a:r>
            <a:r>
              <a:rPr lang="en-GB" sz="1400"/>
              <a:t>  </a:t>
            </a:r>
            <a:endParaRPr/>
          </a:p>
        </p:txBody>
      </p:sp>
      <p:sp>
        <p:nvSpPr>
          <p:cNvPr id="197" name="Google Shape;197;p36"/>
          <p:cNvSpPr txBox="1"/>
          <p:nvPr>
            <p:ph idx="6" type="body"/>
          </p:nvPr>
        </p:nvSpPr>
        <p:spPr>
          <a:xfrm>
            <a:off x="458975" y="42701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400"/>
              <a:t>Recognising and celebrating our accomplishments and those of others.</a:t>
            </a:r>
            <a:endParaRPr sz="1400"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98" name="Google Shape;198;p36"/>
          <p:cNvSpPr txBox="1"/>
          <p:nvPr>
            <p:ph idx="7" type="subTitle"/>
          </p:nvPr>
        </p:nvSpPr>
        <p:spPr>
          <a:xfrm>
            <a:off x="4733925" y="3638175"/>
            <a:ext cx="33309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400">
                <a:solidFill>
                  <a:schemeClr val="dk2"/>
                </a:solidFill>
              </a:rPr>
              <a:t>Lesson 6- Managing our Emotions</a:t>
            </a:r>
            <a:r>
              <a:rPr lang="en-GB" sz="1400"/>
              <a:t>  </a:t>
            </a:r>
            <a:endParaRPr/>
          </a:p>
        </p:txBody>
      </p:sp>
      <p:sp>
        <p:nvSpPr>
          <p:cNvPr id="199" name="Google Shape;199;p36"/>
          <p:cNvSpPr txBox="1"/>
          <p:nvPr>
            <p:ph idx="8" type="body"/>
          </p:nvPr>
        </p:nvSpPr>
        <p:spPr>
          <a:xfrm>
            <a:off x="4734000" y="4270100"/>
            <a:ext cx="3951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500"/>
              <a:t>Identifying and understanding negative emotions and learning strategies to help.</a:t>
            </a:r>
            <a:endParaRPr sz="1500"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4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Independent Living</a:t>
            </a:r>
            <a:br>
              <a:rPr lang="en-GB">
                <a:solidFill>
                  <a:schemeClr val="dk2"/>
                </a:solidFill>
              </a:rPr>
            </a:br>
            <a:r>
              <a:rPr lang="en-GB">
                <a:solidFill>
                  <a:schemeClr val="dk2"/>
                </a:solidFill>
              </a:rPr>
              <a:t>Personal Care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4" name="Google Shape;464;p54"/>
          <p:cNvSpPr txBox="1"/>
          <p:nvPr>
            <p:ph idx="1" type="body"/>
          </p:nvPr>
        </p:nvSpPr>
        <p:spPr>
          <a:xfrm>
            <a:off x="453200" y="1428925"/>
            <a:ext cx="823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en-GB"/>
              <a:t>Balanced plate of food</a:t>
            </a:r>
            <a:endParaRPr/>
          </a:p>
        </p:txBody>
      </p:sp>
      <p:sp>
        <p:nvSpPr>
          <p:cNvPr id="465" name="Google Shape;465;p54"/>
          <p:cNvSpPr txBox="1"/>
          <p:nvPr>
            <p:ph idx="2" type="subTitle"/>
          </p:nvPr>
        </p:nvSpPr>
        <p:spPr>
          <a:xfrm>
            <a:off x="458975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easier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6" name="Google Shape;466;p54"/>
          <p:cNvSpPr txBox="1"/>
          <p:nvPr>
            <p:ph idx="3" type="body"/>
          </p:nvPr>
        </p:nvSpPr>
        <p:spPr>
          <a:xfrm>
            <a:off x="45897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</a:rPr>
              <a:t>Create a plate of food i</a:t>
            </a:r>
            <a:r>
              <a:rPr lang="en-GB" sz="1700">
                <a:solidFill>
                  <a:srgbClr val="000000"/>
                </a:solidFill>
              </a:rPr>
              <a:t>ncluding three of the five food groups.</a:t>
            </a:r>
            <a:endParaRPr sz="1500"/>
          </a:p>
        </p:txBody>
      </p:sp>
      <p:sp>
        <p:nvSpPr>
          <p:cNvPr id="467" name="Google Shape;467;p54"/>
          <p:cNvSpPr txBox="1"/>
          <p:nvPr>
            <p:ph idx="4" type="subTitle"/>
          </p:nvPr>
        </p:nvSpPr>
        <p:spPr>
          <a:xfrm>
            <a:off x="3279300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Make it harder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8" name="Google Shape;468;p54"/>
          <p:cNvSpPr txBox="1"/>
          <p:nvPr>
            <p:ph idx="5" type="body"/>
          </p:nvPr>
        </p:nvSpPr>
        <p:spPr>
          <a:xfrm>
            <a:off x="3279300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marR="65293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700">
                <a:solidFill>
                  <a:srgbClr val="000000"/>
                </a:solidFill>
              </a:rPr>
              <a:t>Design a daily meal plan including breakfast, lunch and dinner.</a:t>
            </a:r>
            <a:endParaRPr sz="1500"/>
          </a:p>
        </p:txBody>
      </p:sp>
      <p:sp>
        <p:nvSpPr>
          <p:cNvPr id="469" name="Google Shape;469;p54"/>
          <p:cNvSpPr txBox="1"/>
          <p:nvPr>
            <p:ph idx="6" type="subTitle"/>
          </p:nvPr>
        </p:nvSpPr>
        <p:spPr>
          <a:xfrm>
            <a:off x="6099625" y="1882125"/>
            <a:ext cx="2585400" cy="45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dk2"/>
                </a:solidFill>
              </a:rPr>
              <a:t>More ideas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70" name="Google Shape;470;p54"/>
          <p:cNvSpPr txBox="1"/>
          <p:nvPr>
            <p:ph idx="7" type="body"/>
          </p:nvPr>
        </p:nvSpPr>
        <p:spPr>
          <a:xfrm>
            <a:off x="6099625" y="2492625"/>
            <a:ext cx="2585400" cy="1926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</a:rPr>
              <a:t>Get a Parent/Carer to help you p</a:t>
            </a:r>
            <a:r>
              <a:rPr lang="en-GB" sz="1700">
                <a:solidFill>
                  <a:srgbClr val="000000"/>
                </a:solidFill>
              </a:rPr>
              <a:t>ractice shopping for these foods online using a supermarket website.</a:t>
            </a:r>
            <a:endParaRPr sz="1500"/>
          </a:p>
        </p:txBody>
      </p:sp>
      <p:sp>
        <p:nvSpPr>
          <p:cNvPr id="471" name="Google Shape;471;p54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7" name="Google Shape;477;p55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Further Learning with Oak National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78" name="Google Shape;478;p55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Independent Living: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Daily meals for different times (Unit 3)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Building Understanding- Following a simple recipe (Unit 3)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Daily recommendations (Unit 2)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Daily meals for different times of the day (Unit 3)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Applying Learning- Preparing a simple meal (Unit 3)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5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6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5" name="Google Shape;485;p56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86" name="Google Shape;486;p56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100">
                <a:solidFill>
                  <a:srgbClr val="000000"/>
                </a:solidFill>
              </a:rPr>
              <a:t>Slide 7- Chips, Pixabay / Carrots, Pixabay / Ice cream cone melting, Pixabay / Grill party, Pixabay / Chocolate, Pixabay / Coca cola, Pixabay / Cookie biscuit, Pixabay / Cheese, Pixabay / Caramel candy / Milk glass, Pixabay / Natural Yoghurt, </a:t>
            </a:r>
            <a:r>
              <a:rPr lang="en-GB" sz="11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Tiia Monto</a:t>
            </a:r>
            <a:r>
              <a:rPr lang="en-GB" sz="1100">
                <a:solidFill>
                  <a:srgbClr val="000000"/>
                </a:solidFill>
              </a:rPr>
              <a:t>, Wikimedia Commons / Rice, Pixabay / Pasta, Pixabay / Bread, Pixabay / Broccoli, Pixabay / Berries, Pixabay / Salmon, Pixabay / Chicken roasted, Pixabay /  Vegetables, Pixabay / Steak beef, Pixabay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100">
                <a:solidFill>
                  <a:srgbClr val="000000"/>
                </a:solidFill>
              </a:rPr>
              <a:t>Slide 11- Food3, bigbrand, Flickr Attribution 2.0 Generic (CC BY 2.0) </a:t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487" name="Google Shape;487;p56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/>
          <p:nvPr/>
        </p:nvSpPr>
        <p:spPr>
          <a:xfrm>
            <a:off x="457200" y="1431700"/>
            <a:ext cx="828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2</a:t>
            </a:r>
            <a:r>
              <a:rPr lang="en-GB"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</a:t>
            </a:r>
            <a:r>
              <a:rPr lang="en-GB" sz="3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Balanced plate of food</a:t>
            </a:r>
            <a:endParaRPr sz="3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5" name="Google Shape;205;p37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1" name="Google Shape;211;p38"/>
          <p:cNvSpPr txBox="1"/>
          <p:nvPr>
            <p:ph type="title"/>
          </p:nvPr>
        </p:nvSpPr>
        <p:spPr>
          <a:xfrm>
            <a:off x="458975" y="445025"/>
            <a:ext cx="82260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>
                <a:solidFill>
                  <a:schemeClr val="dk2"/>
                </a:solidFill>
              </a:rPr>
              <a:t>Teacher notes- Lesson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2" name="Google Shape;212;p38"/>
          <p:cNvSpPr txBox="1"/>
          <p:nvPr>
            <p:ph idx="1" type="body"/>
          </p:nvPr>
        </p:nvSpPr>
        <p:spPr>
          <a:xfrm>
            <a:off x="458975" y="1438150"/>
            <a:ext cx="8226000" cy="29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Learning intention: to understand the difference between healthy and unhealthy food and what makes a balanced, healthy meal.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Learn about healthy and unhealthy food.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Introduction to the five main food groups and how much to eat to help us stay healthy and well.</a:t>
            </a:r>
            <a:endParaRPr/>
          </a:p>
          <a:p>
            <a:pPr indent="-330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Drawing or computer activity; creating a balanced meal.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Additional resources: pen, paper, colouring pencils</a:t>
            </a:r>
            <a:endParaRPr/>
          </a:p>
        </p:txBody>
      </p:sp>
      <p:sp>
        <p:nvSpPr>
          <p:cNvPr id="213" name="Google Shape;213;p38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/>
        </p:nvSpPr>
        <p:spPr>
          <a:xfrm>
            <a:off x="429450" y="1570250"/>
            <a:ext cx="828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Balanced plate of food</a:t>
            </a:r>
            <a:endParaRPr/>
          </a:p>
        </p:txBody>
      </p:sp>
      <p:sp>
        <p:nvSpPr>
          <p:cNvPr id="219" name="Google Shape;219;p39"/>
          <p:cNvSpPr txBox="1"/>
          <p:nvPr/>
        </p:nvSpPr>
        <p:spPr>
          <a:xfrm>
            <a:off x="468400" y="4793325"/>
            <a:ext cx="33054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405250" y="428625"/>
            <a:ext cx="2735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Personal Care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342900" y="4283275"/>
            <a:ext cx="26496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Applying Learning</a:t>
            </a:r>
            <a:endParaRPr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458975" y="446400"/>
            <a:ext cx="3951000" cy="81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Lesson Activity Stages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458975" y="1169100"/>
            <a:ext cx="8006400" cy="331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lesson will be taught in 4 stages: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Identifying and sorting healthy and unhealthy foods.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Sorting foods into the 5 main food groups.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Understanding the role of each food group in keeping us healthy and how much we need to eat of each.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/>
              <a:t>Create your healthy plate of food.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40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4" name="Google Shape;234;p41"/>
          <p:cNvPicPr preferRelativeResize="0"/>
          <p:nvPr/>
        </p:nvPicPr>
        <p:blipFill rotWithShape="1">
          <a:blip r:embed="rId3">
            <a:alphaModFix/>
          </a:blip>
          <a:srcRect b="53258" l="0" r="80779" t="23265"/>
          <a:stretch/>
        </p:blipFill>
        <p:spPr>
          <a:xfrm>
            <a:off x="369350" y="1245075"/>
            <a:ext cx="1530652" cy="105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1"/>
          <p:cNvPicPr preferRelativeResize="0"/>
          <p:nvPr/>
        </p:nvPicPr>
        <p:blipFill rotWithShape="1">
          <a:blip r:embed="rId4">
            <a:alphaModFix/>
          </a:blip>
          <a:srcRect b="8285" l="0" r="13599" t="10320"/>
          <a:stretch/>
        </p:blipFill>
        <p:spPr>
          <a:xfrm>
            <a:off x="5407838" y="280543"/>
            <a:ext cx="1443376" cy="90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6875" y="279725"/>
            <a:ext cx="1366224" cy="91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5202" y="1337240"/>
            <a:ext cx="1443376" cy="96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 rotWithShape="1">
          <a:blip r:embed="rId7">
            <a:alphaModFix/>
          </a:blip>
          <a:srcRect b="0" l="33159" r="0" t="0"/>
          <a:stretch/>
        </p:blipFill>
        <p:spPr>
          <a:xfrm>
            <a:off x="7100225" y="3632800"/>
            <a:ext cx="1184749" cy="9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5950" y="2527826"/>
            <a:ext cx="1249024" cy="92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73700" y="285650"/>
            <a:ext cx="1249024" cy="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28050" y="2517300"/>
            <a:ext cx="1443376" cy="9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 rotWithShape="1">
          <a:blip r:embed="rId11">
            <a:alphaModFix/>
          </a:blip>
          <a:srcRect b="8155" l="0" r="0" t="0"/>
          <a:stretch/>
        </p:blipFill>
        <p:spPr>
          <a:xfrm>
            <a:off x="6973700" y="1321200"/>
            <a:ext cx="1291309" cy="9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8987" y="2349025"/>
            <a:ext cx="1249033" cy="123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26875" y="3663750"/>
            <a:ext cx="1502851" cy="9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07849" y="2509001"/>
            <a:ext cx="1502851" cy="9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39225" y="2516500"/>
            <a:ext cx="1443376" cy="9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79898" y="3663750"/>
            <a:ext cx="1366224" cy="91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07850" y="3663750"/>
            <a:ext cx="1530650" cy="9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 rotWithShape="1">
          <a:blip r:embed="rId18">
            <a:alphaModFix/>
          </a:blip>
          <a:srcRect b="0" l="0" r="0" t="8164"/>
          <a:stretch/>
        </p:blipFill>
        <p:spPr>
          <a:xfrm>
            <a:off x="2151850" y="1303626"/>
            <a:ext cx="1530650" cy="9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68974" y="3635875"/>
            <a:ext cx="1366224" cy="97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1"/>
          <p:cNvPicPr preferRelativeResize="0"/>
          <p:nvPr/>
        </p:nvPicPr>
        <p:blipFill rotWithShape="1">
          <a:blip r:embed="rId20">
            <a:alphaModFix/>
          </a:blip>
          <a:srcRect b="9492" l="0" r="0" t="7381"/>
          <a:stretch/>
        </p:blipFill>
        <p:spPr>
          <a:xfrm>
            <a:off x="5431300" y="1318975"/>
            <a:ext cx="1413024" cy="96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1"/>
          <p:cNvPicPr preferRelativeResize="0"/>
          <p:nvPr/>
        </p:nvPicPr>
        <p:blipFill rotWithShape="1">
          <a:blip r:embed="rId21">
            <a:alphaModFix/>
          </a:blip>
          <a:srcRect b="0" l="11606" r="0" t="0"/>
          <a:stretch/>
        </p:blipFill>
        <p:spPr>
          <a:xfrm>
            <a:off x="486988" y="253225"/>
            <a:ext cx="1413024" cy="9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119100" y="261125"/>
            <a:ext cx="1530650" cy="94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9" name="Google Shape;259;p42"/>
          <p:cNvSpPr txBox="1"/>
          <p:nvPr>
            <p:ph type="title"/>
          </p:nvPr>
        </p:nvSpPr>
        <p:spPr>
          <a:xfrm>
            <a:off x="419425" y="1273400"/>
            <a:ext cx="8226000" cy="326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>
                <a:solidFill>
                  <a:schemeClr val="dk2"/>
                </a:solidFill>
              </a:rPr>
              <a:t>Using the images separate the foods into healthy and unhealthy. </a:t>
            </a:r>
            <a:endParaRPr b="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AutoNum type="arabicPeriod"/>
            </a:pPr>
            <a:r>
              <a:rPr b="0" lang="en-GB">
                <a:solidFill>
                  <a:schemeClr val="dk2"/>
                </a:solidFill>
              </a:rPr>
              <a:t>Divide your page into two, put the unhealthy food on one side and the healthy food on the other.</a:t>
            </a:r>
            <a:endParaRPr b="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2"/>
          <p:cNvSpPr txBox="1"/>
          <p:nvPr/>
        </p:nvSpPr>
        <p:spPr>
          <a:xfrm>
            <a:off x="507675" y="332925"/>
            <a:ext cx="20142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latin typeface="Montserrat"/>
                <a:ea typeface="Montserrat"/>
                <a:cs typeface="Montserrat"/>
                <a:sym typeface="Montserrat"/>
              </a:rPr>
              <a:t>Activity</a:t>
            </a:r>
            <a:endParaRPr b="1"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idx="12" type="sldNum"/>
          </p:nvPr>
        </p:nvSpPr>
        <p:spPr>
          <a:xfrm>
            <a:off x="458971" y="4793325"/>
            <a:ext cx="720000" cy="1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6" name="Google Shape;266;p43"/>
          <p:cNvSpPr txBox="1"/>
          <p:nvPr>
            <p:ph type="title"/>
          </p:nvPr>
        </p:nvSpPr>
        <p:spPr>
          <a:xfrm>
            <a:off x="6869975" y="182450"/>
            <a:ext cx="16599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3"/>
          <p:cNvSpPr txBox="1"/>
          <p:nvPr>
            <p:ph type="title"/>
          </p:nvPr>
        </p:nvSpPr>
        <p:spPr>
          <a:xfrm>
            <a:off x="-1076625" y="132525"/>
            <a:ext cx="5222700" cy="8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Healthy Food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68" name="Google Shape;268;p43"/>
          <p:cNvPicPr preferRelativeResize="0"/>
          <p:nvPr/>
        </p:nvPicPr>
        <p:blipFill rotWithShape="1">
          <a:blip r:embed="rId3">
            <a:alphaModFix/>
          </a:blip>
          <a:srcRect b="53258" l="0" r="80779" t="23265"/>
          <a:stretch/>
        </p:blipFill>
        <p:spPr>
          <a:xfrm>
            <a:off x="428175" y="802800"/>
            <a:ext cx="1530652" cy="105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6603" l="0" r="0" t="0"/>
          <a:stretch/>
        </p:blipFill>
        <p:spPr>
          <a:xfrm>
            <a:off x="2366625" y="2360900"/>
            <a:ext cx="1249002" cy="87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3950" y="946400"/>
            <a:ext cx="1249024" cy="986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775" y="2251850"/>
            <a:ext cx="1249024" cy="11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6475" y="3697950"/>
            <a:ext cx="1502851" cy="9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0774" y="2354939"/>
            <a:ext cx="1502851" cy="9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10075" y="2375325"/>
            <a:ext cx="1443376" cy="8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99485" y="3714800"/>
            <a:ext cx="1366224" cy="91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92175" y="3725650"/>
            <a:ext cx="1659901" cy="9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 rotWithShape="1">
          <a:blip r:embed="rId12">
            <a:alphaModFix/>
          </a:blip>
          <a:srcRect b="0" l="0" r="0" t="10738"/>
          <a:stretch/>
        </p:blipFill>
        <p:spPr>
          <a:xfrm>
            <a:off x="2139025" y="984425"/>
            <a:ext cx="1530650" cy="9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5774" y="3663750"/>
            <a:ext cx="1366224" cy="97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 rotWithShape="1">
          <a:blip r:embed="rId14">
            <a:alphaModFix/>
          </a:blip>
          <a:srcRect b="10740" l="0" r="0" t="9406"/>
          <a:stretch/>
        </p:blipFill>
        <p:spPr>
          <a:xfrm>
            <a:off x="5635175" y="966575"/>
            <a:ext cx="1413024" cy="92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69325" y="965800"/>
            <a:ext cx="1413024" cy="94496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3"/>
          <p:cNvSpPr txBox="1"/>
          <p:nvPr/>
        </p:nvSpPr>
        <p:spPr>
          <a:xfrm>
            <a:off x="588800" y="1856550"/>
            <a:ext cx="1018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Broccoli</a:t>
            </a: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43"/>
          <p:cNvSpPr txBox="1"/>
          <p:nvPr/>
        </p:nvSpPr>
        <p:spPr>
          <a:xfrm>
            <a:off x="2126813" y="1856550"/>
            <a:ext cx="13227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Chicken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43"/>
          <p:cNvSpPr txBox="1"/>
          <p:nvPr/>
        </p:nvSpPr>
        <p:spPr>
          <a:xfrm>
            <a:off x="3976863" y="1856550"/>
            <a:ext cx="12489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Carrots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43"/>
          <p:cNvSpPr txBox="1"/>
          <p:nvPr/>
        </p:nvSpPr>
        <p:spPr>
          <a:xfrm>
            <a:off x="5723700" y="1846650"/>
            <a:ext cx="124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Meat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43"/>
          <p:cNvSpPr txBox="1"/>
          <p:nvPr/>
        </p:nvSpPr>
        <p:spPr>
          <a:xfrm>
            <a:off x="7386613" y="1877838"/>
            <a:ext cx="11037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Milk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43"/>
          <p:cNvSpPr txBox="1"/>
          <p:nvPr/>
        </p:nvSpPr>
        <p:spPr>
          <a:xfrm>
            <a:off x="717088" y="3309525"/>
            <a:ext cx="12036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Yoghurt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43"/>
          <p:cNvSpPr txBox="1"/>
          <p:nvPr/>
        </p:nvSpPr>
        <p:spPr>
          <a:xfrm>
            <a:off x="2376050" y="3304300"/>
            <a:ext cx="1248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Cheese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4558150" y="3304300"/>
            <a:ext cx="12489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Bread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6570850" y="3304300"/>
            <a:ext cx="13227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Pasta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43"/>
          <p:cNvSpPr txBox="1"/>
          <p:nvPr/>
        </p:nvSpPr>
        <p:spPr>
          <a:xfrm>
            <a:off x="657550" y="4719925"/>
            <a:ext cx="13227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Vegetables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43"/>
          <p:cNvSpPr txBox="1"/>
          <p:nvPr/>
        </p:nvSpPr>
        <p:spPr>
          <a:xfrm>
            <a:off x="2629350" y="4745175"/>
            <a:ext cx="15306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Rice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43"/>
          <p:cNvSpPr txBox="1"/>
          <p:nvPr/>
        </p:nvSpPr>
        <p:spPr>
          <a:xfrm>
            <a:off x="4410075" y="4653075"/>
            <a:ext cx="18471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Fruits - Berries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43"/>
          <p:cNvSpPr txBox="1"/>
          <p:nvPr/>
        </p:nvSpPr>
        <p:spPr>
          <a:xfrm>
            <a:off x="6670625" y="4699550"/>
            <a:ext cx="15030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Fish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008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