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1" r:id="rId5"/>
    <p:sldMasterId id="2147483692" r:id="rId6"/>
    <p:sldMasterId id="214748369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y="5143500" cx="9144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D157E0C-65E4-4762-8BA8-CCB623145F44}">
  <a:tblStyle styleId="{3D157E0C-65E4-4762-8BA8-CCB623145F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Medium-boldItalic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fbbf4f7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8fbbf4f7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8f3dcaa4dc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8f3dcaa4dc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8fa048f49c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8fa048f49c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8fa048f4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8fa048f4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8fa048f49c_0_1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8fa048f49c_0_1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8fa048f49c_0_1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8fa048f49c_0_1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8fa048f49c_0_1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8fa048f49c_0_1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fa048f49c_0_1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fa048f49c_0_1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8fbbf4f78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8fbbf4f78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1" name="Google Shape;81;p14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3" name="Google Shape;83;p14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2" name="Google Shape;112;p20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22" name="Google Shape;122;p22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24" name="Google Shape;124;p22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1" name="Google Shape;141;p2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2" name="Google Shape;142;p2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3" name="Google Shape;143;p2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4" name="Google Shape;144;p2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5" name="Google Shape;145;p2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6" name="Google Shape;146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0" name="Google Shape;15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53" name="Google Shape;153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54" name="Google Shape;154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628650" y="332305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65" name="Google Shape;165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66" name="Google Shape;166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67" name="Google Shape;167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0" name="Google Shape;170;p3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1" name="Google Shape;171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9" name="Google Shape;179;p33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0" name="Google Shape;180;p33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1" name="Google Shape;181;p33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3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5" name="Google Shape;185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6" name="Google Shape;186;p3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9" name="Google Shape;189;p3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2" name="Google Shape;192;p3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3" name="Google Shape;193;p3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4" name="Google Shape;194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" name="Google Shape;195;p3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8" name="Google Shape;198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1" name="Google Shape;201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2" name="Google Shape;202;p3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3" name="Google Shape;203;p3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4" name="Google Shape;204;p3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205" name="Google Shape;205;p3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6" name="Google Shape;206;p3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207" name="Google Shape;207;p3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8" name="Google Shape;208;p3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1" name="Google Shape;211;p3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2" name="Google Shape;212;p3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3" name="Google Shape;213;p3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4" name="Google Shape;214;p3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5" name="Google Shape;215;p3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6" name="Google Shape;216;p3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7" name="Google Shape;217;p3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8" name="Google Shape;218;p3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1" name="Google Shape;221;p4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2" name="Google Shape;222;p40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3" name="Google Shape;223;p40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4" name="Google Shape;224;p40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5" name="Google Shape;225;p40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6" name="Google Shape;226;p40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7" name="Google Shape;227;p40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8" name="Google Shape;228;p40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9" name="Google Shape;229;p4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2" name="Google Shape;232;p4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3" name="Google Shape;233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2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36" name="Google Shape;236;p42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237" name="Google Shape;237;p4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3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5"/>
          <p:cNvSpPr txBox="1"/>
          <p:nvPr>
            <p:ph type="title"/>
          </p:nvPr>
        </p:nvSpPr>
        <p:spPr>
          <a:xfrm>
            <a:off x="628650" y="332305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4" name="Google Shape;244;p4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2385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500"/>
              <a:buChar char="–"/>
              <a:defRPr sz="1500"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 sz="1400"/>
            </a:lvl3pPr>
            <a:lvl4pPr indent="-3048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200"/>
              <a:buChar char="–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200"/>
              <a:buChar char="–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7" name="Google Shape;247;p4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8" name="Google Shape;248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74" name="Google Shape;174;p32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5" name="Google Shape;175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6" name="Google Shape;176;p32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7"/>
          <p:cNvSpPr txBox="1"/>
          <p:nvPr>
            <p:ph idx="4294967295" type="ctrTitle"/>
          </p:nvPr>
        </p:nvSpPr>
        <p:spPr>
          <a:xfrm>
            <a:off x="458975" y="752350"/>
            <a:ext cx="7262400" cy="310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rgbClr val="4B3241"/>
                </a:solidFill>
              </a:rPr>
              <a:t>Talk About What You Do and Where You Do It</a:t>
            </a:r>
            <a:r>
              <a:rPr lang="en-GB" sz="3100">
                <a:solidFill>
                  <a:srgbClr val="4B3241"/>
                </a:solidFill>
              </a:rPr>
              <a:t> [2/2]</a:t>
            </a:r>
            <a:endParaRPr sz="3100">
              <a:solidFill>
                <a:srgbClr val="4B3241"/>
              </a:solidFill>
            </a:endParaRP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Char char="-"/>
            </a:pPr>
            <a:r>
              <a:rPr lang="en-GB" sz="3000">
                <a:solidFill>
                  <a:srgbClr val="4B3241"/>
                </a:solidFill>
              </a:rPr>
              <a:t>Forms of </a:t>
            </a:r>
            <a:r>
              <a:rPr i="1" lang="en-GB" sz="3000">
                <a:solidFill>
                  <a:srgbClr val="4B3241"/>
                </a:solidFill>
              </a:rPr>
              <a:t>de</a:t>
            </a:r>
            <a:r>
              <a:rPr lang="en-GB" sz="3000">
                <a:solidFill>
                  <a:srgbClr val="4B3241"/>
                </a:solidFill>
              </a:rPr>
              <a:t> with definite article</a:t>
            </a:r>
            <a:endParaRPr sz="3000">
              <a:solidFill>
                <a:srgbClr val="4B3241"/>
              </a:solidFill>
            </a:endParaRP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Char char="-"/>
            </a:pPr>
            <a:r>
              <a:rPr lang="en-GB" sz="3000">
                <a:solidFill>
                  <a:srgbClr val="4B3241"/>
                </a:solidFill>
              </a:rPr>
              <a:t>Asking yes/no questions</a:t>
            </a:r>
            <a:endParaRPr sz="3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600">
              <a:solidFill>
                <a:srgbClr val="4B3241"/>
              </a:solidFill>
            </a:endParaRPr>
          </a:p>
        </p:txBody>
      </p:sp>
      <p:sp>
        <p:nvSpPr>
          <p:cNvPr id="254" name="Google Shape;254;p47"/>
          <p:cNvSpPr txBox="1"/>
          <p:nvPr>
            <p:ph idx="4294967295" type="subTitle"/>
          </p:nvPr>
        </p:nvSpPr>
        <p:spPr>
          <a:xfrm>
            <a:off x="458975" y="368825"/>
            <a:ext cx="8226000" cy="38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French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55" name="Google Shape;255;p47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Sooden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8"/>
          <p:cNvSpPr txBox="1"/>
          <p:nvPr/>
        </p:nvSpPr>
        <p:spPr>
          <a:xfrm>
            <a:off x="1178049" y="1190513"/>
            <a:ext cx="1579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chat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1" name="Google Shape;261;p48"/>
          <p:cNvSpPr txBox="1"/>
          <p:nvPr/>
        </p:nvSpPr>
        <p:spPr>
          <a:xfrm flipH="1">
            <a:off x="6576161" y="1232863"/>
            <a:ext cx="1767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bouche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p48"/>
          <p:cNvSpPr txBox="1"/>
          <p:nvPr/>
        </p:nvSpPr>
        <p:spPr>
          <a:xfrm>
            <a:off x="3470325" y="1977875"/>
            <a:ext cx="20415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dimanche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3" name="Google Shape;26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8"/>
          <p:cNvSpPr txBox="1"/>
          <p:nvPr/>
        </p:nvSpPr>
        <p:spPr>
          <a:xfrm>
            <a:off x="3432225" y="228638"/>
            <a:ext cx="2317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 ch ]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5" name="Google Shape;265;p48"/>
          <p:cNvPicPr preferRelativeResize="0"/>
          <p:nvPr/>
        </p:nvPicPr>
        <p:blipFill rotWithShape="1">
          <a:blip r:embed="rId4">
            <a:alphaModFix/>
          </a:blip>
          <a:srcRect b="33317" l="11809" r="68861" t="42732"/>
          <a:stretch/>
        </p:blipFill>
        <p:spPr>
          <a:xfrm>
            <a:off x="3564375" y="2577575"/>
            <a:ext cx="1767451" cy="1231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8"/>
          <p:cNvPicPr preferRelativeResize="0"/>
          <p:nvPr/>
        </p:nvPicPr>
        <p:blipFill rotWithShape="1">
          <a:blip r:embed="rId5">
            <a:alphaModFix/>
          </a:blip>
          <a:srcRect b="37759" l="13748" r="77779" t="43381"/>
          <a:stretch/>
        </p:blipFill>
        <p:spPr>
          <a:xfrm>
            <a:off x="6858025" y="1875414"/>
            <a:ext cx="774701" cy="97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8"/>
          <p:cNvPicPr preferRelativeResize="0"/>
          <p:nvPr/>
        </p:nvPicPr>
        <p:blipFill rotWithShape="1">
          <a:blip r:embed="rId6">
            <a:alphaModFix/>
          </a:blip>
          <a:srcRect b="33161" l="70695" r="9975" t="41653"/>
          <a:stretch/>
        </p:blipFill>
        <p:spPr>
          <a:xfrm>
            <a:off x="838188" y="1712713"/>
            <a:ext cx="1767446" cy="129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3525" y="0"/>
            <a:ext cx="1180475" cy="11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9"/>
          <p:cNvSpPr txBox="1"/>
          <p:nvPr/>
        </p:nvSpPr>
        <p:spPr>
          <a:xfrm>
            <a:off x="8441860" y="2805891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49"/>
          <p:cNvSpPr txBox="1"/>
          <p:nvPr/>
        </p:nvSpPr>
        <p:spPr>
          <a:xfrm>
            <a:off x="8441860" y="3193059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p49"/>
          <p:cNvSpPr txBox="1"/>
          <p:nvPr/>
        </p:nvSpPr>
        <p:spPr>
          <a:xfrm>
            <a:off x="8468670" y="3561067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49"/>
          <p:cNvSpPr txBox="1"/>
          <p:nvPr/>
        </p:nvSpPr>
        <p:spPr>
          <a:xfrm>
            <a:off x="8441860" y="2014125"/>
            <a:ext cx="4317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7" name="Google Shape;277;p49"/>
          <p:cNvSpPr txBox="1"/>
          <p:nvPr/>
        </p:nvSpPr>
        <p:spPr>
          <a:xfrm>
            <a:off x="8415049" y="2391713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49"/>
          <p:cNvSpPr txBox="1"/>
          <p:nvPr/>
        </p:nvSpPr>
        <p:spPr>
          <a:xfrm>
            <a:off x="132875" y="145850"/>
            <a:ext cx="63861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Vocabulary list for this lesson:</a:t>
            </a:r>
            <a:endParaRPr b="1" sz="22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79" name="Google Shape;279;p49"/>
          <p:cNvGrpSpPr/>
          <p:nvPr/>
        </p:nvGrpSpPr>
        <p:grpSpPr>
          <a:xfrm>
            <a:off x="8486716" y="1522131"/>
            <a:ext cx="342000" cy="527920"/>
            <a:chOff x="1222738" y="5053324"/>
            <a:chExt cx="1440001" cy="2154774"/>
          </a:xfrm>
        </p:grpSpPr>
        <p:pic>
          <p:nvPicPr>
            <p:cNvPr id="280" name="Google Shape;280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22738" y="5053324"/>
              <a:ext cx="1440001" cy="1602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281" name="Google Shape;281;p49"/>
            <p:cNvPicPr preferRelativeResize="0"/>
            <p:nvPr/>
          </p:nvPicPr>
          <p:blipFill rotWithShape="1">
            <a:blip r:embed="rId5">
              <a:alphaModFix/>
            </a:blip>
            <a:srcRect b="-1926" l="0" r="0" t="71153"/>
            <a:stretch/>
          </p:blipFill>
          <p:spPr>
            <a:xfrm>
              <a:off x="1352600" y="6565561"/>
              <a:ext cx="1180300" cy="642537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282" name="Google Shape;282;p49"/>
          <p:cNvGraphicFramePr/>
          <p:nvPr/>
        </p:nvGraphicFramePr>
        <p:xfrm>
          <a:off x="2199238" y="666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{3D157E0C-65E4-4762-8BA8-CCB623145F44}</a:tableStyleId>
              </a:tblPr>
              <a:tblGrid>
                <a:gridCol w="2505150"/>
                <a:gridCol w="2392750"/>
              </a:tblGrid>
              <a:tr h="37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préférer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prefer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gau</a:t>
                      </a:r>
                      <a:r>
                        <a:rPr lang="en-GB">
                          <a:solidFill>
                            <a:schemeClr val="dk2"/>
                          </a:solidFill>
                          <a:highlight>
                            <a:schemeClr val="lt2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left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9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 cartes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cards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droite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right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foot(ball)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football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guitare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guitar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pétanque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boules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côté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side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près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near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loin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far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0"/>
          <p:cNvSpPr txBox="1"/>
          <p:nvPr/>
        </p:nvSpPr>
        <p:spPr>
          <a:xfrm>
            <a:off x="132875" y="145850"/>
            <a:ext cx="63861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preposition ‘de’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88" name="Google Shape;288;p50"/>
          <p:cNvGraphicFramePr/>
          <p:nvPr/>
        </p:nvGraphicFramePr>
        <p:xfrm>
          <a:off x="2090938" y="1001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{3D157E0C-65E4-4762-8BA8-CCB623145F44}</a:tableStyleId>
              </a:tblPr>
              <a:tblGrid>
                <a:gridCol w="778400"/>
                <a:gridCol w="778400"/>
              </a:tblGrid>
              <a:tr h="251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</a:t>
                      </a:r>
                      <a:endParaRPr b="1"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  <a:tr h="251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</a:t>
                      </a:r>
                      <a:endParaRPr b="1"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</a:t>
                      </a:r>
                      <a:endParaRPr b="1"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</a:tbl>
          </a:graphicData>
        </a:graphic>
      </p:graphicFrame>
      <p:graphicFrame>
        <p:nvGraphicFramePr>
          <p:cNvPr id="289" name="Google Shape;289;p50"/>
          <p:cNvGraphicFramePr/>
          <p:nvPr/>
        </p:nvGraphicFramePr>
        <p:xfrm>
          <a:off x="2052838" y="2906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{3D157E0C-65E4-4762-8BA8-CCB623145F44}</a:tableStyleId>
              </a:tblPr>
              <a:tblGrid>
                <a:gridCol w="797450"/>
                <a:gridCol w="797450"/>
              </a:tblGrid>
              <a:tr h="251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</a:t>
                      </a:r>
                      <a:endParaRPr b="1"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  <a:tr h="251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</a:t>
                      </a:r>
                      <a:endParaRPr b="1"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</a:tbl>
          </a:graphicData>
        </a:graphic>
      </p:graphicFrame>
      <p:sp>
        <p:nvSpPr>
          <p:cNvPr id="290" name="Google Shape;290;p50"/>
          <p:cNvSpPr txBox="1"/>
          <p:nvPr/>
        </p:nvSpPr>
        <p:spPr>
          <a:xfrm>
            <a:off x="457663" y="951875"/>
            <a:ext cx="13137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Before a masculine noun:</a:t>
            </a:r>
            <a:endParaRPr sz="1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1" name="Google Shape;291;p50"/>
          <p:cNvSpPr txBox="1"/>
          <p:nvPr/>
        </p:nvSpPr>
        <p:spPr>
          <a:xfrm>
            <a:off x="3991206" y="913775"/>
            <a:ext cx="13137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Before a noun with a vowel / h:</a:t>
            </a:r>
            <a:endParaRPr sz="1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92" name="Google Shape;292;p50"/>
          <p:cNvGraphicFramePr/>
          <p:nvPr/>
        </p:nvGraphicFramePr>
        <p:xfrm>
          <a:off x="5343675" y="1001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{3D157E0C-65E4-4762-8BA8-CCB623145F44}</a:tableStyleId>
              </a:tblPr>
              <a:tblGrid>
                <a:gridCol w="778400"/>
                <a:gridCol w="778400"/>
              </a:tblGrid>
              <a:tr h="251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</a:t>
                      </a:r>
                      <a:endParaRPr b="1"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  <a:tr h="251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</a:t>
                      </a:r>
                      <a:endParaRPr b="1"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</a:t>
                      </a:r>
                      <a:endParaRPr b="1"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</a:tbl>
          </a:graphicData>
        </a:graphic>
      </p:graphicFrame>
      <p:graphicFrame>
        <p:nvGraphicFramePr>
          <p:cNvPr id="293" name="Google Shape;293;p50"/>
          <p:cNvGraphicFramePr/>
          <p:nvPr/>
        </p:nvGraphicFramePr>
        <p:xfrm>
          <a:off x="5305575" y="2906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{3D157E0C-65E4-4762-8BA8-CCB623145F44}</a:tableStyleId>
              </a:tblPr>
              <a:tblGrid>
                <a:gridCol w="797450"/>
                <a:gridCol w="797450"/>
              </a:tblGrid>
              <a:tr h="251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</a:t>
                      </a:r>
                      <a:endParaRPr b="1"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  <a:tr h="251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</a:t>
                      </a:r>
                      <a:endParaRPr b="1"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</a:tbl>
          </a:graphicData>
        </a:graphic>
      </p:graphicFrame>
      <p:sp>
        <p:nvSpPr>
          <p:cNvPr id="294" name="Google Shape;294;p50"/>
          <p:cNvSpPr txBox="1"/>
          <p:nvPr/>
        </p:nvSpPr>
        <p:spPr>
          <a:xfrm>
            <a:off x="339438" y="2884400"/>
            <a:ext cx="13137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Before a feminine noun:</a:t>
            </a:r>
            <a:endParaRPr sz="1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p50"/>
          <p:cNvSpPr txBox="1"/>
          <p:nvPr/>
        </p:nvSpPr>
        <p:spPr>
          <a:xfrm>
            <a:off x="3930388" y="2971175"/>
            <a:ext cx="13137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Before a plural noun:</a:t>
            </a:r>
            <a:endParaRPr sz="1600"/>
          </a:p>
        </p:txBody>
      </p:sp>
      <p:sp>
        <p:nvSpPr>
          <p:cNvPr id="296" name="Google Shape;296;p50"/>
          <p:cNvSpPr/>
          <p:nvPr/>
        </p:nvSpPr>
        <p:spPr>
          <a:xfrm>
            <a:off x="2285088" y="1693050"/>
            <a:ext cx="1152600" cy="66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du</a:t>
            </a:r>
            <a:endParaRPr b="1"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Google Shape;297;p50"/>
          <p:cNvSpPr/>
          <p:nvPr/>
        </p:nvSpPr>
        <p:spPr>
          <a:xfrm>
            <a:off x="2312075" y="3674500"/>
            <a:ext cx="1152600" cy="66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de </a:t>
            </a: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</a:t>
            </a:r>
            <a:endParaRPr b="1"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8" name="Google Shape;298;p50"/>
          <p:cNvSpPr/>
          <p:nvPr/>
        </p:nvSpPr>
        <p:spPr>
          <a:xfrm>
            <a:off x="5706025" y="1783325"/>
            <a:ext cx="1152600" cy="66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de </a:t>
            </a: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l’</a:t>
            </a:r>
            <a:endParaRPr b="1"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50"/>
          <p:cNvSpPr/>
          <p:nvPr/>
        </p:nvSpPr>
        <p:spPr>
          <a:xfrm>
            <a:off x="5526713" y="3642125"/>
            <a:ext cx="1152600" cy="66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</a:t>
            </a:r>
            <a:endParaRPr b="1"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0" name="Google Shape;30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4256" y="135138"/>
            <a:ext cx="840087" cy="667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2199" y="135150"/>
            <a:ext cx="666503" cy="667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1"/>
          <p:cNvSpPr txBox="1"/>
          <p:nvPr>
            <p:ph type="title"/>
          </p:nvPr>
        </p:nvSpPr>
        <p:spPr>
          <a:xfrm>
            <a:off x="468400" y="281069"/>
            <a:ext cx="66225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Asking questions in French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07" name="Google Shape;30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2675" y="28274"/>
            <a:ext cx="902475" cy="90330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51"/>
          <p:cNvSpPr/>
          <p:nvPr/>
        </p:nvSpPr>
        <p:spPr>
          <a:xfrm>
            <a:off x="3160050" y="1099725"/>
            <a:ext cx="2499900" cy="744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Intonation</a:t>
            </a:r>
            <a:endParaRPr sz="100">
              <a:solidFill>
                <a:schemeClr val="dk2"/>
              </a:solidFill>
            </a:endParaRPr>
          </a:p>
        </p:txBody>
      </p:sp>
      <p:sp>
        <p:nvSpPr>
          <p:cNvPr id="309" name="Google Shape;309;p51"/>
          <p:cNvSpPr/>
          <p:nvPr/>
        </p:nvSpPr>
        <p:spPr>
          <a:xfrm>
            <a:off x="932800" y="2275650"/>
            <a:ext cx="7135800" cy="744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Tu joues du piano?</a:t>
            </a:r>
            <a:endParaRPr sz="100">
              <a:solidFill>
                <a:srgbClr val="4B3241"/>
              </a:solidFill>
            </a:endParaRPr>
          </a:p>
        </p:txBody>
      </p:sp>
      <p:sp>
        <p:nvSpPr>
          <p:cNvPr id="310" name="Google Shape;310;p51"/>
          <p:cNvSpPr/>
          <p:nvPr/>
        </p:nvSpPr>
        <p:spPr>
          <a:xfrm>
            <a:off x="468400" y="3418650"/>
            <a:ext cx="8319000" cy="74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Answer: 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Raise the pitch of your voice at the end of the sentence.</a:t>
            </a:r>
            <a:endParaRPr sz="100">
              <a:solidFill>
                <a:schemeClr val="dk2"/>
              </a:solidFill>
            </a:endParaRPr>
          </a:p>
        </p:txBody>
      </p:sp>
      <p:sp>
        <p:nvSpPr>
          <p:cNvPr id="311" name="Google Shape;311;p51"/>
          <p:cNvSpPr/>
          <p:nvPr/>
        </p:nvSpPr>
        <p:spPr>
          <a:xfrm>
            <a:off x="7027375" y="1878750"/>
            <a:ext cx="483300" cy="13860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2"/>
          <p:cNvSpPr txBox="1"/>
          <p:nvPr>
            <p:ph type="title"/>
          </p:nvPr>
        </p:nvSpPr>
        <p:spPr>
          <a:xfrm>
            <a:off x="468400" y="281069"/>
            <a:ext cx="66225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Asking questions in French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17" name="Google Shape;31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2675" y="28274"/>
            <a:ext cx="902475" cy="90330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2"/>
          <p:cNvSpPr/>
          <p:nvPr/>
        </p:nvSpPr>
        <p:spPr>
          <a:xfrm>
            <a:off x="3160050" y="1099725"/>
            <a:ext cx="2499900" cy="744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Inversion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52"/>
          <p:cNvSpPr/>
          <p:nvPr/>
        </p:nvSpPr>
        <p:spPr>
          <a:xfrm>
            <a:off x="932800" y="2275650"/>
            <a:ext cx="7135800" cy="744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Tu joues du piano?</a:t>
            </a:r>
            <a:endParaRPr sz="100">
              <a:solidFill>
                <a:srgbClr val="4B3241"/>
              </a:solidFill>
            </a:endParaRPr>
          </a:p>
        </p:txBody>
      </p:sp>
      <p:sp>
        <p:nvSpPr>
          <p:cNvPr id="320" name="Google Shape;320;p52"/>
          <p:cNvSpPr/>
          <p:nvPr/>
        </p:nvSpPr>
        <p:spPr>
          <a:xfrm>
            <a:off x="468400" y="3418650"/>
            <a:ext cx="8319000" cy="74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Answer: 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Swap the order of the subject and the verb.</a:t>
            </a:r>
            <a:endParaRPr sz="100">
              <a:solidFill>
                <a:schemeClr val="dk2"/>
              </a:solidFill>
            </a:endParaRPr>
          </a:p>
        </p:txBody>
      </p:sp>
      <p:sp>
        <p:nvSpPr>
          <p:cNvPr id="321" name="Google Shape;321;p52"/>
          <p:cNvSpPr/>
          <p:nvPr/>
        </p:nvSpPr>
        <p:spPr>
          <a:xfrm>
            <a:off x="2335200" y="2309100"/>
            <a:ext cx="2074800" cy="67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Joues-tu</a:t>
            </a:r>
            <a:endParaRPr sz="100">
              <a:solidFill>
                <a:srgbClr val="4B3241"/>
              </a:solidFill>
            </a:endParaRPr>
          </a:p>
        </p:txBody>
      </p:sp>
      <p:sp>
        <p:nvSpPr>
          <p:cNvPr id="322" name="Google Shape;322;p52"/>
          <p:cNvSpPr/>
          <p:nvPr/>
        </p:nvSpPr>
        <p:spPr>
          <a:xfrm>
            <a:off x="2503575" y="2045000"/>
            <a:ext cx="1735200" cy="4119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3"/>
          <p:cNvSpPr txBox="1"/>
          <p:nvPr>
            <p:ph type="title"/>
          </p:nvPr>
        </p:nvSpPr>
        <p:spPr>
          <a:xfrm>
            <a:off x="468400" y="281069"/>
            <a:ext cx="66225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Asking questions in French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28" name="Google Shape;32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2675" y="28274"/>
            <a:ext cx="902475" cy="90330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3"/>
          <p:cNvSpPr/>
          <p:nvPr/>
        </p:nvSpPr>
        <p:spPr>
          <a:xfrm>
            <a:off x="3160050" y="1099725"/>
            <a:ext cx="2499900" cy="744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it that...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0" name="Google Shape;330;p53"/>
          <p:cNvSpPr/>
          <p:nvPr/>
        </p:nvSpPr>
        <p:spPr>
          <a:xfrm>
            <a:off x="932800" y="2275650"/>
            <a:ext cx="7135800" cy="744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T</a:t>
            </a:r>
            <a:r>
              <a:rPr b="1" lang="en-GB" sz="32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u joues du piano?</a:t>
            </a:r>
            <a:endParaRPr sz="100">
              <a:solidFill>
                <a:srgbClr val="4B3241"/>
              </a:solidFill>
            </a:endParaRPr>
          </a:p>
        </p:txBody>
      </p:sp>
      <p:sp>
        <p:nvSpPr>
          <p:cNvPr id="331" name="Google Shape;331;p53"/>
          <p:cNvSpPr/>
          <p:nvPr/>
        </p:nvSpPr>
        <p:spPr>
          <a:xfrm>
            <a:off x="468400" y="3418650"/>
            <a:ext cx="8319000" cy="74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Answer: 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 ‘</a:t>
            </a:r>
            <a:r>
              <a:rPr i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est-ce que</a:t>
            </a: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 to the beginning of the sentence.</a:t>
            </a:r>
            <a:endParaRPr sz="100">
              <a:solidFill>
                <a:schemeClr val="dk2"/>
              </a:solidFill>
            </a:endParaRPr>
          </a:p>
        </p:txBody>
      </p:sp>
      <p:sp>
        <p:nvSpPr>
          <p:cNvPr id="332" name="Google Shape;332;p53"/>
          <p:cNvSpPr/>
          <p:nvPr/>
        </p:nvSpPr>
        <p:spPr>
          <a:xfrm>
            <a:off x="932800" y="2309100"/>
            <a:ext cx="3045600" cy="67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Est-ce que tu</a:t>
            </a:r>
            <a:endParaRPr sz="100">
              <a:solidFill>
                <a:srgbClr val="4B3241"/>
              </a:solidFill>
            </a:endParaRPr>
          </a:p>
        </p:txBody>
      </p:sp>
      <p:sp>
        <p:nvSpPr>
          <p:cNvPr id="333" name="Google Shape;333;p53"/>
          <p:cNvSpPr/>
          <p:nvPr/>
        </p:nvSpPr>
        <p:spPr>
          <a:xfrm>
            <a:off x="1028700" y="2912575"/>
            <a:ext cx="2230800" cy="223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4"/>
          <p:cNvSpPr txBox="1"/>
          <p:nvPr>
            <p:ph type="title"/>
          </p:nvPr>
        </p:nvSpPr>
        <p:spPr>
          <a:xfrm>
            <a:off x="468400" y="281069"/>
            <a:ext cx="66225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Asking questions in French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39" name="Google Shape;33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2675" y="28274"/>
            <a:ext cx="902475" cy="90330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54"/>
          <p:cNvSpPr/>
          <p:nvPr/>
        </p:nvSpPr>
        <p:spPr>
          <a:xfrm>
            <a:off x="544600" y="1095275"/>
            <a:ext cx="2499900" cy="744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Intonation</a:t>
            </a:r>
            <a:endParaRPr sz="100">
              <a:solidFill>
                <a:schemeClr val="dk2"/>
              </a:solidFill>
            </a:endParaRPr>
          </a:p>
        </p:txBody>
      </p:sp>
      <p:sp>
        <p:nvSpPr>
          <p:cNvPr id="341" name="Google Shape;341;p54"/>
          <p:cNvSpPr/>
          <p:nvPr/>
        </p:nvSpPr>
        <p:spPr>
          <a:xfrm>
            <a:off x="544605" y="2297475"/>
            <a:ext cx="2499900" cy="744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Inversion</a:t>
            </a:r>
            <a:endParaRPr sz="3200">
              <a:solidFill>
                <a:schemeClr val="dk2"/>
              </a:solidFill>
            </a:endParaRPr>
          </a:p>
        </p:txBody>
      </p:sp>
      <p:sp>
        <p:nvSpPr>
          <p:cNvPr id="342" name="Google Shape;342;p54"/>
          <p:cNvSpPr/>
          <p:nvPr/>
        </p:nvSpPr>
        <p:spPr>
          <a:xfrm>
            <a:off x="544611" y="3499675"/>
            <a:ext cx="2499900" cy="744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it that...</a:t>
            </a:r>
            <a:endParaRPr sz="3200">
              <a:solidFill>
                <a:schemeClr val="dk2"/>
              </a:solidFill>
            </a:endParaRPr>
          </a:p>
        </p:txBody>
      </p:sp>
      <p:sp>
        <p:nvSpPr>
          <p:cNvPr id="343" name="Google Shape;343;p54"/>
          <p:cNvSpPr/>
          <p:nvPr/>
        </p:nvSpPr>
        <p:spPr>
          <a:xfrm>
            <a:off x="3244650" y="1095275"/>
            <a:ext cx="5307300" cy="74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Raise the pitch of your voice at the end of the sentence.</a:t>
            </a:r>
            <a:endParaRPr sz="100">
              <a:solidFill>
                <a:schemeClr val="dk2"/>
              </a:solidFill>
            </a:endParaRPr>
          </a:p>
        </p:txBody>
      </p:sp>
      <p:sp>
        <p:nvSpPr>
          <p:cNvPr id="344" name="Google Shape;344;p54"/>
          <p:cNvSpPr/>
          <p:nvPr/>
        </p:nvSpPr>
        <p:spPr>
          <a:xfrm>
            <a:off x="3244650" y="2297475"/>
            <a:ext cx="5381400" cy="74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Swap the order of the subject and the verb.</a:t>
            </a:r>
            <a:endParaRPr sz="100">
              <a:solidFill>
                <a:schemeClr val="dk2"/>
              </a:solidFill>
            </a:endParaRPr>
          </a:p>
        </p:txBody>
      </p:sp>
      <p:sp>
        <p:nvSpPr>
          <p:cNvPr id="345" name="Google Shape;345;p54"/>
          <p:cNvSpPr/>
          <p:nvPr/>
        </p:nvSpPr>
        <p:spPr>
          <a:xfrm>
            <a:off x="3480125" y="3499675"/>
            <a:ext cx="5071800" cy="74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 ‘</a:t>
            </a:r>
            <a:r>
              <a:rPr i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est-ce que</a:t>
            </a: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 to the beginning of the sentence.</a:t>
            </a:r>
            <a:endParaRPr sz="1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0" name="Google Shape;350;p55"/>
          <p:cNvGraphicFramePr/>
          <p:nvPr/>
        </p:nvGraphicFramePr>
        <p:xfrm>
          <a:off x="267563" y="108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{3D157E0C-65E4-4762-8BA8-CCB623145F44}</a:tableStyleId>
              </a:tblPr>
              <a:tblGrid>
                <a:gridCol w="444600"/>
                <a:gridCol w="6067350"/>
                <a:gridCol w="1975625"/>
              </a:tblGrid>
              <a:tr h="554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does your voice change with intonation?</a:t>
                      </a:r>
                      <a:endParaRPr b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4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With inversion, you swap the order of the….</a:t>
                      </a:r>
                      <a:endParaRPr b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4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‘is it that’ into French.</a:t>
                      </a:r>
                      <a:endParaRPr b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4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Identify the question: ‘joues-tu du piano?’</a:t>
                      </a:r>
                      <a:endParaRPr b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4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Identify the question: ‘c’est près de la poste?’</a:t>
                      </a:r>
                      <a:endParaRPr b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4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Identify the question: ‘est-ce que tu joues?’</a:t>
                      </a:r>
                      <a:endParaRPr b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1" name="Google Shape;351;p55"/>
          <p:cNvSpPr txBox="1"/>
          <p:nvPr/>
        </p:nvSpPr>
        <p:spPr>
          <a:xfrm>
            <a:off x="6856833" y="1163338"/>
            <a:ext cx="1866000" cy="42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voice goes up</a:t>
            </a:r>
            <a:endParaRPr b="1"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2" name="Google Shape;352;p55"/>
          <p:cNvSpPr txBox="1"/>
          <p:nvPr/>
        </p:nvSpPr>
        <p:spPr>
          <a:xfrm>
            <a:off x="6856832" y="1709325"/>
            <a:ext cx="1848900" cy="42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subject &amp; verb</a:t>
            </a:r>
            <a:endParaRPr b="1"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55"/>
          <p:cNvSpPr txBox="1"/>
          <p:nvPr/>
        </p:nvSpPr>
        <p:spPr>
          <a:xfrm>
            <a:off x="6856832" y="2268238"/>
            <a:ext cx="1848900" cy="42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est-ce que</a:t>
            </a:r>
            <a:endParaRPr b="1"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4" name="Google Shape;354;p55"/>
          <p:cNvSpPr txBox="1"/>
          <p:nvPr/>
        </p:nvSpPr>
        <p:spPr>
          <a:xfrm>
            <a:off x="6856890" y="2814225"/>
            <a:ext cx="1848900" cy="42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inversion</a:t>
            </a:r>
            <a:endParaRPr b="1"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5" name="Google Shape;355;p55"/>
          <p:cNvSpPr txBox="1"/>
          <p:nvPr/>
        </p:nvSpPr>
        <p:spPr>
          <a:xfrm>
            <a:off x="6856832" y="3360213"/>
            <a:ext cx="1848900" cy="42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intonation</a:t>
            </a:r>
            <a:endParaRPr b="1"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6" name="Google Shape;356;p55"/>
          <p:cNvSpPr txBox="1"/>
          <p:nvPr/>
        </p:nvSpPr>
        <p:spPr>
          <a:xfrm>
            <a:off x="6841475" y="3906200"/>
            <a:ext cx="1866000" cy="42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is it that</a:t>
            </a:r>
            <a:endParaRPr b="1"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7" name="Google Shape;357;p55"/>
          <p:cNvSpPr/>
          <p:nvPr/>
        </p:nvSpPr>
        <p:spPr>
          <a:xfrm>
            <a:off x="743638" y="235488"/>
            <a:ext cx="7647000" cy="55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Talk about what you do and where you do it</a:t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