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BCF9CE-21EB-4875-9C72-3BEB20E08FAA}">
  <a:tblStyle styleId="{1BBCF9CE-21EB-4875-9C72-3BEB20E08F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114df8b5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114df8b5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114df8b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114df8b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114df8b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114df8b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6152e98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6152e98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c315f7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c315f7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114df8b5_2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114df8b5_2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1170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holiday travels and booking tickets [2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Comparatives and superlatives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76127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297600" y="176595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[ü]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251500" y="7128900"/>
            <a:ext cx="57072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06000" y="7128900"/>
            <a:ext cx="4919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</a:t>
            </a:r>
            <a:r>
              <a:rPr lang="en-GB" sz="4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ck [luck/happiness]</a:t>
            </a:r>
            <a:endParaRPr sz="4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530875" y="4233300"/>
            <a:ext cx="3887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ck</a:t>
            </a:r>
            <a:endParaRPr sz="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432900" y="39866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nchen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3890400" y="6056400"/>
            <a:ext cx="3615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ssen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have to/must]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913" y="3986625"/>
            <a:ext cx="3010166" cy="324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94563" y="1667275"/>
            <a:ext cx="4625899" cy="23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5025" y="1920350"/>
            <a:ext cx="3080380" cy="23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2" name="Google Shape;102;p16"/>
          <p:cNvSpPr/>
          <p:nvPr/>
        </p:nvSpPr>
        <p:spPr>
          <a:xfrm>
            <a:off x="535982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336500" y="182270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[w]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668350" y="7128900"/>
            <a:ext cx="5337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elt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16350" y="7830250"/>
            <a:ext cx="4890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asser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3309950" y="25905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as?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3780900" y="6960250"/>
            <a:ext cx="3000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ien [Vienna]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6675" y="4545100"/>
            <a:ext cx="29337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6926" y="5143500"/>
            <a:ext cx="27813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95025" y="609350"/>
            <a:ext cx="25717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orama, Vienna, Skyline, Austria, Danube, Landscape"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4165" y="4608061"/>
            <a:ext cx="5763036" cy="2299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{1BBCF9CE-21EB-4875-9C72-3BEB20E08FAA}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Flugzeuge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aeroplanes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Fahrräder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bikes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Straßenbahnen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trams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Autos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comfortable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umweltfreundlicher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environmentally friendly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länger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größer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bigger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schnellsten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fastest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Comparatives</a:t>
            </a:r>
            <a:endParaRPr/>
          </a:p>
        </p:txBody>
      </p:sp>
      <p:graphicFrame>
        <p:nvGraphicFramePr>
          <p:cNvPr id="125" name="Google Shape;125;p18"/>
          <p:cNvGraphicFramePr/>
          <p:nvPr/>
        </p:nvGraphicFramePr>
        <p:xfrm>
          <a:off x="952500" y="168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{1BBCF9CE-21EB-4875-9C72-3BEB20E08FAA}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use comparatives to compare two things.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0199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-er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the end of the adjective.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adjectives are irregular.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1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groß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ö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ß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praktisch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praktisch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besser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1275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a comparative within a sentence use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als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than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77340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Auto ist schneller als ein Fahrrad. = A car is faster than a bike.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77340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Bus ist billiger als der Zug. = The bus is cheaper than the train.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Superlatives</a:t>
            </a:r>
            <a:endParaRPr/>
          </a:p>
        </p:txBody>
      </p:sp>
      <p:graphicFrame>
        <p:nvGraphicFramePr>
          <p:cNvPr id="131" name="Google Shape;131;p19"/>
          <p:cNvGraphicFramePr/>
          <p:nvPr/>
        </p:nvGraphicFramePr>
        <p:xfrm>
          <a:off x="917950" y="127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{1BBCF9CE-21EB-4875-9C72-3BEB20E08FAA}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67875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use superlatives to say something is “the most...” Use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 the adjective and add -(e)sten to the end of the adjective. Some adjectives are irregular.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681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schnell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groß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ö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ß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bequem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205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a superlative  within a sentence: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2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Auto ist schnell, aber ein Flugzeug ist am schnellsten. = A car is fast, but an aeroplane is fastest.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200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umweltfreundlichsten fährt man mit dem Fahrrad. = One travels most environmentally friendly by bike.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Discussing holiday travels and booking tickets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A comparative is used </a:t>
            </a:r>
            <a:endParaRPr sz="5600" u="sng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Bigger</a:t>
            </a:r>
            <a:r>
              <a:rPr lang="en-GB" sz="5600">
                <a:solidFill>
                  <a:schemeClr val="dk2"/>
                </a:solidFill>
              </a:rPr>
              <a:t> =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Better =             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A superlative is used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Fastest =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Biggest =               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 flipH="1" rot="10800000">
            <a:off x="10316250" y="3522450"/>
            <a:ext cx="6238200" cy="23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0"/>
          <p:cNvCxnSpPr/>
          <p:nvPr/>
        </p:nvCxnSpPr>
        <p:spPr>
          <a:xfrm flipH="1" rot="10800000">
            <a:off x="5261475" y="4578875"/>
            <a:ext cx="2745000" cy="13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0"/>
          <p:cNvCxnSpPr/>
          <p:nvPr/>
        </p:nvCxnSpPr>
        <p:spPr>
          <a:xfrm flipH="1" rot="10800000">
            <a:off x="5495500" y="5467900"/>
            <a:ext cx="2457600" cy="13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0"/>
          <p:cNvCxnSpPr/>
          <p:nvPr/>
        </p:nvCxnSpPr>
        <p:spPr>
          <a:xfrm>
            <a:off x="5495500" y="7618150"/>
            <a:ext cx="2716800" cy="10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0"/>
          <p:cNvCxnSpPr/>
          <p:nvPr/>
        </p:nvCxnSpPr>
        <p:spPr>
          <a:xfrm>
            <a:off x="10356800" y="6514850"/>
            <a:ext cx="6219000" cy="55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0"/>
          <p:cNvCxnSpPr/>
          <p:nvPr/>
        </p:nvCxnSpPr>
        <p:spPr>
          <a:xfrm>
            <a:off x="5629350" y="8652600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 txBox="1"/>
          <p:nvPr/>
        </p:nvSpPr>
        <p:spPr>
          <a:xfrm>
            <a:off x="10316250" y="2932450"/>
            <a:ext cx="6238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compare two things.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266900" y="3861900"/>
            <a:ext cx="27168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größer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5495500" y="4832900"/>
            <a:ext cx="27168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besser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9662850" y="5919050"/>
            <a:ext cx="8217600" cy="96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say something is “the most…”.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5413900" y="6887450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am schnellsten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5629350" y="7972800"/>
            <a:ext cx="4191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 größten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