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da5c292d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g8da5c29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4294967295" type="ctrTitle"/>
          </p:nvPr>
        </p:nvSpPr>
        <p:spPr>
          <a:xfrm>
            <a:off x="91800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Sequences</a:t>
            </a:r>
            <a:b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Generalising arithmetic sequences through tracking calculations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746500" y="61924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br>
              <a:rPr lang="en-GB">
                <a:solidFill>
                  <a:schemeClr val="dk2"/>
                </a:solidFill>
              </a:rPr>
            </a:br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2303479" y="134379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5031000" y="6359738"/>
            <a:ext cx="2127401" cy="185980"/>
          </a:xfrm>
          <a:custGeom>
            <a:rect b="b" l="l" r="r" t="t"/>
            <a:pathLst>
              <a:path extrusionOk="0" h="185980" w="1743560">
                <a:moveTo>
                  <a:pt x="38746" y="185980"/>
                </a:moveTo>
                <a:lnTo>
                  <a:pt x="38746" y="185980"/>
                </a:lnTo>
                <a:lnTo>
                  <a:pt x="1743560" y="178231"/>
                </a:lnTo>
                <a:lnTo>
                  <a:pt x="1743560" y="30997"/>
                </a:lnTo>
                <a:lnTo>
                  <a:pt x="1635072" y="54244"/>
                </a:lnTo>
                <a:lnTo>
                  <a:pt x="1534333" y="23248"/>
                </a:lnTo>
                <a:lnTo>
                  <a:pt x="1441343" y="92990"/>
                </a:lnTo>
                <a:lnTo>
                  <a:pt x="1294109" y="38746"/>
                </a:lnTo>
                <a:lnTo>
                  <a:pt x="1232116" y="69743"/>
                </a:lnTo>
                <a:lnTo>
                  <a:pt x="1022889" y="46495"/>
                </a:lnTo>
                <a:lnTo>
                  <a:pt x="891153" y="0"/>
                </a:lnTo>
                <a:lnTo>
                  <a:pt x="790414" y="69743"/>
                </a:lnTo>
                <a:lnTo>
                  <a:pt x="697424" y="38746"/>
                </a:lnTo>
                <a:lnTo>
                  <a:pt x="627682" y="69743"/>
                </a:lnTo>
                <a:lnTo>
                  <a:pt x="464950" y="38746"/>
                </a:lnTo>
                <a:lnTo>
                  <a:pt x="387458" y="69743"/>
                </a:lnTo>
                <a:lnTo>
                  <a:pt x="325465" y="38746"/>
                </a:lnTo>
                <a:lnTo>
                  <a:pt x="263472" y="77492"/>
                </a:lnTo>
                <a:lnTo>
                  <a:pt x="116238" y="15498"/>
                </a:lnTo>
                <a:lnTo>
                  <a:pt x="100739" y="54244"/>
                </a:lnTo>
                <a:lnTo>
                  <a:pt x="0" y="61993"/>
                </a:lnTo>
                <a:lnTo>
                  <a:pt x="38746" y="18598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282651" y="1751045"/>
            <a:ext cx="18005349" cy="7848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Imagine the number grid continues for many rows.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Write down a number to match each description: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 number greater than 20 in column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 number greater than 20 in column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 number between 100 and 110 in column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How many ways can you complete this sentence: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“Numbers in column </a:t>
            </a:r>
            <a:r>
              <a:rPr b="1" i="0" lang="en-GB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/ B / C / D </a:t>
            </a: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will </a:t>
            </a:r>
            <a:r>
              <a:rPr b="1" i="0" lang="en-GB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always / sometimes / never …… </a:t>
            </a:r>
            <a:r>
              <a:rPr b="0" i="0" lang="en-GB" sz="3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" name="Google Shape;40;p7"/>
          <p:cNvGrpSpPr/>
          <p:nvPr/>
        </p:nvGrpSpPr>
        <p:grpSpPr>
          <a:xfrm>
            <a:off x="12766597" y="2990838"/>
            <a:ext cx="4892750" cy="5567004"/>
            <a:chOff x="14119150" y="3040747"/>
            <a:chExt cx="1911758" cy="2175211"/>
          </a:xfrm>
        </p:grpSpPr>
        <p:pic>
          <p:nvPicPr>
            <p:cNvPr id="41" name="Google Shape;4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82881" y="3306707"/>
              <a:ext cx="1670416" cy="1847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7"/>
            <p:cNvSpPr/>
            <p:nvPr/>
          </p:nvSpPr>
          <p:spPr>
            <a:xfrm>
              <a:off x="14205270" y="4722652"/>
              <a:ext cx="1825637" cy="307777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4119150" y="4826921"/>
              <a:ext cx="1911758" cy="3890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 txBox="1"/>
            <p:nvPr/>
          </p:nvSpPr>
          <p:spPr>
            <a:xfrm>
              <a:off x="14334339" y="3040748"/>
              <a:ext cx="341103" cy="204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 txBox="1"/>
            <p:nvPr/>
          </p:nvSpPr>
          <p:spPr>
            <a:xfrm>
              <a:off x="14760291" y="3040747"/>
              <a:ext cx="341103" cy="204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 txBox="1"/>
            <p:nvPr/>
          </p:nvSpPr>
          <p:spPr>
            <a:xfrm>
              <a:off x="15186244" y="3040829"/>
              <a:ext cx="341103" cy="204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 txBox="1"/>
            <p:nvPr/>
          </p:nvSpPr>
          <p:spPr>
            <a:xfrm>
              <a:off x="15612195" y="3040828"/>
              <a:ext cx="341103" cy="204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2800" u="none" cap="none" strike="noStrike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748112" y="750301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8"/>
          <p:cNvGrpSpPr/>
          <p:nvPr/>
        </p:nvGrpSpPr>
        <p:grpSpPr>
          <a:xfrm>
            <a:off x="8421662" y="1564801"/>
            <a:ext cx="5745645" cy="4455202"/>
            <a:chOff x="10245479" y="3036558"/>
            <a:chExt cx="2958401" cy="2293959"/>
          </a:xfrm>
        </p:grpSpPr>
        <p:pic>
          <p:nvPicPr>
            <p:cNvPr id="54" name="Google Shape;5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44965" y="3371647"/>
              <a:ext cx="2149425" cy="1847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8"/>
            <p:cNvSpPr/>
            <p:nvPr/>
          </p:nvSpPr>
          <p:spPr>
            <a:xfrm>
              <a:off x="10867355" y="4787592"/>
              <a:ext cx="2313512" cy="307777"/>
            </a:xfrm>
            <a:custGeom>
              <a:rect b="b" l="l" r="r" t="t"/>
              <a:pathLst>
                <a:path extrusionOk="0" h="185980" w="1743560">
                  <a:moveTo>
                    <a:pt x="38746" y="185980"/>
                  </a:moveTo>
                  <a:lnTo>
                    <a:pt x="38746" y="185980"/>
                  </a:lnTo>
                  <a:lnTo>
                    <a:pt x="1743560" y="178231"/>
                  </a:lnTo>
                  <a:lnTo>
                    <a:pt x="1743560" y="30997"/>
                  </a:lnTo>
                  <a:lnTo>
                    <a:pt x="1635072" y="54244"/>
                  </a:lnTo>
                  <a:lnTo>
                    <a:pt x="1534333" y="23248"/>
                  </a:lnTo>
                  <a:lnTo>
                    <a:pt x="1441343" y="92990"/>
                  </a:lnTo>
                  <a:lnTo>
                    <a:pt x="1294109" y="38746"/>
                  </a:lnTo>
                  <a:lnTo>
                    <a:pt x="1232116" y="69743"/>
                  </a:lnTo>
                  <a:lnTo>
                    <a:pt x="1022889" y="46495"/>
                  </a:lnTo>
                  <a:lnTo>
                    <a:pt x="891153" y="0"/>
                  </a:lnTo>
                  <a:lnTo>
                    <a:pt x="790414" y="69743"/>
                  </a:lnTo>
                  <a:lnTo>
                    <a:pt x="697424" y="38746"/>
                  </a:lnTo>
                  <a:lnTo>
                    <a:pt x="627682" y="69743"/>
                  </a:lnTo>
                  <a:lnTo>
                    <a:pt x="464950" y="38746"/>
                  </a:lnTo>
                  <a:lnTo>
                    <a:pt x="387458" y="69743"/>
                  </a:lnTo>
                  <a:lnTo>
                    <a:pt x="325465" y="38746"/>
                  </a:lnTo>
                  <a:lnTo>
                    <a:pt x="263472" y="77492"/>
                  </a:lnTo>
                  <a:lnTo>
                    <a:pt x="116238" y="15498"/>
                  </a:lnTo>
                  <a:lnTo>
                    <a:pt x="100739" y="54244"/>
                  </a:lnTo>
                  <a:lnTo>
                    <a:pt x="0" y="61993"/>
                  </a:lnTo>
                  <a:lnTo>
                    <a:pt x="38746" y="185980"/>
                  </a:ln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0781233" y="4941480"/>
              <a:ext cx="2422647" cy="3890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 txBox="1"/>
            <p:nvPr/>
          </p:nvSpPr>
          <p:spPr>
            <a:xfrm>
              <a:off x="10260009" y="3426636"/>
              <a:ext cx="931138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 txBox="1"/>
            <p:nvPr/>
          </p:nvSpPr>
          <p:spPr>
            <a:xfrm>
              <a:off x="10245479" y="3783759"/>
              <a:ext cx="931138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 txBox="1"/>
            <p:nvPr/>
          </p:nvSpPr>
          <p:spPr>
            <a:xfrm>
              <a:off x="10260009" y="4140884"/>
              <a:ext cx="931138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 txBox="1"/>
            <p:nvPr/>
          </p:nvSpPr>
          <p:spPr>
            <a:xfrm>
              <a:off x="10260009" y="4498007"/>
              <a:ext cx="931138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Row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 txBox="1"/>
            <p:nvPr/>
          </p:nvSpPr>
          <p:spPr>
            <a:xfrm>
              <a:off x="11001609" y="3036559"/>
              <a:ext cx="341103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 txBox="1"/>
            <p:nvPr/>
          </p:nvSpPr>
          <p:spPr>
            <a:xfrm>
              <a:off x="11427561" y="3036558"/>
              <a:ext cx="341103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 txBox="1"/>
            <p:nvPr/>
          </p:nvSpPr>
          <p:spPr>
            <a:xfrm>
              <a:off x="11853513" y="3036640"/>
              <a:ext cx="341103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 txBox="1"/>
            <p:nvPr/>
          </p:nvSpPr>
          <p:spPr>
            <a:xfrm>
              <a:off x="12279465" y="3036639"/>
              <a:ext cx="341103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 txBox="1"/>
            <p:nvPr/>
          </p:nvSpPr>
          <p:spPr>
            <a:xfrm>
              <a:off x="12715687" y="3036558"/>
              <a:ext cx="341103" cy="23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8"/>
          <p:cNvSpPr txBox="1"/>
          <p:nvPr/>
        </p:nvSpPr>
        <p:spPr>
          <a:xfrm>
            <a:off x="8466709" y="5659149"/>
            <a:ext cx="78105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Look at the same number grid as Q1. Which columns and rows would these numbers fall into?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497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1 000 006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252279" y="2215593"/>
            <a:ext cx="7716600" cy="6986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657" r="-1337" t="-7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680846" y="652643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549909" y="2213373"/>
            <a:ext cx="8487874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Zaki is describing a number grid.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8" marL="50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first row contains the number -3.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4" marL="50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Every column contains odd and even numbers.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4" marL="50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10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row contains the number 64.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could his grid look like? Draw the first two rows.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grids could he be describing?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0845" y="2923956"/>
            <a:ext cx="4554698" cy="442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9"/>
          <p:cNvGrpSpPr/>
          <p:nvPr/>
        </p:nvGrpSpPr>
        <p:grpSpPr>
          <a:xfrm>
            <a:off x="11122654" y="2923955"/>
            <a:ext cx="4692889" cy="5057665"/>
            <a:chOff x="12220775" y="4605199"/>
            <a:chExt cx="3339769" cy="3287998"/>
          </a:xfrm>
        </p:grpSpPr>
        <p:sp>
          <p:nvSpPr>
            <p:cNvPr id="77" name="Google Shape;77;p9"/>
            <p:cNvSpPr/>
            <p:nvPr/>
          </p:nvSpPr>
          <p:spPr>
            <a:xfrm>
              <a:off x="12220775" y="4605199"/>
              <a:ext cx="3339769" cy="328799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9000">
                  <a:schemeClr val="lt1"/>
                </a:gs>
                <a:gs pos="81000">
                  <a:schemeClr val="lt1"/>
                </a:gs>
                <a:gs pos="87000">
                  <a:schemeClr val="lt1"/>
                </a:gs>
                <a:gs pos="8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5400000">
              <a:off x="12246661" y="4579314"/>
              <a:ext cx="3287998" cy="333976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87000">
                  <a:schemeClr val="lt1"/>
                </a:gs>
                <a:gs pos="92000">
                  <a:schemeClr val="lt1"/>
                </a:gs>
                <a:gs pos="96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" name="Google Shape;79;p9"/>
          <p:cNvPicPr preferRelativeResize="0"/>
          <p:nvPr/>
        </p:nvPicPr>
        <p:blipFill rotWithShape="1">
          <a:blip r:embed="rId4">
            <a:alphaModFix/>
          </a:blip>
          <a:srcRect b="50413" l="69997" r="7372" t="14857"/>
          <a:stretch/>
        </p:blipFill>
        <p:spPr>
          <a:xfrm>
            <a:off x="8906846" y="2676267"/>
            <a:ext cx="1770229" cy="384251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/>
          <p:nvPr/>
        </p:nvSpPr>
        <p:spPr>
          <a:xfrm>
            <a:off x="680846" y="3219450"/>
            <a:ext cx="7642230" cy="2343149"/>
          </a:xfrm>
          <a:prstGeom prst="wedgeRoundRectCallout">
            <a:avLst>
              <a:gd fmla="val 57251" name="adj1"/>
              <a:gd fmla="val -4219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