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10287000" cx="18288000"/>
  <p:notesSz cx="6858000" cy="9144000"/>
  <p:embeddedFontLst>
    <p:embeddedFont>
      <p:font typeface="Montserrat SemiBold"/>
      <p:regular r:id="rId19"/>
      <p:bold r:id="rId20"/>
      <p:italic r:id="rId21"/>
      <p:boldItalic r:id="rId22"/>
    </p:embeddedFont>
    <p:embeddedFont>
      <p:font typeface="Montserrat"/>
      <p:regular r:id="rId23"/>
      <p:bold r:id="rId24"/>
      <p:italic r:id="rId25"/>
      <p:boldItalic r:id="rId26"/>
    </p:embeddedFont>
    <p:embeddedFont>
      <p:font typeface="Montserrat Medium"/>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bold.fntdata"/><Relationship Id="rId22" Type="http://schemas.openxmlformats.org/officeDocument/2006/relationships/font" Target="fonts/MontserratSemiBold-boldItalic.fntdata"/><Relationship Id="rId21" Type="http://schemas.openxmlformats.org/officeDocument/2006/relationships/font" Target="fonts/MontserratSemiBold-italic.fntdata"/><Relationship Id="rId24" Type="http://schemas.openxmlformats.org/officeDocument/2006/relationships/font" Target="fonts/Montserrat-bold.fntdata"/><Relationship Id="rId23"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boldItalic.fntdata"/><Relationship Id="rId25" Type="http://schemas.openxmlformats.org/officeDocument/2006/relationships/font" Target="fonts/Montserrat-italic.fntdata"/><Relationship Id="rId28" Type="http://schemas.openxmlformats.org/officeDocument/2006/relationships/font" Target="fonts/MontserratMedium-bold.fntdata"/><Relationship Id="rId27" Type="http://schemas.openxmlformats.org/officeDocument/2006/relationships/font" Target="fonts/MontserratMedium-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italic.fntdata"/><Relationship Id="rId7" Type="http://schemas.openxmlformats.org/officeDocument/2006/relationships/slide" Target="slides/slide3.xml"/><Relationship Id="rId8" Type="http://schemas.openxmlformats.org/officeDocument/2006/relationships/slide" Target="slides/slide4.xml"/><Relationship Id="rId30" Type="http://schemas.openxmlformats.org/officeDocument/2006/relationships/font" Target="fonts/MontserratMedium-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MontserratSemiBold-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ad82beb8d5_0_9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ad82beb8d5_0_9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ad82beb8d5_0_6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ad82beb8d5_0_6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ad82beb8d5_0_6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ad82beb8d5_0_6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ad82beb8d5_0_7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ad82beb8d5_0_7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ad82beb8d5_0_7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ad82beb8d5_0_7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ad82beb8d5_0_7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ad82beb8d5_0_7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ad82beb8d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ad82beb8d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d82beb8d5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d82beb8d5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ad82beb8d5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ad82beb8d5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ad82beb8d5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ad82beb8d5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ad82beb8d5_0_3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ad82beb8d5_0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ad82beb8d5_0_3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ad82beb8d5_0_3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ad82beb8d5_0_4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ad82beb8d5_0_4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ad82beb8d5_0_5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ad82beb8d5_0_5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rgbClr val="00468C"/>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FFFFFF"/>
              </a:buClr>
              <a:buSzPts val="7200"/>
              <a:buFont typeface="Montserrat SemiBold"/>
              <a:buNone/>
              <a:defRPr b="0" i="1" sz="7200">
                <a:solidFill>
                  <a:srgbClr val="FFFFFF"/>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FFFFFF"/>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1" name="Shape 71"/>
        <p:cNvGrpSpPr/>
        <p:nvPr/>
      </p:nvGrpSpPr>
      <p:grpSpPr>
        <a:xfrm>
          <a:off x="0" y="0"/>
          <a:ext cx="0" cy="0"/>
          <a:chOff x="0" y="0"/>
          <a:chExt cx="0" cy="0"/>
        </a:xfrm>
      </p:grpSpPr>
      <p:sp>
        <p:nvSpPr>
          <p:cNvPr id="72" name="Google Shape;72;p1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1">
  <p:cSld name="TITLE_ONLY_1_2">
    <p:spTree>
      <p:nvGrpSpPr>
        <p:cNvPr id="73" name="Shape 73"/>
        <p:cNvGrpSpPr/>
        <p:nvPr/>
      </p:nvGrpSpPr>
      <p:grpSpPr>
        <a:xfrm>
          <a:off x="0" y="0"/>
          <a:ext cx="0" cy="0"/>
          <a:chOff x="0" y="0"/>
          <a:chExt cx="0" cy="0"/>
        </a:xfrm>
      </p:grpSpPr>
      <p:sp>
        <p:nvSpPr>
          <p:cNvPr id="74" name="Google Shape;74;p13"/>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75" name="Google Shape;75;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6" name="Google Shape;76;p13"/>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7" name="Google Shape;77;p13"/>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78" name="Google Shape;78;p13"/>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79" name="Google Shape;79;p13"/>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80" name="Google Shape;80;p13"/>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1" name="Google Shape;81;p13"/>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2">
  <p:cSld name="TITLE_ONLY_1_3">
    <p:spTree>
      <p:nvGrpSpPr>
        <p:cNvPr id="82" name="Shape 82"/>
        <p:cNvGrpSpPr/>
        <p:nvPr/>
      </p:nvGrpSpPr>
      <p:grpSpPr>
        <a:xfrm>
          <a:off x="0" y="0"/>
          <a:ext cx="0" cy="0"/>
          <a:chOff x="0" y="0"/>
          <a:chExt cx="0" cy="0"/>
        </a:xfrm>
      </p:grpSpPr>
      <p:sp>
        <p:nvSpPr>
          <p:cNvPr id="83" name="Google Shape;83;p1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4"/>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4"/>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7" name="Google Shape;87;p14"/>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8" name="Google Shape;88;p14"/>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
        <p:nvSpPr>
          <p:cNvPr id="89" name="Google Shape;89;p14"/>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14"/>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381000" lvl="0" marL="457200" rtl="0">
              <a:lnSpc>
                <a:spcPct val="115000"/>
              </a:lnSpc>
              <a:spcBef>
                <a:spcPts val="0"/>
              </a:spcBef>
              <a:spcAft>
                <a:spcPts val="0"/>
              </a:spcAft>
              <a:buSzPts val="2400"/>
              <a:buChar char="●"/>
              <a:defRPr sz="2400"/>
            </a:lvl1pPr>
            <a:lvl2pPr indent="-381000" lvl="1" marL="914400" rtl="0">
              <a:lnSpc>
                <a:spcPct val="115000"/>
              </a:lnSpc>
              <a:spcBef>
                <a:spcPts val="1200"/>
              </a:spcBef>
              <a:spcAft>
                <a:spcPts val="0"/>
              </a:spcAft>
              <a:buSzPts val="2400"/>
              <a:buChar char="–"/>
              <a:defRPr sz="2400"/>
            </a:lvl2pPr>
            <a:lvl3pPr indent="-381000" lvl="2" marL="1371600" rtl="0">
              <a:lnSpc>
                <a:spcPct val="115000"/>
              </a:lnSpc>
              <a:spcBef>
                <a:spcPts val="1200"/>
              </a:spcBef>
              <a:spcAft>
                <a:spcPts val="0"/>
              </a:spcAft>
              <a:buSzPts val="2400"/>
              <a:buChar char="–"/>
              <a:defRPr sz="2400"/>
            </a:lvl3pPr>
            <a:lvl4pPr indent="-381000" lvl="3" marL="1828800" rtl="0">
              <a:lnSpc>
                <a:spcPct val="115000"/>
              </a:lnSpc>
              <a:spcBef>
                <a:spcPts val="1200"/>
              </a:spcBef>
              <a:spcAft>
                <a:spcPts val="0"/>
              </a:spcAft>
              <a:buSzPts val="2400"/>
              <a:buChar char="–"/>
              <a:defRPr sz="2400"/>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381000" lvl="6" marL="3200400" rtl="0">
              <a:lnSpc>
                <a:spcPct val="115000"/>
              </a:lnSpc>
              <a:spcBef>
                <a:spcPts val="1200"/>
              </a:spcBef>
              <a:spcAft>
                <a:spcPts val="0"/>
              </a:spcAft>
              <a:buSzPts val="2400"/>
              <a:buChar char="–"/>
              <a:defRPr sz="2400"/>
            </a:lvl7pPr>
            <a:lvl8pPr indent="-381000" lvl="7" marL="3657600" rtl="0">
              <a:lnSpc>
                <a:spcPct val="115000"/>
              </a:lnSpc>
              <a:spcBef>
                <a:spcPts val="1200"/>
              </a:spcBef>
              <a:spcAft>
                <a:spcPts val="0"/>
              </a:spcAft>
              <a:buSzPts val="2400"/>
              <a:buChar char="–"/>
              <a:defRPr sz="2400"/>
            </a:lvl8pPr>
            <a:lvl9pPr indent="-381000" lvl="8" marL="4114800" rtl="0">
              <a:lnSpc>
                <a:spcPct val="115000"/>
              </a:lnSpc>
              <a:spcBef>
                <a:spcPts val="1200"/>
              </a:spcBef>
              <a:spcAft>
                <a:spcPts val="1200"/>
              </a:spcAft>
              <a:buSzPts val="2400"/>
              <a:buChar char="–"/>
              <a:defRPr sz="2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theme" Target="../theme/theme1.xml"/><Relationship Id="rId14" Type="http://schemas.openxmlformats.org/officeDocument/2006/relationships/slideLayout" Target="../slideLayouts/slideLayout1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4" name="Shape 94"/>
        <p:cNvGrpSpPr/>
        <p:nvPr/>
      </p:nvGrpSpPr>
      <p:grpSpPr>
        <a:xfrm>
          <a:off x="0" y="0"/>
          <a:ext cx="0" cy="0"/>
          <a:chOff x="0" y="0"/>
          <a:chExt cx="0" cy="0"/>
        </a:xfrm>
      </p:grpSpPr>
      <p:sp>
        <p:nvSpPr>
          <p:cNvPr id="95" name="Google Shape;95;p15"/>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The pigs take charge</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Downloadable Resource</a:t>
            </a:r>
            <a:endParaRPr>
              <a:solidFill>
                <a:srgbClr val="4B3241"/>
              </a:solidFill>
            </a:endParaRPr>
          </a:p>
        </p:txBody>
      </p:sp>
      <p:sp>
        <p:nvSpPr>
          <p:cNvPr id="96" name="Google Shape;96;p15"/>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English - Animal Farm</a:t>
            </a:r>
            <a:endParaRPr>
              <a:solidFill>
                <a:srgbClr val="4B3241"/>
              </a:solidFill>
            </a:endParaRPr>
          </a:p>
          <a:p>
            <a:pPr indent="0" lvl="0" marL="0" rtl="0" algn="l">
              <a:spcBef>
                <a:spcPts val="2000"/>
              </a:spcBef>
              <a:spcAft>
                <a:spcPts val="2000"/>
              </a:spcAft>
              <a:buNone/>
            </a:pPr>
            <a:r>
              <a:rPr lang="en-GB">
                <a:solidFill>
                  <a:srgbClr val="4B3241"/>
                </a:solidFill>
              </a:rPr>
              <a:t>Lesson 8: The pigs take charge.</a:t>
            </a:r>
            <a:endParaRPr>
              <a:solidFill>
                <a:srgbClr val="4B3241"/>
              </a:solidFill>
            </a:endParaRPr>
          </a:p>
        </p:txBody>
      </p:sp>
      <p:sp>
        <p:nvSpPr>
          <p:cNvPr id="97" name="Google Shape;97;p15"/>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Miss Eden</a:t>
            </a:r>
            <a:endParaRPr>
              <a:solidFill>
                <a:srgbClr val="4B3241"/>
              </a:solidFill>
            </a:endParaRPr>
          </a:p>
        </p:txBody>
      </p:sp>
      <p:sp>
        <p:nvSpPr>
          <p:cNvPr id="98" name="Google Shape;9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4"/>
          <p:cNvSpPr txBox="1"/>
          <p:nvPr/>
        </p:nvSpPr>
        <p:spPr>
          <a:xfrm>
            <a:off x="1490775" y="1442000"/>
            <a:ext cx="13483200" cy="2868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1200"/>
              </a:spcBef>
              <a:spcAft>
                <a:spcPts val="0"/>
              </a:spcAft>
              <a:buNone/>
            </a:pPr>
            <a:r>
              <a:rPr lang="en-GB" sz="3000">
                <a:solidFill>
                  <a:srgbClr val="434343"/>
                </a:solidFill>
                <a:latin typeface="Montserrat"/>
                <a:ea typeface="Montserrat"/>
                <a:cs typeface="Montserrat"/>
                <a:sym typeface="Montserrat"/>
              </a:rPr>
              <a:t>These three had elaborated old Major's teachings into a complete system of thought, to which they gave the name of Animalism.</a:t>
            </a:r>
            <a:endParaRPr sz="3000">
              <a:solidFill>
                <a:srgbClr val="434343"/>
              </a:solidFill>
              <a:latin typeface="Montserrat"/>
              <a:ea typeface="Montserrat"/>
              <a:cs typeface="Montserrat"/>
              <a:sym typeface="Montserrat"/>
            </a:endParaRPr>
          </a:p>
          <a:p>
            <a:pPr indent="0" lvl="0" marL="0" rtl="0" algn="l">
              <a:lnSpc>
                <a:spcPct val="150000"/>
              </a:lnSpc>
              <a:spcBef>
                <a:spcPts val="1200"/>
              </a:spcBef>
              <a:spcAft>
                <a:spcPts val="0"/>
              </a:spcAft>
              <a:buNone/>
            </a:pPr>
            <a:r>
              <a:rPr lang="en-GB" sz="3000">
                <a:solidFill>
                  <a:srgbClr val="434343"/>
                </a:solidFill>
                <a:latin typeface="Montserrat"/>
                <a:ea typeface="Montserrat"/>
                <a:cs typeface="Montserrat"/>
                <a:sym typeface="Montserrat"/>
              </a:rPr>
              <a:t>Their most faithful </a:t>
            </a:r>
            <a:r>
              <a:rPr b="1" lang="en-GB" sz="3000">
                <a:solidFill>
                  <a:srgbClr val="434343"/>
                </a:solidFill>
                <a:latin typeface="Montserrat"/>
                <a:ea typeface="Montserrat"/>
                <a:cs typeface="Montserrat"/>
                <a:sym typeface="Montserrat"/>
              </a:rPr>
              <a:t>disciples </a:t>
            </a:r>
            <a:r>
              <a:rPr lang="en-GB" sz="3000">
                <a:solidFill>
                  <a:srgbClr val="434343"/>
                </a:solidFill>
                <a:latin typeface="Montserrat"/>
                <a:ea typeface="Montserrat"/>
                <a:cs typeface="Montserrat"/>
                <a:sym typeface="Montserrat"/>
              </a:rPr>
              <a:t>were the two cart-horses, Boxer and Clover. These two had great difficulty in thinking anything out for themselves, but having once accepted the pigs as their teachers, they absorbed everything that they were told, and passed it on to the other animals by simple arguments. They were unfailing in their attendance at the secret meetings in the barn, and led the singing of 'Beasts of England', with which the meetings always ended. </a:t>
            </a:r>
            <a:endParaRPr sz="3000">
              <a:solidFill>
                <a:srgbClr val="434343"/>
              </a:solidFill>
              <a:latin typeface="Montserrat"/>
              <a:ea typeface="Montserrat"/>
              <a:cs typeface="Montserrat"/>
              <a:sym typeface="Montserrat"/>
            </a:endParaRPr>
          </a:p>
          <a:p>
            <a:pPr indent="0" lvl="0" marL="0" rtl="0" algn="l">
              <a:lnSpc>
                <a:spcPct val="150000"/>
              </a:lnSpc>
              <a:spcBef>
                <a:spcPts val="1200"/>
              </a:spcBef>
              <a:spcAft>
                <a:spcPts val="0"/>
              </a:spcAft>
              <a:buNone/>
            </a:pPr>
            <a:r>
              <a:t/>
            </a:r>
            <a:endParaRPr sz="3000">
              <a:solidFill>
                <a:srgbClr val="434343"/>
              </a:solidFill>
              <a:latin typeface="Montserrat"/>
              <a:ea typeface="Montserrat"/>
              <a:cs typeface="Montserrat"/>
              <a:sym typeface="Montserrat"/>
            </a:endParaRPr>
          </a:p>
        </p:txBody>
      </p:sp>
      <p:sp>
        <p:nvSpPr>
          <p:cNvPr id="187" name="Google Shape;187;p24"/>
          <p:cNvSpPr txBox="1"/>
          <p:nvPr/>
        </p:nvSpPr>
        <p:spPr>
          <a:xfrm>
            <a:off x="1435400" y="8173775"/>
            <a:ext cx="13795800" cy="141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200">
                <a:solidFill>
                  <a:srgbClr val="434343"/>
                </a:solidFill>
                <a:latin typeface="Montserrat"/>
                <a:ea typeface="Montserrat"/>
                <a:cs typeface="Montserrat"/>
                <a:sym typeface="Montserrat"/>
              </a:rPr>
              <a:t>Disciples - followers</a:t>
            </a:r>
            <a:endParaRPr b="1" sz="2200">
              <a:solidFill>
                <a:srgbClr val="434343"/>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5"/>
          <p:cNvSpPr txBox="1"/>
          <p:nvPr>
            <p:ph idx="5" type="subTitle"/>
          </p:nvPr>
        </p:nvSpPr>
        <p:spPr>
          <a:xfrm>
            <a:off x="2388275" y="499500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solidFill>
                  <a:srgbClr val="FFFFFF"/>
                </a:solidFill>
              </a:rPr>
              <a:t>True</a:t>
            </a:r>
            <a:endParaRPr sz="3500">
              <a:solidFill>
                <a:srgbClr val="FFFFFF"/>
              </a:solidFill>
            </a:endParaRPr>
          </a:p>
        </p:txBody>
      </p:sp>
      <p:sp>
        <p:nvSpPr>
          <p:cNvPr id="193" name="Google Shape;193;p25"/>
          <p:cNvSpPr txBox="1"/>
          <p:nvPr>
            <p:ph idx="7" type="subTitle"/>
          </p:nvPr>
        </p:nvSpPr>
        <p:spPr>
          <a:xfrm>
            <a:off x="9642925" y="499500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t>False</a:t>
            </a:r>
            <a:endParaRPr sz="3500"/>
          </a:p>
        </p:txBody>
      </p:sp>
      <p:sp>
        <p:nvSpPr>
          <p:cNvPr id="194" name="Google Shape;194;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5" name="Google Shape;195;p25"/>
          <p:cNvSpPr txBox="1"/>
          <p:nvPr>
            <p:ph type="title"/>
          </p:nvPr>
        </p:nvSpPr>
        <p:spPr>
          <a:xfrm>
            <a:off x="2357950" y="3262200"/>
            <a:ext cx="13542000" cy="1629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a:solidFill>
                  <a:schemeClr val="dk2"/>
                </a:solidFill>
              </a:rPr>
              <a:t>Squealer, Napoleon and Snowball believed in Old Major’s teachings. </a:t>
            </a:r>
            <a:endParaRPr>
              <a:solidFill>
                <a:schemeClr val="dk2"/>
              </a:solidFill>
            </a:endParaRPr>
          </a:p>
        </p:txBody>
      </p:sp>
      <p:sp>
        <p:nvSpPr>
          <p:cNvPr id="196" name="Google Shape;196;p25"/>
          <p:cNvSpPr/>
          <p:nvPr/>
        </p:nvSpPr>
        <p:spPr>
          <a:xfrm>
            <a:off x="9642925" y="4995000"/>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6"/>
                                        </p:tgtEl>
                                        <p:attrNameLst>
                                          <p:attrName>style.visibility</p:attrName>
                                        </p:attrNameLst>
                                      </p:cBhvr>
                                      <p:to>
                                        <p:strVal val="visible"/>
                                      </p:to>
                                    </p:set>
                                    <p:animEffect filter="fade" transition="in">
                                      <p:cBhvr>
                                        <p:cTn dur="1000"/>
                                        <p:tgtEl>
                                          <p:spTgt spid="1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00" name="Shape 200"/>
        <p:cNvGrpSpPr/>
        <p:nvPr/>
      </p:nvGrpSpPr>
      <p:grpSpPr>
        <a:xfrm>
          <a:off x="0" y="0"/>
          <a:ext cx="0" cy="0"/>
          <a:chOff x="0" y="0"/>
          <a:chExt cx="0" cy="0"/>
        </a:xfrm>
      </p:grpSpPr>
      <p:sp>
        <p:nvSpPr>
          <p:cNvPr id="201" name="Google Shape;201;p26"/>
          <p:cNvSpPr txBox="1"/>
          <p:nvPr>
            <p:ph type="title"/>
          </p:nvPr>
        </p:nvSpPr>
        <p:spPr>
          <a:xfrm>
            <a:off x="1415850" y="2695150"/>
            <a:ext cx="14808300" cy="3006600"/>
          </a:xfrm>
          <a:prstGeom prst="rect">
            <a:avLst/>
          </a:prstGeom>
        </p:spPr>
        <p:txBody>
          <a:bodyPr anchorCtr="0" anchor="t" bIns="0" lIns="0" spcFirstLastPara="1" rIns="0" wrap="square" tIns="0">
            <a:noAutofit/>
          </a:bodyPr>
          <a:lstStyle/>
          <a:p>
            <a:pPr indent="0" lvl="0" marL="0" rtl="0" algn="l">
              <a:lnSpc>
                <a:spcPct val="150000"/>
              </a:lnSpc>
              <a:spcBef>
                <a:spcPts val="1200"/>
              </a:spcBef>
              <a:spcAft>
                <a:spcPts val="0"/>
              </a:spcAft>
              <a:buNone/>
            </a:pPr>
            <a:r>
              <a:rPr b="1" lang="en-GB" sz="4000">
                <a:solidFill>
                  <a:srgbClr val="434343"/>
                </a:solidFill>
                <a:latin typeface="Montserrat"/>
                <a:ea typeface="Montserrat"/>
                <a:cs typeface="Montserrat"/>
                <a:sym typeface="Montserrat"/>
              </a:rPr>
              <a:t>‘These three had elaborated old Major's teachings into a complete system of thought, to which they gave the name of </a:t>
            </a:r>
            <a:r>
              <a:rPr b="1" lang="en-GB" sz="4000" u="sng">
                <a:solidFill>
                  <a:srgbClr val="434343"/>
                </a:solidFill>
                <a:latin typeface="Montserrat"/>
                <a:ea typeface="Montserrat"/>
                <a:cs typeface="Montserrat"/>
                <a:sym typeface="Montserrat"/>
              </a:rPr>
              <a:t>Animalism.’</a:t>
            </a:r>
            <a:endParaRPr b="1" sz="4000" u="sng">
              <a:solidFill>
                <a:srgbClr val="434343"/>
              </a:solidFill>
              <a:latin typeface="Montserrat"/>
              <a:ea typeface="Montserrat"/>
              <a:cs typeface="Montserrat"/>
              <a:sym typeface="Montserrat"/>
            </a:endParaRPr>
          </a:p>
          <a:p>
            <a:pPr indent="0" lvl="0" marL="0" rtl="0" algn="l">
              <a:lnSpc>
                <a:spcPct val="150000"/>
              </a:lnSpc>
              <a:spcBef>
                <a:spcPts val="1200"/>
              </a:spcBef>
              <a:spcAft>
                <a:spcPts val="1200"/>
              </a:spcAft>
              <a:buNone/>
            </a:pPr>
            <a:r>
              <a:t/>
            </a:r>
            <a:endParaRPr b="1" sz="5000">
              <a:solidFill>
                <a:srgbClr val="434343"/>
              </a:solidFill>
              <a:latin typeface="Montserrat"/>
              <a:ea typeface="Montserrat"/>
              <a:cs typeface="Montserrat"/>
              <a:sym typeface="Montserrat"/>
            </a:endParaRPr>
          </a:p>
        </p:txBody>
      </p:sp>
      <p:cxnSp>
        <p:nvCxnSpPr>
          <p:cNvPr id="202" name="Google Shape;202;p26"/>
          <p:cNvCxnSpPr/>
          <p:nvPr/>
        </p:nvCxnSpPr>
        <p:spPr>
          <a:xfrm>
            <a:off x="5661825" y="5143500"/>
            <a:ext cx="957000" cy="1435500"/>
          </a:xfrm>
          <a:prstGeom prst="straightConnector1">
            <a:avLst/>
          </a:prstGeom>
          <a:noFill/>
          <a:ln cap="flat" cmpd="sng" w="9525">
            <a:solidFill>
              <a:schemeClr val="dk2"/>
            </a:solidFill>
            <a:prstDash val="solid"/>
            <a:round/>
            <a:headEnd len="med" w="med" type="none"/>
            <a:tailEnd len="med" w="med" type="triangle"/>
          </a:ln>
        </p:spPr>
      </p:cxnSp>
      <p:sp>
        <p:nvSpPr>
          <p:cNvPr id="203" name="Google Shape;203;p26"/>
          <p:cNvSpPr txBox="1"/>
          <p:nvPr/>
        </p:nvSpPr>
        <p:spPr>
          <a:xfrm>
            <a:off x="4704900" y="6419400"/>
            <a:ext cx="11519100" cy="223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solidFill>
                  <a:srgbClr val="434343"/>
                </a:solidFill>
                <a:latin typeface="Montserrat"/>
                <a:ea typeface="Montserrat"/>
                <a:cs typeface="Montserrat"/>
                <a:sym typeface="Montserrat"/>
              </a:rPr>
              <a:t>What are the pigs trying to achieve by giving the thoughts of Old Major a name?</a:t>
            </a:r>
            <a:endParaRPr b="1" sz="4000">
              <a:solidFill>
                <a:srgbClr val="434343"/>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209" name="Google Shape;209;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10" name="Google Shape;210;p27"/>
          <p:cNvSpPr txBox="1"/>
          <p:nvPr/>
        </p:nvSpPr>
        <p:spPr>
          <a:xfrm>
            <a:off x="1918050" y="2774400"/>
            <a:ext cx="14451900" cy="37248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1200"/>
              </a:spcBef>
              <a:spcAft>
                <a:spcPts val="1200"/>
              </a:spcAft>
              <a:buNone/>
            </a:pPr>
            <a:r>
              <a:rPr lang="en-GB" sz="3000">
                <a:solidFill>
                  <a:srgbClr val="434343"/>
                </a:solidFill>
                <a:latin typeface="Montserrat"/>
                <a:ea typeface="Montserrat"/>
                <a:cs typeface="Montserrat"/>
                <a:sym typeface="Montserrat"/>
              </a:rPr>
              <a:t>Their most faithful </a:t>
            </a:r>
            <a:r>
              <a:rPr b="1" lang="en-GB" sz="3000">
                <a:solidFill>
                  <a:srgbClr val="434343"/>
                </a:solidFill>
                <a:latin typeface="Montserrat"/>
                <a:ea typeface="Montserrat"/>
                <a:cs typeface="Montserrat"/>
                <a:sym typeface="Montserrat"/>
              </a:rPr>
              <a:t>disciples </a:t>
            </a:r>
            <a:r>
              <a:rPr lang="en-GB" sz="3000">
                <a:solidFill>
                  <a:srgbClr val="434343"/>
                </a:solidFill>
                <a:latin typeface="Montserrat"/>
                <a:ea typeface="Montserrat"/>
                <a:cs typeface="Montserrat"/>
                <a:sym typeface="Montserrat"/>
              </a:rPr>
              <a:t>were the two cart-horses, Boxer and Clover. These two had </a:t>
            </a:r>
            <a:r>
              <a:rPr b="1" lang="en-GB" sz="3000">
                <a:solidFill>
                  <a:srgbClr val="434343"/>
                </a:solidFill>
                <a:latin typeface="Montserrat"/>
                <a:ea typeface="Montserrat"/>
                <a:cs typeface="Montserrat"/>
                <a:sym typeface="Montserrat"/>
              </a:rPr>
              <a:t>great difficulty in thinking anything out for themselves,</a:t>
            </a:r>
            <a:r>
              <a:rPr lang="en-GB" sz="3000">
                <a:solidFill>
                  <a:srgbClr val="434343"/>
                </a:solidFill>
                <a:latin typeface="Montserrat"/>
                <a:ea typeface="Montserrat"/>
                <a:cs typeface="Montserrat"/>
                <a:sym typeface="Montserrat"/>
              </a:rPr>
              <a:t> but having once accepted the pigs as their teachers, t</a:t>
            </a:r>
            <a:r>
              <a:rPr b="1" lang="en-GB" sz="3000">
                <a:solidFill>
                  <a:srgbClr val="434343"/>
                </a:solidFill>
                <a:latin typeface="Montserrat"/>
                <a:ea typeface="Montserrat"/>
                <a:cs typeface="Montserrat"/>
                <a:sym typeface="Montserrat"/>
              </a:rPr>
              <a:t>hey absorbed everything that they were told, and passed it on to the other animals by simple arguments. </a:t>
            </a:r>
            <a:endParaRPr b="1">
              <a:solidFill>
                <a:srgbClr val="434343"/>
              </a:solidFill>
            </a:endParaRPr>
          </a:p>
        </p:txBody>
      </p:sp>
      <p:cxnSp>
        <p:nvCxnSpPr>
          <p:cNvPr id="211" name="Google Shape;211;p27"/>
          <p:cNvCxnSpPr/>
          <p:nvPr/>
        </p:nvCxnSpPr>
        <p:spPr>
          <a:xfrm rot="10800000">
            <a:off x="6140275" y="2312700"/>
            <a:ext cx="478500" cy="1116300"/>
          </a:xfrm>
          <a:prstGeom prst="straightConnector1">
            <a:avLst/>
          </a:prstGeom>
          <a:noFill/>
          <a:ln cap="flat" cmpd="sng" w="9525">
            <a:solidFill>
              <a:schemeClr val="dk2"/>
            </a:solidFill>
            <a:prstDash val="solid"/>
            <a:round/>
            <a:headEnd len="med" w="med" type="none"/>
            <a:tailEnd len="med" w="med" type="triangle"/>
          </a:ln>
        </p:spPr>
      </p:cxnSp>
      <p:sp>
        <p:nvSpPr>
          <p:cNvPr id="212" name="Google Shape;212;p27"/>
          <p:cNvSpPr txBox="1"/>
          <p:nvPr/>
        </p:nvSpPr>
        <p:spPr>
          <a:xfrm>
            <a:off x="1515150" y="598075"/>
            <a:ext cx="9768600" cy="160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600">
                <a:solidFill>
                  <a:srgbClr val="434343"/>
                </a:solidFill>
                <a:latin typeface="Montserrat"/>
                <a:ea typeface="Montserrat"/>
                <a:cs typeface="Montserrat"/>
                <a:sym typeface="Montserrat"/>
              </a:rPr>
              <a:t>What is the effect of calling them disciples?</a:t>
            </a:r>
            <a:endParaRPr sz="3600">
              <a:solidFill>
                <a:srgbClr val="434343"/>
              </a:solidFill>
              <a:latin typeface="Montserrat"/>
              <a:ea typeface="Montserrat"/>
              <a:cs typeface="Montserrat"/>
              <a:sym typeface="Montserrat"/>
            </a:endParaRPr>
          </a:p>
          <a:p>
            <a:pPr indent="0" lvl="0" marL="0" rtl="0" algn="l">
              <a:spcBef>
                <a:spcPts val="0"/>
              </a:spcBef>
              <a:spcAft>
                <a:spcPts val="0"/>
              </a:spcAft>
              <a:buNone/>
            </a:pPr>
            <a:r>
              <a:rPr lang="en-GB" sz="3600">
                <a:solidFill>
                  <a:srgbClr val="434343"/>
                </a:solidFill>
                <a:latin typeface="Montserrat"/>
                <a:ea typeface="Montserrat"/>
                <a:cs typeface="Montserrat"/>
                <a:sym typeface="Montserrat"/>
              </a:rPr>
              <a:t>What does it suggest about the pigs?</a:t>
            </a:r>
            <a:endParaRPr sz="3600">
              <a:solidFill>
                <a:srgbClr val="434343"/>
              </a:solidFill>
              <a:latin typeface="Montserrat"/>
              <a:ea typeface="Montserrat"/>
              <a:cs typeface="Montserrat"/>
              <a:sym typeface="Montserrat"/>
            </a:endParaRPr>
          </a:p>
        </p:txBody>
      </p:sp>
      <p:cxnSp>
        <p:nvCxnSpPr>
          <p:cNvPr id="213" name="Google Shape;213;p27"/>
          <p:cNvCxnSpPr/>
          <p:nvPr/>
        </p:nvCxnSpPr>
        <p:spPr>
          <a:xfrm>
            <a:off x="7495950" y="4027075"/>
            <a:ext cx="4505700" cy="2392200"/>
          </a:xfrm>
          <a:prstGeom prst="straightConnector1">
            <a:avLst/>
          </a:prstGeom>
          <a:noFill/>
          <a:ln cap="flat" cmpd="sng" w="9525">
            <a:solidFill>
              <a:schemeClr val="dk2"/>
            </a:solidFill>
            <a:prstDash val="solid"/>
            <a:round/>
            <a:headEnd len="med" w="med" type="none"/>
            <a:tailEnd len="med" w="med" type="triangle"/>
          </a:ln>
        </p:spPr>
      </p:cxnSp>
      <p:sp>
        <p:nvSpPr>
          <p:cNvPr id="214" name="Google Shape;214;p27"/>
          <p:cNvSpPr txBox="1"/>
          <p:nvPr/>
        </p:nvSpPr>
        <p:spPr>
          <a:xfrm>
            <a:off x="10486350" y="6419400"/>
            <a:ext cx="6610800" cy="131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Why is it important we know this?</a:t>
            </a:r>
            <a:endParaRPr sz="3000">
              <a:solidFill>
                <a:srgbClr val="434343"/>
              </a:solidFill>
              <a:latin typeface="Montserrat"/>
              <a:ea typeface="Montserrat"/>
              <a:cs typeface="Montserrat"/>
              <a:sym typeface="Montserrat"/>
            </a:endParaRPr>
          </a:p>
        </p:txBody>
      </p:sp>
      <p:cxnSp>
        <p:nvCxnSpPr>
          <p:cNvPr id="215" name="Google Shape;215;p27"/>
          <p:cNvCxnSpPr/>
          <p:nvPr/>
        </p:nvCxnSpPr>
        <p:spPr>
          <a:xfrm flipH="1">
            <a:off x="4585350" y="5621975"/>
            <a:ext cx="1196100" cy="1196100"/>
          </a:xfrm>
          <a:prstGeom prst="straightConnector1">
            <a:avLst/>
          </a:prstGeom>
          <a:noFill/>
          <a:ln cap="flat" cmpd="sng" w="9525">
            <a:solidFill>
              <a:schemeClr val="dk2"/>
            </a:solidFill>
            <a:prstDash val="solid"/>
            <a:round/>
            <a:headEnd len="med" w="med" type="none"/>
            <a:tailEnd len="med" w="med" type="triangle"/>
          </a:ln>
        </p:spPr>
      </p:cxnSp>
      <p:sp>
        <p:nvSpPr>
          <p:cNvPr id="216" name="Google Shape;216;p27"/>
          <p:cNvSpPr txBox="1"/>
          <p:nvPr/>
        </p:nvSpPr>
        <p:spPr>
          <a:xfrm>
            <a:off x="1156300" y="6937750"/>
            <a:ext cx="7256700" cy="160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3000">
                <a:solidFill>
                  <a:srgbClr val="434343"/>
                </a:solidFill>
                <a:latin typeface="Montserrat"/>
                <a:ea typeface="Montserrat"/>
                <a:cs typeface="Montserrat"/>
                <a:sym typeface="Montserrat"/>
              </a:rPr>
              <a:t>How useful are the horses to the pigs? Why?</a:t>
            </a:r>
            <a:endParaRPr sz="3000">
              <a:solidFill>
                <a:srgbClr val="434343"/>
              </a:solidFill>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8"/>
          <p:cNvSpPr txBox="1"/>
          <p:nvPr>
            <p:ph idx="1" type="subTitle"/>
          </p:nvPr>
        </p:nvSpPr>
        <p:spPr>
          <a:xfrm>
            <a:off x="917950" y="17461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Fill in the gaps.</a:t>
            </a:r>
            <a:endParaRPr b="1" sz="3500">
              <a:latin typeface="Montserrat"/>
              <a:ea typeface="Montserrat"/>
              <a:cs typeface="Montserrat"/>
              <a:sym typeface="Montserrat"/>
            </a:endParaRPr>
          </a:p>
        </p:txBody>
      </p:sp>
      <p:sp>
        <p:nvSpPr>
          <p:cNvPr id="222" name="Google Shape;222;p28"/>
          <p:cNvSpPr txBox="1"/>
          <p:nvPr>
            <p:ph idx="3" type="body"/>
          </p:nvPr>
        </p:nvSpPr>
        <p:spPr>
          <a:xfrm>
            <a:off x="438600" y="3057225"/>
            <a:ext cx="16355400" cy="6238800"/>
          </a:xfrm>
          <a:prstGeom prst="rect">
            <a:avLst/>
          </a:prstGeom>
        </p:spPr>
        <p:txBody>
          <a:bodyPr anchorCtr="0" anchor="t" bIns="0" lIns="0" spcFirstLastPara="1" rIns="0" wrap="square" tIns="0">
            <a:noAutofit/>
          </a:bodyPr>
          <a:lstStyle/>
          <a:p>
            <a:pPr indent="-444500" lvl="0" marL="457200" rtl="0" algn="l">
              <a:lnSpc>
                <a:spcPct val="150000"/>
              </a:lnSpc>
              <a:spcBef>
                <a:spcPts val="0"/>
              </a:spcBef>
              <a:spcAft>
                <a:spcPts val="0"/>
              </a:spcAft>
              <a:buSzPts val="3400"/>
              <a:buChar char="●"/>
            </a:pPr>
            <a:r>
              <a:rPr lang="en-GB" sz="3400"/>
              <a:t>We know the pigs are in charge because they are the ____________ of all the animals on the farm.</a:t>
            </a:r>
            <a:endParaRPr sz="3400"/>
          </a:p>
          <a:p>
            <a:pPr indent="-444500" lvl="0" marL="457200" rtl="0" algn="l">
              <a:lnSpc>
                <a:spcPct val="150000"/>
              </a:lnSpc>
              <a:spcBef>
                <a:spcPts val="0"/>
              </a:spcBef>
              <a:spcAft>
                <a:spcPts val="0"/>
              </a:spcAft>
              <a:buSzPts val="3400"/>
              <a:buChar char="●"/>
            </a:pPr>
            <a:r>
              <a:rPr lang="en-GB" sz="3400"/>
              <a:t>Squealer’s special skill is...</a:t>
            </a:r>
            <a:endParaRPr sz="3400"/>
          </a:p>
          <a:p>
            <a:pPr indent="-444500" lvl="0" marL="457200" rtl="0" algn="l">
              <a:lnSpc>
                <a:spcPct val="150000"/>
              </a:lnSpc>
              <a:spcBef>
                <a:spcPts val="0"/>
              </a:spcBef>
              <a:spcAft>
                <a:spcPts val="0"/>
              </a:spcAft>
              <a:buSzPts val="3400"/>
              <a:buChar char="●"/>
            </a:pPr>
            <a:r>
              <a:rPr lang="en-GB" sz="3400"/>
              <a:t>The pigs give Old __________ teaching a name: _________________. They do this because…</a:t>
            </a:r>
            <a:endParaRPr sz="3400"/>
          </a:p>
          <a:p>
            <a:pPr indent="-444500" lvl="0" marL="457200" rtl="0" algn="l">
              <a:lnSpc>
                <a:spcPct val="150000"/>
              </a:lnSpc>
              <a:spcBef>
                <a:spcPts val="0"/>
              </a:spcBef>
              <a:spcAft>
                <a:spcPts val="0"/>
              </a:spcAft>
              <a:buSzPts val="3400"/>
              <a:buChar char="●"/>
            </a:pPr>
            <a:r>
              <a:rPr lang="en-GB" sz="3400"/>
              <a:t>The cart-horses were not very __________ and so they accepted everything they were told by the ________________.</a:t>
            </a:r>
            <a:endParaRPr sz="3400"/>
          </a:p>
          <a:p>
            <a:pPr indent="0" lvl="0" marL="457200" rtl="0" algn="l">
              <a:spcBef>
                <a:spcPts val="2000"/>
              </a:spcBef>
              <a:spcAft>
                <a:spcPts val="2000"/>
              </a:spcAft>
              <a:buNone/>
            </a:pPr>
            <a:r>
              <a:t/>
            </a:r>
            <a:endParaRPr sz="3500"/>
          </a:p>
        </p:txBody>
      </p:sp>
      <p:sp>
        <p:nvSpPr>
          <p:cNvPr id="223" name="Google Shape;223;p2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24" name="Google Shape;224;p28"/>
          <p:cNvSpPr txBox="1"/>
          <p:nvPr>
            <p:ph type="title"/>
          </p:nvPr>
        </p:nvSpPr>
        <p:spPr>
          <a:xfrm>
            <a:off x="917950" y="755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How do we know the pigs are in charge on the farm?</a:t>
            </a:r>
            <a:endParaRPr>
              <a:solidFill>
                <a:schemeClr val="dk2"/>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04" name="Google Shape;104;p16"/>
          <p:cNvSpPr txBox="1"/>
          <p:nvPr>
            <p:ph idx="2" type="body"/>
          </p:nvPr>
        </p:nvSpPr>
        <p:spPr>
          <a:xfrm>
            <a:off x="91795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Old Major tells the animals about his dream. </a:t>
            </a:r>
            <a:endParaRPr sz="3500"/>
          </a:p>
        </p:txBody>
      </p:sp>
      <p:sp>
        <p:nvSpPr>
          <p:cNvPr id="105" name="Google Shape;105;p16"/>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06" name="Google Shape;106;p16"/>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Old Major draws the animals’ attention to the tyranny of Man. </a:t>
            </a:r>
            <a:endParaRPr sz="3500"/>
          </a:p>
        </p:txBody>
      </p:sp>
      <p:sp>
        <p:nvSpPr>
          <p:cNvPr id="107" name="Google Shape;107;p16"/>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08" name="Google Shape;108;p16"/>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Old Major encourages the animals to start a rebellion. </a:t>
            </a:r>
            <a:endParaRPr sz="3500"/>
          </a:p>
        </p:txBody>
      </p:sp>
      <p:sp>
        <p:nvSpPr>
          <p:cNvPr id="109" name="Google Shape;109;p16"/>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10" name="Google Shape;110;p16"/>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Old Major says animals are supposed to be miserable. </a:t>
            </a:r>
            <a:endParaRPr sz="3500"/>
          </a:p>
        </p:txBody>
      </p:sp>
      <p:sp>
        <p:nvSpPr>
          <p:cNvPr id="111" name="Google Shape;111;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2" name="Google Shape;112;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message does Old Major share with the animals in his speech?</a:t>
            </a:r>
            <a:endParaRPr>
              <a:solidFill>
                <a:schemeClr val="dk2"/>
              </a:solidFill>
            </a:endParaRPr>
          </a:p>
        </p:txBody>
      </p:sp>
      <p:sp>
        <p:nvSpPr>
          <p:cNvPr id="113" name="Google Shape;113;p16"/>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19" name="Google Shape;119;p17"/>
          <p:cNvSpPr txBox="1"/>
          <p:nvPr>
            <p:ph idx="2" type="body"/>
          </p:nvPr>
        </p:nvSpPr>
        <p:spPr>
          <a:xfrm>
            <a:off x="91795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A system of government with complete control. </a:t>
            </a:r>
            <a:endParaRPr sz="3500"/>
          </a:p>
        </p:txBody>
      </p:sp>
      <p:sp>
        <p:nvSpPr>
          <p:cNvPr id="120" name="Google Shape;120;p17"/>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21" name="Google Shape;121;p17"/>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The order of importance in a school. </a:t>
            </a:r>
            <a:endParaRPr sz="3500"/>
          </a:p>
        </p:txBody>
      </p:sp>
      <p:sp>
        <p:nvSpPr>
          <p:cNvPr id="122" name="Google Shape;122;p17"/>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23" name="Google Shape;123;p17"/>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A system of organising people based on their importance. </a:t>
            </a:r>
            <a:endParaRPr sz="3500"/>
          </a:p>
        </p:txBody>
      </p:sp>
      <p:sp>
        <p:nvSpPr>
          <p:cNvPr id="124" name="Google Shape;124;p17"/>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25" name="Google Shape;125;p17"/>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A system of organising people based on their responsibility. </a:t>
            </a:r>
            <a:endParaRPr sz="3500"/>
          </a:p>
        </p:txBody>
      </p:sp>
      <p:sp>
        <p:nvSpPr>
          <p:cNvPr id="126" name="Google Shape;126;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7" name="Google Shape;127;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Which of the following is the correct definition of hierarchy?</a:t>
            </a:r>
            <a:endParaRPr>
              <a:solidFill>
                <a:schemeClr val="dk2"/>
              </a:solidFill>
            </a:endParaRPr>
          </a:p>
        </p:txBody>
      </p:sp>
      <p:sp>
        <p:nvSpPr>
          <p:cNvPr id="128" name="Google Shape;128;p17"/>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8"/>
          <p:cNvSpPr txBox="1"/>
          <p:nvPr/>
        </p:nvSpPr>
        <p:spPr>
          <a:xfrm>
            <a:off x="1131925" y="1202750"/>
            <a:ext cx="13483200" cy="2868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GB" sz="3000">
                <a:solidFill>
                  <a:srgbClr val="434343"/>
                </a:solidFill>
                <a:latin typeface="Montserrat"/>
                <a:ea typeface="Montserrat"/>
                <a:cs typeface="Montserrat"/>
                <a:sym typeface="Montserrat"/>
              </a:rPr>
              <a:t>The work of teaching and organising the others fell naturally upon the pigs, who were generally recognised as being the cleverest of the animals. </a:t>
            </a:r>
            <a:r>
              <a:rPr b="1" lang="en-GB" sz="3000">
                <a:solidFill>
                  <a:srgbClr val="434343"/>
                </a:solidFill>
                <a:latin typeface="Montserrat"/>
                <a:ea typeface="Montserrat"/>
                <a:cs typeface="Montserrat"/>
                <a:sym typeface="Montserrat"/>
              </a:rPr>
              <a:t>Pre-eminent</a:t>
            </a:r>
            <a:r>
              <a:rPr lang="en-GB" sz="3000">
                <a:solidFill>
                  <a:srgbClr val="434343"/>
                </a:solidFill>
                <a:latin typeface="Montserrat"/>
                <a:ea typeface="Montserrat"/>
                <a:cs typeface="Montserrat"/>
                <a:sym typeface="Montserrat"/>
              </a:rPr>
              <a:t> among the pigs were two young boars named Snowball and Napoleon, whom Mr. Jones was breeding up for sale. Napoleon was a large, rather fierce-looking Berkshire boar, the only Berkshire on the farm, not much of a talker, but with a reputation for getting his own way. Snowball was a more</a:t>
            </a:r>
            <a:r>
              <a:rPr b="1" lang="en-GB" sz="3000">
                <a:solidFill>
                  <a:srgbClr val="434343"/>
                </a:solidFill>
                <a:latin typeface="Montserrat"/>
                <a:ea typeface="Montserrat"/>
                <a:cs typeface="Montserrat"/>
                <a:sym typeface="Montserrat"/>
              </a:rPr>
              <a:t> vivacious</a:t>
            </a:r>
            <a:r>
              <a:rPr lang="en-GB" sz="3000">
                <a:solidFill>
                  <a:srgbClr val="434343"/>
                </a:solidFill>
                <a:latin typeface="Montserrat"/>
                <a:ea typeface="Montserrat"/>
                <a:cs typeface="Montserrat"/>
                <a:sym typeface="Montserrat"/>
              </a:rPr>
              <a:t> pig than Napoleon, quicker in speech and more inventive, but was not considered to have the same depth of character.</a:t>
            </a:r>
            <a:endParaRPr i="1" sz="3000">
              <a:solidFill>
                <a:srgbClr val="434343"/>
              </a:solidFill>
              <a:latin typeface="Montserrat"/>
              <a:ea typeface="Montserrat"/>
              <a:cs typeface="Montserrat"/>
              <a:sym typeface="Montserrat"/>
            </a:endParaRPr>
          </a:p>
        </p:txBody>
      </p:sp>
      <p:sp>
        <p:nvSpPr>
          <p:cNvPr id="134" name="Google Shape;134;p18"/>
          <p:cNvSpPr txBox="1"/>
          <p:nvPr/>
        </p:nvSpPr>
        <p:spPr>
          <a:xfrm>
            <a:off x="1196175" y="7894675"/>
            <a:ext cx="15470400" cy="75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Pre-eminent - superior / better than others</a:t>
            </a:r>
            <a:endParaRPr b="1" sz="3000">
              <a:solidFill>
                <a:srgbClr val="434343"/>
              </a:solidFill>
              <a:latin typeface="Montserrat"/>
              <a:ea typeface="Montserrat"/>
              <a:cs typeface="Montserrat"/>
              <a:sym typeface="Montserrat"/>
            </a:endParaRPr>
          </a:p>
          <a:p>
            <a:pPr indent="0" lvl="0" marL="0" rtl="0" algn="l">
              <a:spcBef>
                <a:spcPts val="0"/>
              </a:spcBef>
              <a:spcAft>
                <a:spcPts val="0"/>
              </a:spcAft>
              <a:buNone/>
            </a:pPr>
            <a:r>
              <a:t/>
            </a:r>
            <a:endParaRPr b="1" sz="3000">
              <a:solidFill>
                <a:srgbClr val="434343"/>
              </a:solidFill>
              <a:latin typeface="Montserrat"/>
              <a:ea typeface="Montserrat"/>
              <a:cs typeface="Montserrat"/>
              <a:sym typeface="Montserrat"/>
            </a:endParaRPr>
          </a:p>
          <a:p>
            <a:pPr indent="0" lvl="0" marL="0" rtl="0" algn="l">
              <a:spcBef>
                <a:spcPts val="0"/>
              </a:spcBef>
              <a:spcAft>
                <a:spcPts val="0"/>
              </a:spcAft>
              <a:buNone/>
            </a:pPr>
            <a:r>
              <a:rPr b="1" lang="en-GB" sz="3000">
                <a:solidFill>
                  <a:srgbClr val="434343"/>
                </a:solidFill>
                <a:latin typeface="Montserrat"/>
                <a:ea typeface="Montserrat"/>
                <a:cs typeface="Montserrat"/>
                <a:sym typeface="Montserrat"/>
              </a:rPr>
              <a:t>Vivacious - lively</a:t>
            </a:r>
            <a:endParaRPr b="1" sz="3000">
              <a:solidFill>
                <a:srgbClr val="434343"/>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5" type="subTitle"/>
          </p:nvPr>
        </p:nvSpPr>
        <p:spPr>
          <a:xfrm>
            <a:off x="2388275" y="499500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solidFill>
                  <a:srgbClr val="FFFFFF"/>
                </a:solidFill>
              </a:rPr>
              <a:t>True</a:t>
            </a:r>
            <a:endParaRPr sz="3500">
              <a:solidFill>
                <a:srgbClr val="FFFFFF"/>
              </a:solidFill>
            </a:endParaRPr>
          </a:p>
        </p:txBody>
      </p:sp>
      <p:sp>
        <p:nvSpPr>
          <p:cNvPr id="140" name="Google Shape;140;p19"/>
          <p:cNvSpPr txBox="1"/>
          <p:nvPr>
            <p:ph idx="7" type="subTitle"/>
          </p:nvPr>
        </p:nvSpPr>
        <p:spPr>
          <a:xfrm>
            <a:off x="9642925" y="499500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t>False</a:t>
            </a:r>
            <a:endParaRPr sz="3500"/>
          </a:p>
        </p:txBody>
      </p:sp>
      <p:sp>
        <p:nvSpPr>
          <p:cNvPr id="141" name="Google Shape;141;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2" name="Google Shape;142;p19"/>
          <p:cNvSpPr txBox="1"/>
          <p:nvPr>
            <p:ph type="title"/>
          </p:nvPr>
        </p:nvSpPr>
        <p:spPr>
          <a:xfrm>
            <a:off x="2357950" y="3262200"/>
            <a:ext cx="13542000" cy="1629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a:solidFill>
                  <a:schemeClr val="dk2"/>
                </a:solidFill>
              </a:rPr>
              <a:t>The pigs were considered to be the cleverest of all the animals. </a:t>
            </a:r>
            <a:endParaRPr>
              <a:solidFill>
                <a:schemeClr val="dk2"/>
              </a:solidFill>
            </a:endParaRPr>
          </a:p>
        </p:txBody>
      </p:sp>
      <p:sp>
        <p:nvSpPr>
          <p:cNvPr id="143" name="Google Shape;143;p19"/>
          <p:cNvSpPr/>
          <p:nvPr/>
        </p:nvSpPr>
        <p:spPr>
          <a:xfrm>
            <a:off x="9642925" y="4995000"/>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0"/>
          <p:cNvSpPr txBox="1"/>
          <p:nvPr/>
        </p:nvSpPr>
        <p:spPr>
          <a:xfrm>
            <a:off x="1650250" y="2199450"/>
            <a:ext cx="13483200" cy="28686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1200"/>
              </a:spcBef>
              <a:spcAft>
                <a:spcPts val="0"/>
              </a:spcAft>
              <a:buNone/>
            </a:pPr>
            <a:r>
              <a:rPr lang="en-GB" sz="3000">
                <a:solidFill>
                  <a:srgbClr val="434343"/>
                </a:solidFill>
                <a:latin typeface="Montserrat"/>
                <a:ea typeface="Montserrat"/>
                <a:cs typeface="Montserrat"/>
                <a:sym typeface="Montserrat"/>
              </a:rPr>
              <a:t>All the other male pigs on the farm were porkers. The best known among them was a small fat pig named Squealer, with very round cheeks, twinkling eyes, nimble movements, and a </a:t>
            </a:r>
            <a:r>
              <a:rPr b="1" lang="en-GB" sz="3000">
                <a:solidFill>
                  <a:srgbClr val="434343"/>
                </a:solidFill>
                <a:latin typeface="Montserrat"/>
                <a:ea typeface="Montserrat"/>
                <a:cs typeface="Montserrat"/>
                <a:sym typeface="Montserrat"/>
              </a:rPr>
              <a:t>shrill</a:t>
            </a:r>
            <a:r>
              <a:rPr lang="en-GB" sz="3000">
                <a:solidFill>
                  <a:srgbClr val="434343"/>
                </a:solidFill>
                <a:latin typeface="Montserrat"/>
                <a:ea typeface="Montserrat"/>
                <a:cs typeface="Montserrat"/>
                <a:sym typeface="Montserrat"/>
              </a:rPr>
              <a:t> voice. He was a brilliant talker, and when he was arguing some difficult point he had a way of skipping from side to side and whisking his tail which was somehow very persuasive. The others said of Squealer that he could turn black into white.</a:t>
            </a:r>
            <a:endParaRPr sz="3000">
              <a:solidFill>
                <a:srgbClr val="434343"/>
              </a:solidFill>
              <a:latin typeface="Montserrat"/>
              <a:ea typeface="Montserrat"/>
              <a:cs typeface="Montserrat"/>
              <a:sym typeface="Montserrat"/>
            </a:endParaRPr>
          </a:p>
          <a:p>
            <a:pPr indent="0" lvl="0" marL="0" rtl="0" algn="l">
              <a:lnSpc>
                <a:spcPct val="150000"/>
              </a:lnSpc>
              <a:spcBef>
                <a:spcPts val="1200"/>
              </a:spcBef>
              <a:spcAft>
                <a:spcPts val="0"/>
              </a:spcAft>
              <a:buNone/>
            </a:pPr>
            <a:r>
              <a:t/>
            </a:r>
            <a:endParaRPr sz="3000">
              <a:solidFill>
                <a:srgbClr val="434343"/>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idx="5" type="subTitle"/>
          </p:nvPr>
        </p:nvSpPr>
        <p:spPr>
          <a:xfrm>
            <a:off x="2388275" y="499500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solidFill>
                  <a:srgbClr val="FFFFFF"/>
                </a:solidFill>
              </a:rPr>
              <a:t>True</a:t>
            </a:r>
            <a:endParaRPr sz="3500">
              <a:solidFill>
                <a:srgbClr val="FFFFFF"/>
              </a:solidFill>
            </a:endParaRPr>
          </a:p>
        </p:txBody>
      </p:sp>
      <p:sp>
        <p:nvSpPr>
          <p:cNvPr id="154" name="Google Shape;154;p21"/>
          <p:cNvSpPr txBox="1"/>
          <p:nvPr>
            <p:ph idx="7" type="subTitle"/>
          </p:nvPr>
        </p:nvSpPr>
        <p:spPr>
          <a:xfrm>
            <a:off x="9642925" y="499500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ctr">
              <a:spcBef>
                <a:spcPts val="0"/>
              </a:spcBef>
              <a:spcAft>
                <a:spcPts val="0"/>
              </a:spcAft>
              <a:buNone/>
            </a:pPr>
            <a:r>
              <a:rPr lang="en-GB" sz="3500"/>
              <a:t>False</a:t>
            </a:r>
            <a:endParaRPr sz="3500"/>
          </a:p>
        </p:txBody>
      </p:sp>
      <p:sp>
        <p:nvSpPr>
          <p:cNvPr id="155" name="Google Shape;155;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6" name="Google Shape;156;p21"/>
          <p:cNvSpPr txBox="1"/>
          <p:nvPr>
            <p:ph type="title"/>
          </p:nvPr>
        </p:nvSpPr>
        <p:spPr>
          <a:xfrm>
            <a:off x="2357950" y="3262200"/>
            <a:ext cx="13542000" cy="16290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GB">
                <a:solidFill>
                  <a:schemeClr val="dk2"/>
                </a:solidFill>
              </a:rPr>
              <a:t>Squealer wasn’t very good at talking to people. </a:t>
            </a:r>
            <a:endParaRPr>
              <a:solidFill>
                <a:schemeClr val="dk2"/>
              </a:solidFill>
            </a:endParaRPr>
          </a:p>
        </p:txBody>
      </p:sp>
      <p:sp>
        <p:nvSpPr>
          <p:cNvPr id="157" name="Google Shape;157;p21"/>
          <p:cNvSpPr/>
          <p:nvPr/>
        </p:nvSpPr>
        <p:spPr>
          <a:xfrm>
            <a:off x="9642925" y="4995000"/>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1" name="Shape 161"/>
        <p:cNvGrpSpPr/>
        <p:nvPr/>
      </p:nvGrpSpPr>
      <p:grpSpPr>
        <a:xfrm>
          <a:off x="0" y="0"/>
          <a:ext cx="0" cy="0"/>
          <a:chOff x="0" y="0"/>
          <a:chExt cx="0" cy="0"/>
        </a:xfrm>
      </p:grpSpPr>
      <p:sp>
        <p:nvSpPr>
          <p:cNvPr id="162" name="Google Shape;162;p22"/>
          <p:cNvSpPr txBox="1"/>
          <p:nvPr>
            <p:ph type="title"/>
          </p:nvPr>
        </p:nvSpPr>
        <p:spPr>
          <a:xfrm>
            <a:off x="2423400" y="3739400"/>
            <a:ext cx="13302900" cy="6882600"/>
          </a:xfrm>
          <a:prstGeom prst="rect">
            <a:avLst/>
          </a:prstGeom>
        </p:spPr>
        <p:txBody>
          <a:bodyPr anchorCtr="0" anchor="t" bIns="0" lIns="0" spcFirstLastPara="1" rIns="0" wrap="square" tIns="0">
            <a:noAutofit/>
          </a:bodyPr>
          <a:lstStyle/>
          <a:p>
            <a:pPr indent="0" lvl="0" marL="0" rtl="0" algn="l">
              <a:lnSpc>
                <a:spcPct val="150000"/>
              </a:lnSpc>
              <a:spcBef>
                <a:spcPts val="1200"/>
              </a:spcBef>
              <a:spcAft>
                <a:spcPts val="1200"/>
              </a:spcAft>
              <a:buNone/>
            </a:pPr>
            <a:r>
              <a:rPr b="1" lang="en-GB" sz="5000">
                <a:solidFill>
                  <a:srgbClr val="434343"/>
                </a:solidFill>
                <a:latin typeface="Montserrat"/>
                <a:ea typeface="Montserrat"/>
                <a:cs typeface="Montserrat"/>
                <a:sym typeface="Montserrat"/>
              </a:rPr>
              <a:t>‘The others said of Squealer that he could turn black into white.’</a:t>
            </a:r>
            <a:endParaRPr b="1" sz="5000">
              <a:solidFill>
                <a:srgbClr val="434343"/>
              </a:solidFill>
              <a:latin typeface="Montserrat"/>
              <a:ea typeface="Montserrat"/>
              <a:cs typeface="Montserrat"/>
              <a:sym typeface="Montserrat"/>
            </a:endParaRPr>
          </a:p>
        </p:txBody>
      </p:sp>
      <p:cxnSp>
        <p:nvCxnSpPr>
          <p:cNvPr id="163" name="Google Shape;163;p22"/>
          <p:cNvCxnSpPr/>
          <p:nvPr/>
        </p:nvCxnSpPr>
        <p:spPr>
          <a:xfrm rot="10800000">
            <a:off x="5701750" y="2910625"/>
            <a:ext cx="797400" cy="1355700"/>
          </a:xfrm>
          <a:prstGeom prst="straightConnector1">
            <a:avLst/>
          </a:prstGeom>
          <a:noFill/>
          <a:ln cap="flat" cmpd="sng" w="9525">
            <a:solidFill>
              <a:schemeClr val="dk2"/>
            </a:solidFill>
            <a:prstDash val="solid"/>
            <a:round/>
            <a:headEnd len="med" w="med" type="none"/>
            <a:tailEnd len="med" w="med" type="triangle"/>
          </a:ln>
        </p:spPr>
      </p:cxnSp>
      <p:sp>
        <p:nvSpPr>
          <p:cNvPr id="164" name="Google Shape;164;p22"/>
          <p:cNvSpPr txBox="1"/>
          <p:nvPr/>
        </p:nvSpPr>
        <p:spPr>
          <a:xfrm>
            <a:off x="1873975" y="1674625"/>
            <a:ext cx="6339600" cy="171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solidFill>
                  <a:srgbClr val="434343"/>
                </a:solidFill>
                <a:latin typeface="Montserrat"/>
                <a:ea typeface="Montserrat"/>
                <a:cs typeface="Montserrat"/>
                <a:sym typeface="Montserrat"/>
              </a:rPr>
              <a:t>Who are ‘the others?’</a:t>
            </a:r>
            <a:endParaRPr b="1" sz="4000">
              <a:solidFill>
                <a:srgbClr val="434343"/>
              </a:solidFill>
              <a:latin typeface="Montserrat"/>
              <a:ea typeface="Montserrat"/>
              <a:cs typeface="Montserrat"/>
              <a:sym typeface="Montserrat"/>
            </a:endParaRPr>
          </a:p>
        </p:txBody>
      </p:sp>
      <p:cxnSp>
        <p:nvCxnSpPr>
          <p:cNvPr id="165" name="Google Shape;165;p22"/>
          <p:cNvCxnSpPr/>
          <p:nvPr/>
        </p:nvCxnSpPr>
        <p:spPr>
          <a:xfrm>
            <a:off x="6379525" y="5661825"/>
            <a:ext cx="1674600" cy="957000"/>
          </a:xfrm>
          <a:prstGeom prst="straightConnector1">
            <a:avLst/>
          </a:prstGeom>
          <a:noFill/>
          <a:ln cap="flat" cmpd="sng" w="9525">
            <a:solidFill>
              <a:schemeClr val="dk2"/>
            </a:solidFill>
            <a:prstDash val="solid"/>
            <a:round/>
            <a:headEnd len="med" w="med" type="none"/>
            <a:tailEnd len="med" w="med" type="triangle"/>
          </a:ln>
        </p:spPr>
      </p:cxnSp>
      <p:sp>
        <p:nvSpPr>
          <p:cNvPr id="166" name="Google Shape;166;p22"/>
          <p:cNvSpPr txBox="1"/>
          <p:nvPr/>
        </p:nvSpPr>
        <p:spPr>
          <a:xfrm>
            <a:off x="7296600" y="6618825"/>
            <a:ext cx="10446600" cy="171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4000">
                <a:solidFill>
                  <a:srgbClr val="434343"/>
                </a:solidFill>
                <a:latin typeface="Montserrat"/>
                <a:ea typeface="Montserrat"/>
                <a:cs typeface="Montserrat"/>
                <a:sym typeface="Montserrat"/>
              </a:rPr>
              <a:t>What does this metaphor suggest about what Squealer can do?</a:t>
            </a:r>
            <a:endParaRPr b="1" sz="4000">
              <a:solidFill>
                <a:srgbClr val="434343"/>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3"/>
          <p:cNvSpPr txBox="1"/>
          <p:nvPr>
            <p:ph idx="1" type="subTitle"/>
          </p:nvPr>
        </p:nvSpPr>
        <p:spPr>
          <a:xfrm>
            <a:off x="917950" y="3181100"/>
            <a:ext cx="6256800" cy="906600"/>
          </a:xfrm>
          <a:prstGeom prst="rect">
            <a:avLst/>
          </a:prstGeom>
          <a:solidFill>
            <a:schemeClr val="accent6"/>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1</a:t>
            </a:r>
            <a:endParaRPr sz="3500"/>
          </a:p>
        </p:txBody>
      </p:sp>
      <p:sp>
        <p:nvSpPr>
          <p:cNvPr id="172" name="Google Shape;172;p23"/>
          <p:cNvSpPr txBox="1"/>
          <p:nvPr>
            <p:ph idx="2" type="body"/>
          </p:nvPr>
        </p:nvSpPr>
        <p:spPr>
          <a:xfrm>
            <a:off x="91795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Squealer is magic.  </a:t>
            </a:r>
            <a:endParaRPr sz="3500"/>
          </a:p>
        </p:txBody>
      </p:sp>
      <p:sp>
        <p:nvSpPr>
          <p:cNvPr id="173" name="Google Shape;173;p23"/>
          <p:cNvSpPr txBox="1"/>
          <p:nvPr>
            <p:ph idx="3" type="subTitle"/>
          </p:nvPr>
        </p:nvSpPr>
        <p:spPr>
          <a:xfrm>
            <a:off x="9468000" y="3181100"/>
            <a:ext cx="6256800" cy="906600"/>
          </a:xfrm>
          <a:prstGeom prst="rect">
            <a:avLst/>
          </a:prstGeom>
          <a:solidFill>
            <a:schemeClr val="accent5"/>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2</a:t>
            </a:r>
            <a:endParaRPr sz="3500"/>
          </a:p>
        </p:txBody>
      </p:sp>
      <p:sp>
        <p:nvSpPr>
          <p:cNvPr id="174" name="Google Shape;174;p23"/>
          <p:cNvSpPr txBox="1"/>
          <p:nvPr>
            <p:ph idx="4" type="body"/>
          </p:nvPr>
        </p:nvSpPr>
        <p:spPr>
          <a:xfrm>
            <a:off x="9468000" y="444495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Squealer can persuade or convince people of anything. </a:t>
            </a:r>
            <a:endParaRPr sz="3500"/>
          </a:p>
        </p:txBody>
      </p:sp>
      <p:sp>
        <p:nvSpPr>
          <p:cNvPr id="175" name="Google Shape;175;p23"/>
          <p:cNvSpPr txBox="1"/>
          <p:nvPr>
            <p:ph idx="5" type="subTitle"/>
          </p:nvPr>
        </p:nvSpPr>
        <p:spPr>
          <a:xfrm>
            <a:off x="917950" y="6209550"/>
            <a:ext cx="6256800" cy="906600"/>
          </a:xfrm>
          <a:prstGeom prst="rect">
            <a:avLst/>
          </a:prstGeom>
          <a:solidFill>
            <a:srgbClr val="008237"/>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solidFill>
                  <a:srgbClr val="FFFFFF"/>
                </a:solidFill>
              </a:rPr>
              <a:t>Option 3</a:t>
            </a:r>
            <a:endParaRPr sz="3500">
              <a:solidFill>
                <a:srgbClr val="FFFFFF"/>
              </a:solidFill>
            </a:endParaRPr>
          </a:p>
        </p:txBody>
      </p:sp>
      <p:sp>
        <p:nvSpPr>
          <p:cNvPr id="176" name="Google Shape;176;p23"/>
          <p:cNvSpPr txBox="1"/>
          <p:nvPr>
            <p:ph idx="6" type="body"/>
          </p:nvPr>
        </p:nvSpPr>
        <p:spPr>
          <a:xfrm>
            <a:off x="91795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Squealer can make anyone like him. </a:t>
            </a:r>
            <a:endParaRPr sz="3500"/>
          </a:p>
        </p:txBody>
      </p:sp>
      <p:sp>
        <p:nvSpPr>
          <p:cNvPr id="177" name="Google Shape;177;p23"/>
          <p:cNvSpPr txBox="1"/>
          <p:nvPr>
            <p:ph idx="7" type="subTitle"/>
          </p:nvPr>
        </p:nvSpPr>
        <p:spPr>
          <a:xfrm>
            <a:off x="9468000" y="6209550"/>
            <a:ext cx="6256800" cy="906600"/>
          </a:xfrm>
          <a:prstGeom prst="rect">
            <a:avLst/>
          </a:prstGeom>
          <a:solidFill>
            <a:schemeClr val="accent4"/>
          </a:solidFill>
        </p:spPr>
        <p:txBody>
          <a:bodyPr anchorCtr="0" anchor="t" bIns="182850" lIns="182850" spcFirstLastPara="1" rIns="182850" wrap="square" tIns="180000">
            <a:noAutofit/>
          </a:bodyPr>
          <a:lstStyle/>
          <a:p>
            <a:pPr indent="0" lvl="0" marL="0" rtl="0" algn="l">
              <a:spcBef>
                <a:spcPts val="0"/>
              </a:spcBef>
              <a:spcAft>
                <a:spcPts val="0"/>
              </a:spcAft>
              <a:buNone/>
            </a:pPr>
            <a:r>
              <a:rPr lang="en-GB" sz="3500"/>
              <a:t>Option 4</a:t>
            </a:r>
            <a:endParaRPr sz="3500"/>
          </a:p>
        </p:txBody>
      </p:sp>
      <p:sp>
        <p:nvSpPr>
          <p:cNvPr id="178" name="Google Shape;178;p23"/>
          <p:cNvSpPr txBox="1"/>
          <p:nvPr>
            <p:ph idx="8" type="body"/>
          </p:nvPr>
        </p:nvSpPr>
        <p:spPr>
          <a:xfrm>
            <a:off x="9468000" y="7473400"/>
            <a:ext cx="7902000" cy="12618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500"/>
              <a:t>Squealer can paint very well. </a:t>
            </a:r>
            <a:endParaRPr sz="3500"/>
          </a:p>
        </p:txBody>
      </p:sp>
      <p:sp>
        <p:nvSpPr>
          <p:cNvPr id="179" name="Google Shape;179;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0" name="Google Shape;180;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What skill does Squealer have?</a:t>
            </a:r>
            <a:endParaRPr>
              <a:solidFill>
                <a:schemeClr val="dk2"/>
              </a:solidFill>
            </a:endParaRPr>
          </a:p>
        </p:txBody>
      </p:sp>
      <p:sp>
        <p:nvSpPr>
          <p:cNvPr id="181" name="Google Shape;181;p23"/>
          <p:cNvSpPr/>
          <p:nvPr/>
        </p:nvSpPr>
        <p:spPr>
          <a:xfrm>
            <a:off x="917950" y="6212975"/>
            <a:ext cx="6256800" cy="90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