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215E8C7-C837-4BBF-9A5E-8FC7AE698137}">
  <a:tblStyle styleId="{B215E8C7-C837-4BBF-9A5E-8FC7AE6981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41c2a92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41c2a9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c3aa4789e_0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c3aa4789e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c3aa4789e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c3aa4789e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c3aa4796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c3aa4796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c3aa4789e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c3aa4789e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c3aa4789e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c3aa4789e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c3aa4789e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c3aa4789e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c3aa4789e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c3aa4789e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c3aa4789e_0_3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8c3aa4789e_0_3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Regulating Body Temperature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Biology only - KS4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Homeostasis and Response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790480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Ray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17227800" y="8840400"/>
            <a:ext cx="1060200" cy="1446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841750" y="1640825"/>
            <a:ext cx="16699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Humans maintain a stable body temperature of 37°C.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Describe the role of arterioles in this. 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[4]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976900" y="5704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Exam style question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848900" y="3550175"/>
            <a:ext cx="16292400" cy="4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the temperature of the body decreases, the arterioles supplying blood to the _________ will ___________. This reduces the blood flow to the skin and __________ heat loss via _____________. </a:t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the temperature of the body increases, the arterioles supplying blood to the skin will ___________. This ____________ blood flow to the skin and increases ________________ via radiation. </a:t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92" name="Google Shape;92;p15"/>
          <p:cNvGrpSpPr/>
          <p:nvPr/>
        </p:nvGrpSpPr>
        <p:grpSpPr>
          <a:xfrm>
            <a:off x="16664595" y="304794"/>
            <a:ext cx="1258305" cy="1975297"/>
            <a:chOff x="3258050" y="2365375"/>
            <a:chExt cx="1121284" cy="1975297"/>
          </a:xfrm>
        </p:grpSpPr>
        <p:pic>
          <p:nvPicPr>
            <p:cNvPr id="93" name="Google Shape;93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271500" y="2365375"/>
              <a:ext cx="1094400" cy="14216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picture containing table&#10;&#10;Description automatically generated" id="94" name="Google Shape;94;p15"/>
            <p:cNvPicPr preferRelativeResize="0"/>
            <p:nvPr/>
          </p:nvPicPr>
          <p:blipFill rotWithShape="1">
            <a:blip r:embed="rId4">
              <a:alphaModFix/>
            </a:blip>
            <a:srcRect b="-1926" l="0" r="0" t="71153"/>
            <a:stretch/>
          </p:blipFill>
          <p:spPr>
            <a:xfrm>
              <a:off x="3258050" y="3710986"/>
              <a:ext cx="1121284" cy="62968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841750" y="1640825"/>
            <a:ext cx="16699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Humans maintain a stable body temperature of 37°C.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Describe the role of arterioles in this.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[4]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976900" y="5704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Exam style question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848900" y="3550175"/>
            <a:ext cx="16292400" cy="4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the temperature of the body decreases, the arterioles supplying blood to the _________ will ___________. This reduces the blood flow to the skin and __________ heat loss via _____________. </a:t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the temperature of the body increases, the arterioles supplying blood to the skin will ___________. This ____________ blood flow to the skin and increases ________________ via radiation. </a:t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2045175" y="4029200"/>
            <a:ext cx="17784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latin typeface="Montserrat"/>
                <a:ea typeface="Montserrat"/>
                <a:cs typeface="Montserrat"/>
                <a:sym typeface="Montserrat"/>
              </a:rPr>
              <a:t>skin</a:t>
            </a:r>
            <a:endParaRPr b="1"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4602125" y="4029200"/>
            <a:ext cx="22500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latin typeface="Montserrat"/>
                <a:ea typeface="Montserrat"/>
                <a:cs typeface="Montserrat"/>
                <a:sym typeface="Montserrat"/>
              </a:rPr>
              <a:t>constrict</a:t>
            </a:r>
            <a:endParaRPr b="1"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937550" y="4483775"/>
            <a:ext cx="19353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latin typeface="Montserrat"/>
                <a:ea typeface="Montserrat"/>
                <a:cs typeface="Montserrat"/>
                <a:sym typeface="Montserrat"/>
              </a:rPr>
              <a:t>reduces</a:t>
            </a:r>
            <a:endParaRPr b="1"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6000175" y="4483775"/>
            <a:ext cx="24216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latin typeface="Montserrat"/>
                <a:ea typeface="Montserrat"/>
                <a:cs typeface="Montserrat"/>
                <a:sym typeface="Montserrat"/>
              </a:rPr>
              <a:t>radiation</a:t>
            </a:r>
            <a:endParaRPr b="1"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3659350" y="5977450"/>
            <a:ext cx="17784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latin typeface="Montserrat"/>
                <a:ea typeface="Montserrat"/>
                <a:cs typeface="Montserrat"/>
                <a:sym typeface="Montserrat"/>
              </a:rPr>
              <a:t>dilate</a:t>
            </a:r>
            <a:endParaRPr b="1"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7073725" y="5977450"/>
            <a:ext cx="25392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latin typeface="Montserrat"/>
                <a:ea typeface="Montserrat"/>
                <a:cs typeface="Montserrat"/>
                <a:sym typeface="Montserrat"/>
              </a:rPr>
              <a:t>increases</a:t>
            </a:r>
            <a:endParaRPr b="1"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3384675" y="6472975"/>
            <a:ext cx="27603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latin typeface="Montserrat"/>
                <a:ea typeface="Montserrat"/>
                <a:cs typeface="Montserrat"/>
                <a:sym typeface="Montserrat"/>
              </a:rPr>
              <a:t>heat loss</a:t>
            </a:r>
            <a:endParaRPr b="1"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10" name="Google Shape;110;p16"/>
          <p:cNvGrpSpPr/>
          <p:nvPr/>
        </p:nvGrpSpPr>
        <p:grpSpPr>
          <a:xfrm>
            <a:off x="16664595" y="304794"/>
            <a:ext cx="1258305" cy="1975297"/>
            <a:chOff x="3258050" y="2365375"/>
            <a:chExt cx="1121284" cy="1975297"/>
          </a:xfrm>
        </p:grpSpPr>
        <p:pic>
          <p:nvPicPr>
            <p:cNvPr id="111" name="Google Shape;111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271500" y="2365375"/>
              <a:ext cx="1094400" cy="14216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picture containing table&#10;&#10;Description automatically generated" id="112" name="Google Shape;112;p16"/>
            <p:cNvPicPr preferRelativeResize="0"/>
            <p:nvPr/>
          </p:nvPicPr>
          <p:blipFill rotWithShape="1">
            <a:blip r:embed="rId4">
              <a:alphaModFix/>
            </a:blip>
            <a:srcRect b="-1926" l="0" r="0" t="71153"/>
            <a:stretch/>
          </p:blipFill>
          <p:spPr>
            <a:xfrm>
              <a:off x="3258050" y="3710986"/>
              <a:ext cx="1121284" cy="62968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8" name="Google Shape;118;p17"/>
          <p:cNvSpPr/>
          <p:nvPr/>
        </p:nvSpPr>
        <p:spPr>
          <a:xfrm>
            <a:off x="1710700" y="1890901"/>
            <a:ext cx="9144000" cy="1399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Complete the table, selecting the correct answer</a:t>
            </a:r>
            <a:b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</a:br>
            <a:endParaRPr b="0" i="0" sz="3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9" name="Google Shape;119;p17"/>
          <p:cNvGraphicFramePr/>
          <p:nvPr/>
        </p:nvGraphicFramePr>
        <p:xfrm>
          <a:off x="1710700" y="3752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{B215E8C7-C837-4BBF-9A5E-8FC7AE698137}</a:tableStyleId>
              </a:tblPr>
              <a:tblGrid>
                <a:gridCol w="3046425"/>
                <a:gridCol w="3403275"/>
                <a:gridCol w="4766950"/>
                <a:gridCol w="37353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Temperature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Arterioles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Sweat glands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Skin hairs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0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Too hot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dilate/constrict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eleasing sweat/stop sweating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flat/erect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0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Too cold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dilate/constrict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</a:t>
                      </a: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eleasing sweat/stop sweating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flat/erect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5" name="Google Shape;125;p18"/>
          <p:cNvSpPr/>
          <p:nvPr/>
        </p:nvSpPr>
        <p:spPr>
          <a:xfrm>
            <a:off x="1710700" y="1795551"/>
            <a:ext cx="9144000" cy="1399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Complete the table, selecting the correct answer</a:t>
            </a:r>
            <a:br>
              <a:rPr b="1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0" i="0" sz="35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6" name="Google Shape;126;p18"/>
          <p:cNvGraphicFramePr/>
          <p:nvPr/>
        </p:nvGraphicFramePr>
        <p:xfrm>
          <a:off x="1710700" y="3782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{B215E8C7-C837-4BBF-9A5E-8FC7AE698137}</a:tableStyleId>
              </a:tblPr>
              <a:tblGrid>
                <a:gridCol w="3046425"/>
                <a:gridCol w="3403275"/>
                <a:gridCol w="4766950"/>
                <a:gridCol w="37353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Temperature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Arterioles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Sweat glands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Skin hairs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670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Too hot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670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Too cold</a:t>
                      </a:r>
                      <a:endParaRPr b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7" name="Google Shape;127;p18"/>
          <p:cNvSpPr txBox="1"/>
          <p:nvPr/>
        </p:nvSpPr>
        <p:spPr>
          <a:xfrm>
            <a:off x="4929650" y="4667300"/>
            <a:ext cx="27603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dilate</a:t>
            </a:r>
            <a:endParaRPr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8"/>
          <p:cNvSpPr txBox="1"/>
          <p:nvPr/>
        </p:nvSpPr>
        <p:spPr>
          <a:xfrm>
            <a:off x="8292475" y="4623200"/>
            <a:ext cx="39342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release sweat</a:t>
            </a:r>
            <a:endParaRPr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18"/>
          <p:cNvSpPr txBox="1"/>
          <p:nvPr/>
        </p:nvSpPr>
        <p:spPr>
          <a:xfrm>
            <a:off x="13003550" y="4593725"/>
            <a:ext cx="27603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flat</a:t>
            </a:r>
            <a:endParaRPr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4937275" y="5605925"/>
            <a:ext cx="27603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constrict</a:t>
            </a:r>
            <a:endParaRPr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8280475" y="5650275"/>
            <a:ext cx="35262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stop sweating</a:t>
            </a:r>
            <a:endParaRPr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8"/>
          <p:cNvSpPr txBox="1"/>
          <p:nvPr/>
        </p:nvSpPr>
        <p:spPr>
          <a:xfrm>
            <a:off x="13001600" y="5620800"/>
            <a:ext cx="27603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erect</a:t>
            </a:r>
            <a:endParaRPr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38" name="Google Shape;138;p19"/>
          <p:cNvGrpSpPr/>
          <p:nvPr/>
        </p:nvGrpSpPr>
        <p:grpSpPr>
          <a:xfrm>
            <a:off x="16801082" y="228594"/>
            <a:ext cx="1258305" cy="1975297"/>
            <a:chOff x="3258050" y="2365375"/>
            <a:chExt cx="1121284" cy="1975297"/>
          </a:xfrm>
        </p:grpSpPr>
        <p:pic>
          <p:nvPicPr>
            <p:cNvPr id="139" name="Google Shape;139;p1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271500" y="2365375"/>
              <a:ext cx="1094400" cy="14216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picture containing table&#10;&#10;Description automatically generated" id="140" name="Google Shape;140;p19"/>
            <p:cNvPicPr preferRelativeResize="0"/>
            <p:nvPr/>
          </p:nvPicPr>
          <p:blipFill rotWithShape="1">
            <a:blip r:embed="rId4">
              <a:alphaModFix/>
            </a:blip>
            <a:srcRect b="-1926" l="0" r="0" t="71153"/>
            <a:stretch/>
          </p:blipFill>
          <p:spPr>
            <a:xfrm>
              <a:off x="3258050" y="3710986"/>
              <a:ext cx="1121284" cy="62968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1" name="Google Shape;141;p19"/>
          <p:cNvSpPr txBox="1"/>
          <p:nvPr/>
        </p:nvSpPr>
        <p:spPr>
          <a:xfrm>
            <a:off x="1372250" y="1388625"/>
            <a:ext cx="14737800" cy="73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Font typeface="Montserrat"/>
              <a:buAutoNum type="arabicPeriod"/>
            </a:pPr>
            <a:r>
              <a:rPr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Why is is important that our body temperature does not rise too far above 37°C?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Font typeface="Montserrat"/>
              <a:buAutoNum type="arabicPeriod"/>
            </a:pPr>
            <a:r>
              <a:rPr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Which part of the brain controls temperature regulation?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200"/>
              <a:buFont typeface="Montserrat"/>
              <a:buAutoNum type="arabicPeriod"/>
            </a:pPr>
            <a:r>
              <a:rPr lang="en-GB" sz="3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Describe two ways the body can cool itself down and two ways it can keep itself warm.</a:t>
            </a:r>
            <a:endParaRPr sz="3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47" name="Google Shape;147;p20"/>
          <p:cNvGrpSpPr/>
          <p:nvPr/>
        </p:nvGrpSpPr>
        <p:grpSpPr>
          <a:xfrm>
            <a:off x="16877282" y="152394"/>
            <a:ext cx="1258305" cy="1975297"/>
            <a:chOff x="3258050" y="2365375"/>
            <a:chExt cx="1121284" cy="1975297"/>
          </a:xfrm>
        </p:grpSpPr>
        <p:pic>
          <p:nvPicPr>
            <p:cNvPr id="148" name="Google Shape;148;p2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271500" y="2365375"/>
              <a:ext cx="1094400" cy="14216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picture containing table&#10;&#10;Description automatically generated" id="149" name="Google Shape;149;p20"/>
            <p:cNvPicPr preferRelativeResize="0"/>
            <p:nvPr/>
          </p:nvPicPr>
          <p:blipFill rotWithShape="1">
            <a:blip r:embed="rId4">
              <a:alphaModFix/>
            </a:blip>
            <a:srcRect b="-1926" l="0" r="0" t="71153"/>
            <a:stretch/>
          </p:blipFill>
          <p:spPr>
            <a:xfrm>
              <a:off x="3258050" y="3710986"/>
              <a:ext cx="1121284" cy="62968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0" name="Google Shape;150;p20"/>
          <p:cNvSpPr txBox="1"/>
          <p:nvPr/>
        </p:nvSpPr>
        <p:spPr>
          <a:xfrm>
            <a:off x="1372250" y="1388625"/>
            <a:ext cx="14737800" cy="73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Why is is important that our body temperature does not rise too far above 37°C?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Which part of the brain controls temperature regulation?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Describe two ways the body can cool itself down and two ways it can keep itself warm.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p20"/>
          <p:cNvSpPr txBox="1"/>
          <p:nvPr/>
        </p:nvSpPr>
        <p:spPr>
          <a:xfrm>
            <a:off x="1864200" y="2444625"/>
            <a:ext cx="94512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To prevent enzymes becoming denatured</a:t>
            </a:r>
            <a:endParaRPr b="1"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1864200" y="3992200"/>
            <a:ext cx="94512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Thermoregulatory centre</a:t>
            </a:r>
            <a:endParaRPr b="1"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3" name="Google Shape;153;p20"/>
          <p:cNvSpPr txBox="1"/>
          <p:nvPr/>
        </p:nvSpPr>
        <p:spPr>
          <a:xfrm>
            <a:off x="1886475" y="6035300"/>
            <a:ext cx="14796000" cy="6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Cool - vasodilation, flat hairs, sweating</a:t>
            </a:r>
            <a:endParaRPr b="1"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Warm - vasoconstriction, erect hairs, stop sweating, shivering</a:t>
            </a:r>
            <a:endParaRPr b="1"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59" name="Google Shape;159;p21"/>
          <p:cNvGrpSpPr/>
          <p:nvPr/>
        </p:nvGrpSpPr>
        <p:grpSpPr>
          <a:xfrm>
            <a:off x="16801082" y="228594"/>
            <a:ext cx="1258305" cy="1975297"/>
            <a:chOff x="3258050" y="2365375"/>
            <a:chExt cx="1121284" cy="1975297"/>
          </a:xfrm>
        </p:grpSpPr>
        <p:pic>
          <p:nvPicPr>
            <p:cNvPr id="160" name="Google Shape;160;p2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271500" y="2365375"/>
              <a:ext cx="1094400" cy="14216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picture containing table&#10;&#10;Description automatically generated" id="161" name="Google Shape;161;p21"/>
            <p:cNvPicPr preferRelativeResize="0"/>
            <p:nvPr/>
          </p:nvPicPr>
          <p:blipFill rotWithShape="1">
            <a:blip r:embed="rId4">
              <a:alphaModFix/>
            </a:blip>
            <a:srcRect b="-1926" l="0" r="0" t="71153"/>
            <a:stretch/>
          </p:blipFill>
          <p:spPr>
            <a:xfrm>
              <a:off x="3258050" y="3710986"/>
              <a:ext cx="1121284" cy="62968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2" name="Google Shape;162;p21"/>
          <p:cNvSpPr txBox="1"/>
          <p:nvPr/>
        </p:nvSpPr>
        <p:spPr>
          <a:xfrm>
            <a:off x="304800" y="471600"/>
            <a:ext cx="15722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Describe the mechanisms the body puts in place to return internal body temperatures to 37°C if the temperature receptors in the skin detect a decrease in temperature. 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[4]</a:t>
            </a:r>
            <a:endParaRPr/>
          </a:p>
        </p:txBody>
      </p:sp>
      <p:sp>
        <p:nvSpPr>
          <p:cNvPr id="163" name="Google Shape;163;p21"/>
          <p:cNvSpPr txBox="1"/>
          <p:nvPr/>
        </p:nvSpPr>
        <p:spPr>
          <a:xfrm>
            <a:off x="10933003" y="2229467"/>
            <a:ext cx="7230600" cy="114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Body temperature decreases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4" name="Google Shape;164;p21"/>
          <p:cNvSpPr txBox="1"/>
          <p:nvPr/>
        </p:nvSpPr>
        <p:spPr>
          <a:xfrm>
            <a:off x="10756450" y="3668800"/>
            <a:ext cx="7715100" cy="114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Thermoregulatory centre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detects change from temperature receptors in the skin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21"/>
          <p:cNvSpPr txBox="1"/>
          <p:nvPr/>
        </p:nvSpPr>
        <p:spPr>
          <a:xfrm>
            <a:off x="10933003" y="5108142"/>
            <a:ext cx="7230600" cy="114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Heating responses activated at effectors e.g. shivering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21"/>
          <p:cNvSpPr txBox="1"/>
          <p:nvPr/>
        </p:nvSpPr>
        <p:spPr>
          <a:xfrm>
            <a:off x="10933003" y="6547479"/>
            <a:ext cx="7230600" cy="114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Temperature is increased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7" name="Google Shape;167;p21"/>
          <p:cNvSpPr txBox="1"/>
          <p:nvPr/>
        </p:nvSpPr>
        <p:spPr>
          <a:xfrm>
            <a:off x="10933003" y="7986817"/>
            <a:ext cx="7230600" cy="114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Heating responses are switched off at effectors e.g. stop shivering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8" name="Google Shape;168;p21"/>
          <p:cNvSpPr/>
          <p:nvPr/>
        </p:nvSpPr>
        <p:spPr>
          <a:xfrm>
            <a:off x="13875593" y="3272793"/>
            <a:ext cx="590400" cy="397200"/>
          </a:xfrm>
          <a:prstGeom prst="downArrow">
            <a:avLst>
              <a:gd fmla="val 50000" name="adj1"/>
              <a:gd fmla="val 43992" name="adj2"/>
            </a:avLst>
          </a:prstGeom>
          <a:solidFill>
            <a:srgbClr val="FFFFFF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69" name="Google Shape;169;p21"/>
          <p:cNvSpPr/>
          <p:nvPr/>
        </p:nvSpPr>
        <p:spPr>
          <a:xfrm>
            <a:off x="13875593" y="4708158"/>
            <a:ext cx="590400" cy="397200"/>
          </a:xfrm>
          <a:prstGeom prst="downArrow">
            <a:avLst>
              <a:gd fmla="val 50000" name="adj1"/>
              <a:gd fmla="val 43992" name="adj2"/>
            </a:avLst>
          </a:prstGeom>
          <a:solidFill>
            <a:srgbClr val="FFFFFF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70" name="Google Shape;170;p21"/>
          <p:cNvSpPr/>
          <p:nvPr/>
        </p:nvSpPr>
        <p:spPr>
          <a:xfrm>
            <a:off x="13875593" y="6143523"/>
            <a:ext cx="590400" cy="397200"/>
          </a:xfrm>
          <a:prstGeom prst="downArrow">
            <a:avLst>
              <a:gd fmla="val 50000" name="adj1"/>
              <a:gd fmla="val 43992" name="adj2"/>
            </a:avLst>
          </a:prstGeom>
          <a:solidFill>
            <a:srgbClr val="FFFFFF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71" name="Google Shape;171;p21"/>
          <p:cNvSpPr/>
          <p:nvPr/>
        </p:nvSpPr>
        <p:spPr>
          <a:xfrm>
            <a:off x="13875593" y="7578888"/>
            <a:ext cx="590400" cy="397200"/>
          </a:xfrm>
          <a:prstGeom prst="downArrow">
            <a:avLst>
              <a:gd fmla="val 50000" name="adj1"/>
              <a:gd fmla="val 43992" name="adj2"/>
            </a:avLst>
          </a:prstGeom>
          <a:solidFill>
            <a:srgbClr val="FFFFFF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72" name="Google Shape;172;p21"/>
          <p:cNvSpPr/>
          <p:nvPr/>
        </p:nvSpPr>
        <p:spPr>
          <a:xfrm rot="-5400000">
            <a:off x="7165525" y="5110225"/>
            <a:ext cx="6561600" cy="958800"/>
          </a:xfrm>
          <a:prstGeom prst="uturnArrow">
            <a:avLst>
              <a:gd fmla="val 23821" name="adj1"/>
              <a:gd fmla="val 25000" name="adj2"/>
              <a:gd fmla="val 25000" name="adj3"/>
              <a:gd fmla="val 43750" name="adj4"/>
              <a:gd fmla="val 75000" name="adj5"/>
            </a:avLst>
          </a:prstGeom>
          <a:solidFill>
            <a:srgbClr val="FFFFFF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78" name="Google Shape;178;p22"/>
          <p:cNvGrpSpPr/>
          <p:nvPr/>
        </p:nvGrpSpPr>
        <p:grpSpPr>
          <a:xfrm>
            <a:off x="16801082" y="228594"/>
            <a:ext cx="1258305" cy="1975297"/>
            <a:chOff x="3258050" y="2365375"/>
            <a:chExt cx="1121284" cy="1975297"/>
          </a:xfrm>
        </p:grpSpPr>
        <p:pic>
          <p:nvPicPr>
            <p:cNvPr id="179" name="Google Shape;179;p2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271500" y="2365375"/>
              <a:ext cx="1094400" cy="14216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 picture containing table&#10;&#10;Description automatically generated" id="180" name="Google Shape;180;p22"/>
            <p:cNvPicPr preferRelativeResize="0"/>
            <p:nvPr/>
          </p:nvPicPr>
          <p:blipFill rotWithShape="1">
            <a:blip r:embed="rId4">
              <a:alphaModFix/>
            </a:blip>
            <a:srcRect b="-1926" l="0" r="0" t="71153"/>
            <a:stretch/>
          </p:blipFill>
          <p:spPr>
            <a:xfrm>
              <a:off x="3258050" y="3710986"/>
              <a:ext cx="1121284" cy="62968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1" name="Google Shape;181;p22"/>
          <p:cNvSpPr txBox="1"/>
          <p:nvPr/>
        </p:nvSpPr>
        <p:spPr>
          <a:xfrm>
            <a:off x="381000" y="471600"/>
            <a:ext cx="16321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Describe the mechanisms the body puts in place to return internal body temperatures to 37°C if the temperature receptors in the skin detect a decrease in temperature. </a:t>
            </a: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[4]</a:t>
            </a:r>
            <a:endParaRPr/>
          </a:p>
        </p:txBody>
      </p:sp>
      <p:sp>
        <p:nvSpPr>
          <p:cNvPr id="182" name="Google Shape;182;p22"/>
          <p:cNvSpPr txBox="1"/>
          <p:nvPr/>
        </p:nvSpPr>
        <p:spPr>
          <a:xfrm>
            <a:off x="10933003" y="2299492"/>
            <a:ext cx="7230600" cy="114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Body temperature decreases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3" name="Google Shape;183;p22"/>
          <p:cNvSpPr txBox="1"/>
          <p:nvPr/>
        </p:nvSpPr>
        <p:spPr>
          <a:xfrm>
            <a:off x="10674800" y="3738825"/>
            <a:ext cx="7613100" cy="114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Thermoregulatory centre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detects change from temperature receptors in the skin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4" name="Google Shape;184;p22"/>
          <p:cNvSpPr txBox="1"/>
          <p:nvPr/>
        </p:nvSpPr>
        <p:spPr>
          <a:xfrm>
            <a:off x="10933003" y="5178167"/>
            <a:ext cx="7230600" cy="114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Heating responses activated at effectors e.g. shivering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5" name="Google Shape;185;p22"/>
          <p:cNvSpPr txBox="1"/>
          <p:nvPr/>
        </p:nvSpPr>
        <p:spPr>
          <a:xfrm>
            <a:off x="10933003" y="6547479"/>
            <a:ext cx="7230600" cy="114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Temperature is increased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6" name="Google Shape;186;p22"/>
          <p:cNvSpPr txBox="1"/>
          <p:nvPr/>
        </p:nvSpPr>
        <p:spPr>
          <a:xfrm>
            <a:off x="10933003" y="7986817"/>
            <a:ext cx="7230600" cy="1144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Heating responses are switched off at effectors e.g. stop shivering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22"/>
          <p:cNvSpPr/>
          <p:nvPr/>
        </p:nvSpPr>
        <p:spPr>
          <a:xfrm>
            <a:off x="13875593" y="3342818"/>
            <a:ext cx="590400" cy="397200"/>
          </a:xfrm>
          <a:prstGeom prst="downArrow">
            <a:avLst>
              <a:gd fmla="val 50000" name="adj1"/>
              <a:gd fmla="val 43992" name="adj2"/>
            </a:avLst>
          </a:prstGeom>
          <a:solidFill>
            <a:srgbClr val="FFFFFF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88" name="Google Shape;188;p22"/>
          <p:cNvSpPr/>
          <p:nvPr/>
        </p:nvSpPr>
        <p:spPr>
          <a:xfrm>
            <a:off x="13875593" y="4778183"/>
            <a:ext cx="590400" cy="397200"/>
          </a:xfrm>
          <a:prstGeom prst="downArrow">
            <a:avLst>
              <a:gd fmla="val 50000" name="adj1"/>
              <a:gd fmla="val 43992" name="adj2"/>
            </a:avLst>
          </a:prstGeom>
          <a:solidFill>
            <a:srgbClr val="FFFFFF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89" name="Google Shape;189;p22"/>
          <p:cNvSpPr/>
          <p:nvPr/>
        </p:nvSpPr>
        <p:spPr>
          <a:xfrm>
            <a:off x="13875593" y="6143523"/>
            <a:ext cx="590400" cy="397200"/>
          </a:xfrm>
          <a:prstGeom prst="downArrow">
            <a:avLst>
              <a:gd fmla="val 50000" name="adj1"/>
              <a:gd fmla="val 43992" name="adj2"/>
            </a:avLst>
          </a:prstGeom>
          <a:solidFill>
            <a:srgbClr val="FFFFFF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90" name="Google Shape;190;p22"/>
          <p:cNvSpPr/>
          <p:nvPr/>
        </p:nvSpPr>
        <p:spPr>
          <a:xfrm>
            <a:off x="13875593" y="7578888"/>
            <a:ext cx="590400" cy="397200"/>
          </a:xfrm>
          <a:prstGeom prst="downArrow">
            <a:avLst>
              <a:gd fmla="val 50000" name="adj1"/>
              <a:gd fmla="val 43992" name="adj2"/>
            </a:avLst>
          </a:prstGeom>
          <a:solidFill>
            <a:srgbClr val="FFFFFF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91" name="Google Shape;191;p22"/>
          <p:cNvSpPr/>
          <p:nvPr/>
        </p:nvSpPr>
        <p:spPr>
          <a:xfrm rot="-5400000">
            <a:off x="7202425" y="5146325"/>
            <a:ext cx="6487800" cy="958800"/>
          </a:xfrm>
          <a:prstGeom prst="uturnArrow">
            <a:avLst>
              <a:gd fmla="val 23821" name="adj1"/>
              <a:gd fmla="val 25000" name="adj2"/>
              <a:gd fmla="val 25000" name="adj3"/>
              <a:gd fmla="val 43750" name="adj4"/>
              <a:gd fmla="val 75000" name="adj5"/>
            </a:avLst>
          </a:prstGeom>
          <a:solidFill>
            <a:srgbClr val="FFFFFF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92" name="Google Shape;192;p22"/>
          <p:cNvSpPr txBox="1"/>
          <p:nvPr/>
        </p:nvSpPr>
        <p:spPr>
          <a:xfrm>
            <a:off x="230125" y="2646250"/>
            <a:ext cx="9609000" cy="14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thermoregulatory centre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receives an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electrical impulse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from the temperature receptors in the skin. 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thermoregulatory centre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activates the heating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effectors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3" name="Google Shape;193;p22"/>
          <p:cNvSpPr txBox="1"/>
          <p:nvPr/>
        </p:nvSpPr>
        <p:spPr>
          <a:xfrm>
            <a:off x="196750" y="5029125"/>
            <a:ext cx="97629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List any of the following: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●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sweat glands stop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producing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sweat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●"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muscles contract rapidly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to release heat from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respiration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●"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erector muscles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in the skin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contract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to raise the hairs on the skin to trap an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insulating layer of air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;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●"/>
            </a:pP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Vasoconstriction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of the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arterioles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to reduce heat loss by </a:t>
            </a:r>
            <a:r>
              <a:rPr b="1"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radiation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