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1F1882E-E7C2-44B7-AFF8-F7D9937DE167}">
  <a:tblStyle styleId="{A1F1882E-E7C2-44B7-AFF8-F7D9937DE1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a5f6a6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a5f6a6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46b34aee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46b34aee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how these create a chord - this is harmony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46b34aee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46b34aee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how these create a chord - this is harmony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46b34aee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c46b34aee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Demonstrate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c46b34aee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c46b34aee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PLEASE ADD BORDERS TO TABLE!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I add borders to table?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c46b34aee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c46b34aee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lt1"/>
                </a:highlight>
              </a:rPr>
              <a:t>Play a bass line and vary it for them to write list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290454a8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c290454a8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can we create a successful bassline?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Charatan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786463" y="317700"/>
            <a:ext cx="11732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Quick recap: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key is Pachelbel’s canon in?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54" y="10911025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b="0" l="0" r="45003" t="0"/>
          <a:stretch/>
        </p:blipFill>
        <p:spPr>
          <a:xfrm>
            <a:off x="554372" y="5138375"/>
            <a:ext cx="8124750" cy="258096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786475" y="2038325"/>
            <a:ext cx="110097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Task: write out the notes of the D major scale in treble and bass clef, and label them.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0856401" y="5082499"/>
            <a:ext cx="7571100" cy="49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lang="en-GB" sz="29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1  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    2      </a:t>
            </a:r>
            <a:r>
              <a:rPr b="1" lang="en-GB" sz="2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      4        </a:t>
            </a:r>
            <a:r>
              <a:rPr b="1" lang="en-GB" sz="29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      6      7      </a:t>
            </a:r>
            <a:r>
              <a:rPr b="1" lang="en-GB" sz="29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 sz="2900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4">
            <a:alphaModFix/>
          </a:blip>
          <a:srcRect b="0" l="1341" r="0" t="0"/>
          <a:stretch/>
        </p:blipFill>
        <p:spPr>
          <a:xfrm>
            <a:off x="9588150" y="5451250"/>
            <a:ext cx="8839350" cy="1668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10856400" y="4746775"/>
            <a:ext cx="7777200" cy="336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2217550" y="4712300"/>
            <a:ext cx="6868200" cy="336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>
            <p:ph idx="4294967295" type="body"/>
          </p:nvPr>
        </p:nvSpPr>
        <p:spPr>
          <a:xfrm>
            <a:off x="2609875" y="5051300"/>
            <a:ext cx="6591000" cy="67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2600">
                <a:solidFill>
                  <a:srgbClr val="000000"/>
                </a:solidFill>
              </a:rPr>
              <a:t>    </a:t>
            </a:r>
            <a:r>
              <a:rPr b="1" lang="en-GB" sz="2600">
                <a:solidFill>
                  <a:schemeClr val="accent6"/>
                </a:solidFill>
              </a:rPr>
              <a:t>1  </a:t>
            </a:r>
            <a:r>
              <a:rPr b="1" lang="en-GB" sz="2600">
                <a:solidFill>
                  <a:srgbClr val="000000"/>
                </a:solidFill>
              </a:rPr>
              <a:t>    2      </a:t>
            </a:r>
            <a:r>
              <a:rPr b="1" lang="en-GB" sz="2600">
                <a:solidFill>
                  <a:schemeClr val="accent5"/>
                </a:solidFill>
              </a:rPr>
              <a:t>3</a:t>
            </a:r>
            <a:r>
              <a:rPr b="1" lang="en-GB" sz="2600">
                <a:solidFill>
                  <a:srgbClr val="000000"/>
                </a:solidFill>
              </a:rPr>
              <a:t>      4        </a:t>
            </a:r>
            <a:r>
              <a:rPr b="1" lang="en-GB" sz="2600">
                <a:solidFill>
                  <a:schemeClr val="accent4"/>
                </a:solidFill>
              </a:rPr>
              <a:t>5</a:t>
            </a:r>
            <a:r>
              <a:rPr b="1" lang="en-GB" sz="2600">
                <a:solidFill>
                  <a:srgbClr val="000000"/>
                </a:solidFill>
              </a:rPr>
              <a:t>      6      7      </a:t>
            </a:r>
            <a:r>
              <a:rPr b="1" lang="en-GB" sz="2600">
                <a:solidFill>
                  <a:schemeClr val="accent6"/>
                </a:solidFill>
              </a:rPr>
              <a:t>8</a:t>
            </a:r>
            <a:endParaRPr b="1" sz="26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54" y="10911025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45003" t="0"/>
          <a:stretch/>
        </p:blipFill>
        <p:spPr>
          <a:xfrm>
            <a:off x="501087" y="599638"/>
            <a:ext cx="11469745" cy="36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2851387" y="2131211"/>
            <a:ext cx="1314000" cy="1377300"/>
          </a:xfrm>
          <a:prstGeom prst="ellipse">
            <a:avLst/>
          </a:prstGeom>
          <a:noFill/>
          <a:ln cap="flat" cmpd="sng" w="114300">
            <a:solidFill>
              <a:srgbClr val="009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4868462" y="1989911"/>
            <a:ext cx="1148400" cy="1377300"/>
          </a:xfrm>
          <a:prstGeom prst="ellipse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7354637" y="1732761"/>
            <a:ext cx="1148400" cy="1377300"/>
          </a:xfrm>
          <a:prstGeom prst="ellipse">
            <a:avLst/>
          </a:prstGeom>
          <a:noFill/>
          <a:ln cap="flat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>
            <p:ph idx="4294967295" type="subTitle"/>
          </p:nvPr>
        </p:nvSpPr>
        <p:spPr>
          <a:xfrm>
            <a:off x="2502138" y="5755762"/>
            <a:ext cx="1664100" cy="5688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Root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06" name="Google Shape;106;p16"/>
          <p:cNvSpPr txBox="1"/>
          <p:nvPr>
            <p:ph idx="4294967295" type="body"/>
          </p:nvPr>
        </p:nvSpPr>
        <p:spPr>
          <a:xfrm>
            <a:off x="3011413" y="372363"/>
            <a:ext cx="8959500" cy="110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    </a:t>
            </a:r>
            <a:r>
              <a:rPr b="1" lang="en-GB" sz="3500">
                <a:solidFill>
                  <a:schemeClr val="accent6"/>
                </a:solidFill>
              </a:rPr>
              <a:t>1  </a:t>
            </a:r>
            <a:r>
              <a:rPr b="1" lang="en-GB" sz="3500">
                <a:solidFill>
                  <a:srgbClr val="000000"/>
                </a:solidFill>
              </a:rPr>
              <a:t>    2      </a:t>
            </a:r>
            <a:r>
              <a:rPr b="1" lang="en-GB" sz="3500">
                <a:solidFill>
                  <a:schemeClr val="accent5"/>
                </a:solidFill>
              </a:rPr>
              <a:t>3</a:t>
            </a:r>
            <a:r>
              <a:rPr b="1" lang="en-GB" sz="3500">
                <a:solidFill>
                  <a:srgbClr val="000000"/>
                </a:solidFill>
              </a:rPr>
              <a:t>      4        </a:t>
            </a:r>
            <a:r>
              <a:rPr b="1" lang="en-GB" sz="3500">
                <a:solidFill>
                  <a:schemeClr val="accent4"/>
                </a:solidFill>
              </a:rPr>
              <a:t>5</a:t>
            </a:r>
            <a:r>
              <a:rPr b="1" lang="en-GB" sz="3500">
                <a:solidFill>
                  <a:srgbClr val="000000"/>
                </a:solidFill>
              </a:rPr>
              <a:t>      6      7      </a:t>
            </a:r>
            <a:r>
              <a:rPr b="1" lang="en-GB" sz="3500">
                <a:solidFill>
                  <a:schemeClr val="accent6"/>
                </a:solidFill>
              </a:rPr>
              <a:t>8</a:t>
            </a:r>
            <a:endParaRPr b="1" sz="3500">
              <a:solidFill>
                <a:schemeClr val="accent6"/>
              </a:solidFill>
            </a:endParaRPr>
          </a:p>
        </p:txBody>
      </p:sp>
      <p:sp>
        <p:nvSpPr>
          <p:cNvPr id="107" name="Google Shape;107;p16"/>
          <p:cNvSpPr txBox="1"/>
          <p:nvPr>
            <p:ph idx="4294967295" type="subTitle"/>
          </p:nvPr>
        </p:nvSpPr>
        <p:spPr>
          <a:xfrm>
            <a:off x="10201988" y="5755762"/>
            <a:ext cx="1664100" cy="5688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Octave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10377037" y="1276486"/>
            <a:ext cx="1314000" cy="1377300"/>
          </a:xfrm>
          <a:prstGeom prst="ellipse">
            <a:avLst/>
          </a:prstGeom>
          <a:noFill/>
          <a:ln cap="flat" cmpd="sng" w="114300">
            <a:solidFill>
              <a:srgbClr val="009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>
            <p:ph idx="4294967295" type="subTitle"/>
          </p:nvPr>
        </p:nvSpPr>
        <p:spPr>
          <a:xfrm>
            <a:off x="5064938" y="5755762"/>
            <a:ext cx="11484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3rd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10" name="Google Shape;110;p16"/>
          <p:cNvSpPr txBox="1"/>
          <p:nvPr>
            <p:ph idx="4294967295" type="subTitle"/>
          </p:nvPr>
        </p:nvSpPr>
        <p:spPr>
          <a:xfrm>
            <a:off x="7539463" y="5755762"/>
            <a:ext cx="1148400" cy="5688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5th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369600" y="-1423037"/>
            <a:ext cx="11732700" cy="3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1" y="7099950"/>
            <a:ext cx="11469750" cy="2135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2677212" y="7479186"/>
            <a:ext cx="1314000" cy="1377300"/>
          </a:xfrm>
          <a:prstGeom prst="ellipse">
            <a:avLst/>
          </a:prstGeom>
          <a:noFill/>
          <a:ln cap="flat" cmpd="sng" w="114300">
            <a:solidFill>
              <a:srgbClr val="009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5064962" y="7099961"/>
            <a:ext cx="1148400" cy="1377300"/>
          </a:xfrm>
          <a:prstGeom prst="ellipse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7354662" y="7099961"/>
            <a:ext cx="1148400" cy="1377300"/>
          </a:xfrm>
          <a:prstGeom prst="ellipse">
            <a:avLst/>
          </a:prstGeom>
          <a:noFill/>
          <a:ln cap="flat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10832612" y="6655711"/>
            <a:ext cx="1314000" cy="1377300"/>
          </a:xfrm>
          <a:prstGeom prst="ellipse">
            <a:avLst/>
          </a:prstGeom>
          <a:noFill/>
          <a:ln cap="flat" cmpd="sng" w="114300">
            <a:solidFill>
              <a:srgbClr val="009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7836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Creating a bassline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602300" y="1814500"/>
            <a:ext cx="12826200" cy="22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we create a bassline, it is easiest to start with the chords. Let’s borrow some chords from Pachelbel’s canon. 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50" y="4783450"/>
            <a:ext cx="14545000" cy="36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1822400" y="4953422"/>
            <a:ext cx="1257900" cy="6558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3080300" y="4953422"/>
            <a:ext cx="1257900" cy="6558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12928800" y="4953422"/>
            <a:ext cx="1257900" cy="6558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11201050" y="4953422"/>
            <a:ext cx="1257900" cy="6558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9498800" y="4953422"/>
            <a:ext cx="1257900" cy="6558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6205301" y="4953422"/>
            <a:ext cx="1121400" cy="6558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5015851" y="4953422"/>
            <a:ext cx="1121400" cy="6558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8072801" y="4953422"/>
            <a:ext cx="1121400" cy="6558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6205300" y="4953425"/>
            <a:ext cx="1121400" cy="65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9567050" y="4953425"/>
            <a:ext cx="1121400" cy="65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11282050" y="4953425"/>
            <a:ext cx="1121400" cy="65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12903300" y="4953425"/>
            <a:ext cx="1121400" cy="65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7836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Creating a chord sequence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783650" y="1545375"/>
            <a:ext cx="132012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down your chords in a grid and keep them safe.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could have 4 chords repeated twice, or 8 chords.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200" y="5771484"/>
            <a:ext cx="10838967" cy="3471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/>
          <p:nvPr/>
        </p:nvSpPr>
        <p:spPr>
          <a:xfrm>
            <a:off x="3367250" y="7407270"/>
            <a:ext cx="1257900" cy="16851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7232861" y="7407270"/>
            <a:ext cx="1257900" cy="16851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8490792" y="7407270"/>
            <a:ext cx="1257900" cy="16851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4625180" y="7407270"/>
            <a:ext cx="1257900" cy="16851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5929021" y="7407270"/>
            <a:ext cx="1257900" cy="16851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9748713" y="7407270"/>
            <a:ext cx="1257900" cy="16851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11052545" y="7407270"/>
            <a:ext cx="1257900" cy="1685100"/>
          </a:xfrm>
          <a:prstGeom prst="rect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2" name="Google Shape;152;p18"/>
          <p:cNvGraphicFramePr/>
          <p:nvPr/>
        </p:nvGraphicFramePr>
        <p:xfrm>
          <a:off x="952500" y="4272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{A1F1882E-E7C2-44B7-AFF8-F7D9937DE167}</a:tableStyleId>
              </a:tblPr>
              <a:tblGrid>
                <a:gridCol w="2047875"/>
                <a:gridCol w="2047875"/>
                <a:gridCol w="2047875"/>
                <a:gridCol w="2047875"/>
                <a:gridCol w="2047875"/>
                <a:gridCol w="2047875"/>
                <a:gridCol w="2047875"/>
                <a:gridCol w="2047875"/>
              </a:tblGrid>
              <a:tr h="106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type="title"/>
          </p:nvPr>
        </p:nvSpPr>
        <p:spPr>
          <a:xfrm>
            <a:off x="917950" y="892800"/>
            <a:ext cx="12294900" cy="130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Passing note quiz: find a passing note to help out these basslines!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731575" y="3879613"/>
            <a:ext cx="112785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  to  F#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731575" y="5183050"/>
            <a:ext cx="112785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 to B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807775" y="2562163"/>
            <a:ext cx="132012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Stretch: Write using notation 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731575" y="6458450"/>
            <a:ext cx="112785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 to 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731575" y="7585375"/>
            <a:ext cx="23793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 to F#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20"/>
          <p:cNvSpPr txBox="1"/>
          <p:nvPr>
            <p:ph type="title"/>
          </p:nvPr>
        </p:nvSpPr>
        <p:spPr>
          <a:xfrm>
            <a:off x="917950" y="2432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936800" y="981000"/>
            <a:ext cx="17370000" cy="83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635000" lvl="0" marL="91440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Slide [2] -[Noteflight]-[Naomi Charatan] - [Image of D major scale]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Slide [3] -[Noteflight]-[Naomi Charatan] - [Image of D major scale]</a:t>
            </a:r>
            <a:endParaRPr sz="2800">
              <a:solidFill>
                <a:srgbClr val="000000"/>
              </a:solidFill>
            </a:endParaRPr>
          </a:p>
          <a:p>
            <a:pPr indent="0" lvl="0" marL="91440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91440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70" name="Google Shape;17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