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653172-B4FB-4808-AB5B-242B54D32373}">
  <a:tblStyle styleId="{A3653172-B4FB-4808-AB5B-242B54D3237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5f5e8ed9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g95f5e8e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d464ec43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g8d464ec4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Should we believe everything we read?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000">
                <a:solidFill>
                  <a:srgbClr val="4B3241"/>
                </a:solidFill>
              </a:rPr>
              <a:t>Lesson 5 of 6</a:t>
            </a:r>
            <a:endParaRPr sz="5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5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000">
                <a:solidFill>
                  <a:srgbClr val="4B3241"/>
                </a:solidFill>
              </a:rPr>
              <a:t>Downloadable Resource</a:t>
            </a:r>
            <a:endParaRPr sz="5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4B3241"/>
                </a:solidFill>
              </a:rPr>
              <a:t>Citizenship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B3241"/>
                </a:solidFill>
              </a:rPr>
              <a:t>Mr Joy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7369950" y="8615050"/>
            <a:ext cx="918000" cy="167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917950" y="890050"/>
            <a:ext cx="1737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Task 1 - Trust Tower information sources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917950" y="2427374"/>
            <a:ext cx="16452001" cy="5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Put these nine information sources into your Trust Tower.</a:t>
            </a:r>
            <a:endParaRPr b="0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6" name="Google Shape;36;p5"/>
          <p:cNvGraphicFramePr/>
          <p:nvPr/>
        </p:nvGraphicFramePr>
        <p:xfrm>
          <a:off x="1363579" y="34872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{A3653172-B4FB-4808-AB5B-242B54D32373}</a:tableStyleId>
              </a:tblPr>
              <a:tblGrid>
                <a:gridCol w="5246425"/>
                <a:gridCol w="5179475"/>
                <a:gridCol w="5179475"/>
              </a:tblGrid>
              <a:tr h="1709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Newspapers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Family </a:t>
                      </a:r>
                      <a:b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members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News on </a:t>
                      </a:r>
                      <a:b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social media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04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Wikipedia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Google or </a:t>
                      </a:r>
                      <a:b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Google News</a:t>
                      </a:r>
                      <a:endParaRPr sz="36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Government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821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BBC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Friends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Teachers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362" y="626004"/>
            <a:ext cx="16273275" cy="813663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Association of Citizenship Teaching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917950" y="890050"/>
            <a:ext cx="1737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Source 1: </a:t>
            </a:r>
            <a:r>
              <a:rPr i="1" lang="en-US">
                <a:solidFill>
                  <a:schemeClr val="dk2"/>
                </a:solidFill>
              </a:rPr>
              <a:t>Girl suffered collapsed lung after screaming </a:t>
            </a:r>
            <a:br>
              <a:rPr i="1" lang="en-US">
                <a:solidFill>
                  <a:schemeClr val="dk2"/>
                </a:solidFill>
              </a:rPr>
            </a:br>
            <a:r>
              <a:rPr i="1" lang="en-US">
                <a:solidFill>
                  <a:schemeClr val="dk2"/>
                </a:solidFill>
              </a:rPr>
              <a:t>at One Direction concert </a:t>
            </a:r>
            <a:r>
              <a:rPr lang="en-US">
                <a:solidFill>
                  <a:schemeClr val="dk2"/>
                </a:solidFill>
              </a:rPr>
              <a:t>article excerpt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b="0" i="1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Refinery29</a:t>
            </a: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published October 16, 2017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 txBox="1"/>
          <p:nvPr/>
        </p:nvSpPr>
        <p:spPr>
          <a:xfrm>
            <a:off x="917950" y="2876550"/>
            <a:ext cx="16452001" cy="5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a paper published last week in the </a:t>
            </a:r>
            <a:r>
              <a:rPr b="0" i="1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Journal of Emergency Medicine</a:t>
            </a: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a Dr J. Mack Slaughter from Dallas, Texas, related an interesting incident, thought to be the first of its kind. Three years ago, he dealt with a patient who appeared to have ripped a hole in her lung by screaming at a One Direction concert.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girl…was finding it hard to breathe. Afterwards, she went to the hospital. It was eventually determined that a tear in the lung had meant air had escaped to three separate places in her chest.</a:t>
            </a:r>
            <a:endParaRPr b="0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917950" y="890050"/>
            <a:ext cx="16808576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Source 2: </a:t>
            </a:r>
            <a:r>
              <a:rPr i="1" lang="en-US">
                <a:solidFill>
                  <a:schemeClr val="dk2"/>
                </a:solidFill>
              </a:rPr>
              <a:t>Excerpt of the </a:t>
            </a:r>
            <a:r>
              <a:rPr lang="en-US">
                <a:solidFill>
                  <a:schemeClr val="dk2"/>
                </a:solidFill>
              </a:rPr>
              <a:t>Media Bias Fact Check </a:t>
            </a:r>
            <a:br>
              <a:rPr lang="en-US">
                <a:solidFill>
                  <a:schemeClr val="dk2"/>
                </a:solidFill>
              </a:rPr>
            </a:br>
            <a:r>
              <a:rPr i="1" lang="en-US">
                <a:solidFill>
                  <a:schemeClr val="dk2"/>
                </a:solidFill>
              </a:rPr>
              <a:t>profile of </a:t>
            </a:r>
            <a:r>
              <a:rPr lang="en-US">
                <a:solidFill>
                  <a:schemeClr val="dk2"/>
                </a:solidFill>
              </a:rPr>
              <a:t>Refinery29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917950" y="2876550"/>
            <a:ext cx="16452001" cy="5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Refinery29 is owned by the Vice Media Group, which publishes Vice News and several other websites.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Refinery29 publishes articles with emotionally loaded language [and] typically utilizes credible sources such as  USAToday, Wall Street Journal, and AP News.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Overall, we rate Refinery29 ’Mostly Factual’, rather than ‘High’ due to a failed check and a lack of transparency regarding editor.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b="0" i="1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Media Bias Fact Check</a:t>
            </a: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publication date unclear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Source 3: 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Dr J. Mack Slaughter’s </a:t>
            </a:r>
            <a:br>
              <a:rPr lang="en-US">
                <a:solidFill>
                  <a:schemeClr val="dk2"/>
                </a:solidFill>
              </a:rPr>
            </a:br>
            <a:r>
              <a:rPr lang="en-US">
                <a:solidFill>
                  <a:schemeClr val="dk2"/>
                </a:solidFill>
              </a:rPr>
              <a:t>LinkedIn profile</a:t>
            </a:r>
            <a:endParaRPr/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b="19485" l="0" r="11551" t="5365"/>
          <a:stretch/>
        </p:blipFill>
        <p:spPr>
          <a:xfrm>
            <a:off x="8085375" y="-40424"/>
            <a:ext cx="9042513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" name="Google Shape;72;p10"/>
          <p:cNvSpPr txBox="1"/>
          <p:nvPr>
            <p:ph type="title"/>
          </p:nvPr>
        </p:nvSpPr>
        <p:spPr>
          <a:xfrm>
            <a:off x="917950" y="890050"/>
            <a:ext cx="1737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Source 4: </a:t>
            </a:r>
            <a:r>
              <a:rPr i="1" lang="en-US">
                <a:solidFill>
                  <a:schemeClr val="dk2"/>
                </a:solidFill>
              </a:rPr>
              <a:t>One Direction mega fan screams so hard at concert both her lungs collapse </a:t>
            </a:r>
            <a:r>
              <a:rPr lang="en-US">
                <a:solidFill>
                  <a:schemeClr val="dk2"/>
                </a:solidFill>
              </a:rPr>
              <a:t>article excerpt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b="0" i="1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Sun</a:t>
            </a: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published October 12, 2017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917950" y="2876550"/>
            <a:ext cx="16452001" cy="59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excited teenage girl overwhelmed at being so close to her heroes screamed so hard at a One Direction gig her lungs collapsed.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Baffled medics were told she began to suffer her symptoms after screaming her head off at a One Direction concert, the night before.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doctors, at UT Southwestern Medical Center in Dallas, Texas, diagnosed the girl with a… slight collapse of both lungs.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case report was published in the </a:t>
            </a:r>
            <a:r>
              <a:rPr b="0" i="1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Journal of Emergency Medicine</a:t>
            </a:r>
            <a:r>
              <a:rPr b="0" i="0" lang="en-US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917950" y="890050"/>
            <a:ext cx="1737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Source 5: Search record from </a:t>
            </a:r>
            <a:r>
              <a:rPr i="1" lang="en-US">
                <a:solidFill>
                  <a:schemeClr val="dk2"/>
                </a:solidFill>
              </a:rPr>
              <a:t>The Journal of </a:t>
            </a:r>
            <a:br>
              <a:rPr i="1" lang="en-US">
                <a:solidFill>
                  <a:schemeClr val="dk2"/>
                </a:solidFill>
              </a:rPr>
            </a:br>
            <a:r>
              <a:rPr i="1" lang="en-US">
                <a:solidFill>
                  <a:schemeClr val="dk2"/>
                </a:solidFill>
              </a:rPr>
              <a:t>Emergency Medicine</a:t>
            </a:r>
            <a:r>
              <a:rPr lang="en-US">
                <a:solidFill>
                  <a:schemeClr val="dk2"/>
                </a:solidFill>
              </a:rPr>
              <a:t>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/>
        </p:nvSpPr>
        <p:spPr>
          <a:xfrm>
            <a:off x="1244700" y="9255500"/>
            <a:ext cx="8444732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Screenshot taken from </a:t>
            </a:r>
            <a:r>
              <a:rPr b="0" i="1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Journal of Emergency Medicine </a:t>
            </a:r>
            <a:r>
              <a:rPr b="0" i="0" lang="en-US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website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075" y="3009650"/>
            <a:ext cx="16119849" cy="53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