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814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83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814" orient="horz"/>
        <p:guide pos="2880"/>
        <p:guide pos="283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4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Medium-regular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8c7d5f9ea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8c7d5f9ea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5 seconds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Hello everyone! My name is Mr Johnston and I am here to teach you about Charles Dickens’ amazing novel - Oliver Twist.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This is one of my favorite stories. This story follows a young Victorian orphan called Oliver Twist through his adventures in Victorian England. It is a tale  full of adventure, full of danger, full of crazy characters. It’s really exciting, and at, times very scary. So I hope that you learn to love this story just as much as I do! Let’s begin. In this lesson, I’m going to introduce you to the author - Charles Dickens, and the novel’s main character - Oliver Twist.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8d6bb9f94e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8d6bb9f94e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8d6bb9f94e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8d6bb9f94e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'Please, sir, I want some more.'</a:t>
            </a:r>
            <a:endParaRPr sz="180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1800">
                <a:solidFill>
                  <a:schemeClr val="dk2"/>
                </a:solidFill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The master was a fat, healthy man; but he turned very pale. He gazed in stupified astonishment on the small rebel for some seconds, and then clung for support to the copper. 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8c1cb7ca6f_0_7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8c1cb7ca6f_0_7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9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84" name="Google Shape;84;p19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86" name="Google Shape;86;p19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7" name="Google Shape;87;p19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1" name="Google Shape;91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95" name="Google Shape;95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6" name="Google Shape;96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7" name="Google Shape;97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8" name="Google Shape;108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5" name="Google Shape;115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116" name="Google Shape;116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sz="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6"/>
          <p:cNvSpPr txBox="1"/>
          <p:nvPr>
            <p:ph idx="4294967295" type="ctrTitle"/>
          </p:nvPr>
        </p:nvSpPr>
        <p:spPr>
          <a:xfrm>
            <a:off x="335425" y="1599725"/>
            <a:ext cx="65556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Oliver Asks for More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6" name="Google Shape;126;p26"/>
          <p:cNvSpPr txBox="1"/>
          <p:nvPr>
            <p:ph idx="4294967295" type="subTitle"/>
          </p:nvPr>
        </p:nvSpPr>
        <p:spPr>
          <a:xfrm>
            <a:off x="273463" y="445025"/>
            <a:ext cx="8226000" cy="106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English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Lesson 3: Oliver and the Workhouse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6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/>
              <a:t>Mr Arscott</a:t>
            </a:r>
            <a:endParaRPr/>
          </a:p>
        </p:txBody>
      </p:sp>
      <p:sp>
        <p:nvSpPr>
          <p:cNvPr id="128" name="Google Shape;128;p2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chemeClr val="dk2"/>
                </a:solidFill>
              </a:rPr>
              <a:t>Mr Johnston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7"/>
          <p:cNvSpPr txBox="1"/>
          <p:nvPr>
            <p:ph idx="1" type="body"/>
          </p:nvPr>
        </p:nvSpPr>
        <p:spPr>
          <a:xfrm>
            <a:off x="0" y="1340100"/>
            <a:ext cx="9144000" cy="3803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b="1" lang="en-GB"/>
              <a:t>Compare Dickens’ description of the workhouse master and the workhouse boys?</a:t>
            </a:r>
            <a:endParaRPr b="1"/>
          </a:p>
          <a:p>
            <a:pPr indent="45720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Whereas the workhouse master is ‘a fat, healthy man’,...</a:t>
            </a:r>
            <a:endParaRPr/>
          </a:p>
          <a:p>
            <a:pPr indent="-330200" lvl="0" marL="457200" rtl="0" algn="l">
              <a:spcBef>
                <a:spcPts val="1000"/>
              </a:spcBef>
              <a:spcAft>
                <a:spcPts val="0"/>
              </a:spcAft>
              <a:buSzPts val="1600"/>
              <a:buAutoNum type="arabicPeriod"/>
            </a:pPr>
            <a:r>
              <a:rPr b="1" lang="en-GB"/>
              <a:t>What is Dickens suggesting about the workhouse master through these contrasting descriptions?</a:t>
            </a:r>
            <a:endParaRPr b="1"/>
          </a:p>
          <a:p>
            <a:pPr indent="45720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Dickens uses these contrasting descriptions to suggest…</a:t>
            </a:r>
            <a:endParaRPr/>
          </a:p>
          <a:p>
            <a:pPr indent="-330200" lvl="0" marL="457200" rtl="0" algn="l">
              <a:spcBef>
                <a:spcPts val="1000"/>
              </a:spcBef>
              <a:spcAft>
                <a:spcPts val="0"/>
              </a:spcAft>
              <a:buSzPts val="1600"/>
              <a:buAutoNum type="arabicPeriod"/>
            </a:pPr>
            <a:r>
              <a:rPr b="1" lang="en-GB"/>
              <a:t>What might Dickens be criticising about his society through these contrasting descriptions?</a:t>
            </a:r>
            <a:endParaRPr b="1"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Dickens may be using these contrasting descriptions to...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800">
              <a:highlight>
                <a:schemeClr val="lt1"/>
              </a:highlight>
            </a:endParaRPr>
          </a:p>
        </p:txBody>
      </p:sp>
      <p:sp>
        <p:nvSpPr>
          <p:cNvPr id="134" name="Google Shape;134;p27"/>
          <p:cNvSpPr txBox="1"/>
          <p:nvPr/>
        </p:nvSpPr>
        <p:spPr>
          <a:xfrm>
            <a:off x="0" y="0"/>
            <a:ext cx="9144000" cy="12282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At the beginning of the extract Dickens describes the workhouse boys suffering the </a:t>
            </a:r>
            <a:r>
              <a:rPr b="1"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‘tortures of slow starvation</a:t>
            </a: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.’ Later in the extract, Dickens describes the master of the workhouse as </a:t>
            </a:r>
            <a:r>
              <a:rPr b="1"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‘a fat, healthy man.’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8"/>
          <p:cNvSpPr txBox="1"/>
          <p:nvPr>
            <p:ph idx="1" type="body"/>
          </p:nvPr>
        </p:nvSpPr>
        <p:spPr>
          <a:xfrm>
            <a:off x="0" y="1812225"/>
            <a:ext cx="90336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b="1" lang="en-GB" sz="1800">
                <a:highlight>
                  <a:schemeClr val="lt1"/>
                </a:highlight>
              </a:rPr>
              <a:t>Is Oliver being rude when he makes this request?</a:t>
            </a:r>
            <a:endParaRPr b="1" sz="1800">
              <a:highlight>
                <a:schemeClr val="lt1"/>
              </a:highlight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800">
                <a:highlight>
                  <a:schemeClr val="lt1"/>
                </a:highlight>
              </a:rPr>
              <a:t>It is clear that Oliver is not being rude when he makes this request because...</a:t>
            </a:r>
            <a:endParaRPr sz="1800">
              <a:highlight>
                <a:schemeClr val="lt1"/>
              </a:highlight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b="1" lang="en-GB" sz="1800">
                <a:highlight>
                  <a:schemeClr val="lt1"/>
                </a:highlight>
              </a:rPr>
              <a:t>How does the master respond to Oliver’s request? Why does he respond in this way?</a:t>
            </a:r>
            <a:endParaRPr b="1" sz="1800">
              <a:highlight>
                <a:schemeClr val="lt1"/>
              </a:highlight>
            </a:endParaRPr>
          </a:p>
          <a:p>
            <a:pPr indent="4500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800">
                <a:highlight>
                  <a:schemeClr val="lt1"/>
                </a:highlight>
              </a:rPr>
              <a:t>The master responds to Oliver’s request by..</a:t>
            </a:r>
            <a:r>
              <a:rPr lang="en-GB">
                <a:highlight>
                  <a:schemeClr val="lt1"/>
                </a:highlight>
              </a:rPr>
              <a:t>.</a:t>
            </a:r>
            <a:endParaRPr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8"/>
          <p:cNvSpPr txBox="1"/>
          <p:nvPr/>
        </p:nvSpPr>
        <p:spPr>
          <a:xfrm>
            <a:off x="0" y="0"/>
            <a:ext cx="9144000" cy="18123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'Please, sir, I want some more.'</a:t>
            </a:r>
            <a:endParaRPr b="1"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master was a fat, healthy man; but he turned very </a:t>
            </a:r>
            <a:r>
              <a:rPr b="1"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pale</a:t>
            </a: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 He gazed in </a:t>
            </a:r>
            <a:r>
              <a:rPr b="1"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stupefied astonishment</a:t>
            </a: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on the small </a:t>
            </a:r>
            <a:r>
              <a:rPr b="1"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rebel </a:t>
            </a: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for some seconds, and then clung for support to the copper.</a:t>
            </a:r>
            <a:endParaRPr b="1"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9"/>
          <p:cNvSpPr txBox="1"/>
          <p:nvPr>
            <p:ph idx="1" type="body"/>
          </p:nvPr>
        </p:nvSpPr>
        <p:spPr>
          <a:xfrm>
            <a:off x="53025" y="1389450"/>
            <a:ext cx="9144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1800">
                <a:highlight>
                  <a:schemeClr val="lt1"/>
                </a:highlight>
              </a:rPr>
              <a:t>3. </a:t>
            </a:r>
            <a:r>
              <a:rPr b="1" lang="en-GB" sz="1800">
                <a:highlight>
                  <a:schemeClr val="lt1"/>
                </a:highlight>
              </a:rPr>
              <a:t>What might Dickens be suggesting about workhouses through this moment?</a:t>
            </a:r>
            <a:endParaRPr b="1" sz="1800"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800">
                <a:highlight>
                  <a:schemeClr val="lt1"/>
                </a:highlight>
              </a:rPr>
              <a:t>Dickens may be suggesting that workhouses...</a:t>
            </a:r>
            <a:endParaRPr sz="1800"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1800">
                <a:highlight>
                  <a:schemeClr val="lt1"/>
                </a:highlight>
              </a:rPr>
              <a:t>4. What might Dickens be criticising in his society through this moment?</a:t>
            </a:r>
            <a:endParaRPr b="1" sz="1800"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800">
                <a:highlight>
                  <a:schemeClr val="lt1"/>
                </a:highlight>
              </a:rPr>
              <a:t>Dickens may be criticising...</a:t>
            </a:r>
            <a:endParaRPr sz="1800"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9"/>
          <p:cNvSpPr txBox="1"/>
          <p:nvPr/>
        </p:nvSpPr>
        <p:spPr>
          <a:xfrm>
            <a:off x="75" y="0"/>
            <a:ext cx="9144000" cy="18123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'Please, sir, I want some more.'</a:t>
            </a:r>
            <a:endParaRPr b="1"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master was a fat, healthy man; but he turned very </a:t>
            </a:r>
            <a:r>
              <a:rPr b="1"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pale</a:t>
            </a: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 He gazed in </a:t>
            </a:r>
            <a:r>
              <a:rPr b="1"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stupefied</a:t>
            </a:r>
            <a:r>
              <a:rPr b="1"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astonishment</a:t>
            </a: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on the small </a:t>
            </a:r>
            <a:r>
              <a:rPr b="1"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rebel </a:t>
            </a: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for some seconds, and then clung for support to the copper.</a:t>
            </a:r>
            <a:endParaRPr b="1"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