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Quicksand"/>
      <p:regular r:id="rId27"/>
      <p:bold r:id="rId28"/>
    </p:embeddedFont>
    <p:embeddedFont>
      <p:font typeface="Roboto Mono"/>
      <p:regular r:id="rId29"/>
      <p:bold r:id="rId30"/>
      <p:italic r:id="rId31"/>
      <p:boldItalic r:id="rId32"/>
    </p:embeddedFont>
    <p:embeddedFont>
      <p:font typeface="Quicksand Light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5DEE18-E9A8-4C8C-8110-3D29D5723FC8}">
  <a:tblStyle styleId="{555DEE18-E9A8-4C8C-8110-3D29D5723F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Quicksand-bold.fntdata"/><Relationship Id="rId27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6.xml"/><Relationship Id="rId33" Type="http://schemas.openxmlformats.org/officeDocument/2006/relationships/font" Target="fonts/QuicksandLight-regular.fntdata"/><Relationship Id="rId10" Type="http://schemas.openxmlformats.org/officeDocument/2006/relationships/slide" Target="slides/slide5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QuicksandLight-bold.fntdata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3a280c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53a280c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56353098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56353098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56353098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56353098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6353098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6353098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563530983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563530983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563530983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563530983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563530983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563530983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563530983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563530983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563530983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563530983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621800" y="639200"/>
            <a:ext cx="17042400" cy="90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7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5"/>
          <p:cNvSpPr txBox="1"/>
          <p:nvPr>
            <p:ph idx="1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●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2800"/>
              <a:buFont typeface="Montserrat"/>
              <a:buChar char="–"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Variables 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Programming Part 1: Sequence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6" name="Google Shape;96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7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Rebecca Franks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Make a prediction</a:t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8"/>
          <p:cNvGraphicFramePr/>
          <p:nvPr/>
        </p:nvGraphicFramePr>
        <p:xfrm>
          <a:off x="917950" y="315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{555DEE18-E9A8-4C8C-8110-3D29D5723FC8}</a:tableStyleId>
              </a:tblPr>
              <a:tblGrid>
                <a:gridCol w="1096800"/>
                <a:gridCol w="15355200"/>
              </a:tblGrid>
              <a:tr h="373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3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4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6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7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666666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</a:t>
                      </a:r>
                      <a:endParaRPr sz="2800">
                        <a:solidFill>
                          <a:srgbClr val="666666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noun = "Car"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adverb = "gently"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adjective = "loud"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print(f"The {noun} was {adjective} when it {adverb} went to school")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noun = "Zebra"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adverb = "aggressively"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adjective = "giant"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print(f"The {noun} was {adjective} when it {adverb} went to school")</a:t>
                      </a:r>
                      <a:endParaRPr sz="28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917950" y="1770850"/>
            <a:ext cx="16452000" cy="110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Take a look at the program below and make a prediction about what will be output on the screen when this program is executed. </a:t>
            </a:r>
            <a:r>
              <a:rPr b="1" lang="en-GB" sz="2800">
                <a:solidFill>
                  <a:schemeClr val="accent3"/>
                </a:solidFill>
              </a:rPr>
              <a:t>Write your prediction down.</a:t>
            </a:r>
            <a:r>
              <a:rPr lang="en-GB" sz="2800"/>
              <a:t> 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917950" y="890050"/>
            <a:ext cx="7902000" cy="8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Run the program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917950" y="2876300"/>
            <a:ext cx="83169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Open the program using the following shortlink: </a:t>
            </a:r>
            <a:r>
              <a:rPr b="1" lang="en-GB">
                <a:solidFill>
                  <a:schemeClr val="accent3"/>
                </a:solidFill>
              </a:rPr>
              <a:t>oaknat.uk/comp-py-silly-sentences</a:t>
            </a:r>
            <a:endParaRPr b="1">
              <a:solidFill>
                <a:schemeClr val="accent3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Run the program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Was your prediction correct? Did anything surprise you?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In which line is the variable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adjective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</a:rPr>
              <a:t>initialised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?</a:t>
            </a:r>
            <a:endParaRPr/>
          </a:p>
        </p:txBody>
      </p:sp>
      <p:sp>
        <p:nvSpPr>
          <p:cNvPr id="121" name="Google Shape;121;p20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0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In which line is the variable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adverb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</a:rPr>
              <a:t>first reassigned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?</a:t>
            </a:r>
            <a:endParaRPr/>
          </a:p>
        </p:txBody>
      </p:sp>
      <p:sp>
        <p:nvSpPr>
          <p:cNvPr id="123" name="Google Shape;123;p20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0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When is the variable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noun</a:t>
            </a:r>
            <a:r>
              <a:rPr lang="en-GB"/>
              <a:t> </a:t>
            </a:r>
            <a:r>
              <a:rPr b="1" lang="en-GB"/>
              <a:t>first used</a:t>
            </a:r>
            <a:r>
              <a:rPr lang="en-GB"/>
              <a:t>?</a:t>
            </a:r>
            <a:endParaRPr sz="2800"/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Is there a </a:t>
            </a:r>
            <a:r>
              <a:rPr b="1" lang="en-GB" sz="2600"/>
              <a:t>difference </a:t>
            </a:r>
            <a:r>
              <a:rPr lang="en-GB" sz="2600"/>
              <a:t>between the code in line 4 and line 8?</a:t>
            </a:r>
            <a:endParaRPr sz="2600"/>
          </a:p>
        </p:txBody>
      </p:sp>
      <p:sp>
        <p:nvSpPr>
          <p:cNvPr id="134" name="Google Shape;134;p21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1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line 4, </a:t>
            </a:r>
            <a:r>
              <a:rPr b="1" lang="en-GB"/>
              <a:t>remove</a:t>
            </a:r>
            <a:r>
              <a:rPr lang="en-GB"/>
              <a:t>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GB"/>
              <a:t> after print and before the speech mark. </a:t>
            </a:r>
            <a:r>
              <a:rPr b="1" lang="en-GB"/>
              <a:t>Run</a:t>
            </a:r>
            <a:r>
              <a:rPr lang="en-GB"/>
              <a:t> the code and write down what happens.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! Remember to place the </a:t>
            </a:r>
            <a:r>
              <a:rPr b="1" lang="en-GB"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b="1" lang="en-GB"/>
              <a:t> back in when you have finished.</a:t>
            </a:r>
            <a:endParaRPr b="1"/>
          </a:p>
        </p:txBody>
      </p:sp>
      <p:sp>
        <p:nvSpPr>
          <p:cNvPr id="136" name="Google Shape;136;p21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6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1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What do you think the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f</a:t>
            </a:r>
            <a:r>
              <a:rPr lang="en-GB" sz="2600"/>
              <a:t> is used for? </a:t>
            </a:r>
            <a:endParaRPr sz="2600"/>
          </a:p>
        </p:txBody>
      </p:sp>
      <p:sp>
        <p:nvSpPr>
          <p:cNvPr id="138" name="Google Shape;138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investigate the program. Record your answers. </a:t>
            </a:r>
            <a:endParaRPr sz="3500"/>
          </a:p>
        </p:txBody>
      </p:sp>
      <p:sp>
        <p:nvSpPr>
          <p:cNvPr id="145" name="Google Shape;145;p22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7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2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On line 4, </a:t>
            </a:r>
            <a:r>
              <a:rPr b="1" lang="en-GB" sz="2600"/>
              <a:t>remove</a:t>
            </a:r>
            <a:r>
              <a:rPr lang="en-GB" sz="2600"/>
              <a:t> the curly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{}</a:t>
            </a:r>
            <a:r>
              <a:rPr lang="en-GB" sz="2600"/>
              <a:t> brackets that surround noun and run the code again. What happens?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600"/>
              <a:t>! Remember to place the </a:t>
            </a:r>
            <a:r>
              <a:rPr b="1" lang="en-GB" sz="2600">
                <a:latin typeface="Roboto Mono"/>
                <a:ea typeface="Roboto Mono"/>
                <a:cs typeface="Roboto Mono"/>
                <a:sym typeface="Roboto Mono"/>
              </a:rPr>
              <a:t>{}</a:t>
            </a:r>
            <a:r>
              <a:rPr b="1" lang="en-GB" sz="2600"/>
              <a:t> back in when you have finished.</a:t>
            </a:r>
            <a:endParaRPr b="1" sz="2600"/>
          </a:p>
        </p:txBody>
      </p:sp>
      <p:sp>
        <p:nvSpPr>
          <p:cNvPr id="147" name="Google Shape;147;p22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8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2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Why does it not display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The Car Zebra was loud giant when it gently aggressively went to school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when the code is executed?</a:t>
            </a:r>
            <a:endParaRPr/>
          </a:p>
        </p:txBody>
      </p:sp>
      <p:sp>
        <p:nvSpPr>
          <p:cNvPr id="149" name="Google Shape;149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Investigate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modify the program. </a:t>
            </a:r>
            <a:endParaRPr sz="3500"/>
          </a:p>
        </p:txBody>
      </p:sp>
      <p:sp>
        <p:nvSpPr>
          <p:cNvPr id="156" name="Google Shape;156;p23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1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3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600"/>
              <a:t>Change</a:t>
            </a:r>
            <a:r>
              <a:rPr lang="en-GB" sz="2600"/>
              <a:t> all values in both occurrences of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noun</a:t>
            </a:r>
            <a:r>
              <a:rPr lang="en-GB" sz="2600"/>
              <a:t>,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adjective</a:t>
            </a:r>
            <a:r>
              <a:rPr lang="en-GB" sz="2600"/>
              <a:t>, and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adverb</a:t>
            </a:r>
            <a:r>
              <a:rPr lang="en-GB" sz="2600"/>
              <a:t> to something different.</a:t>
            </a:r>
            <a:endParaRPr sz="2600"/>
          </a:p>
        </p:txBody>
      </p:sp>
      <p:sp>
        <p:nvSpPr>
          <p:cNvPr id="158" name="Google Shape;158;p23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3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/>
              <a:t>Create </a:t>
            </a:r>
            <a:r>
              <a:rPr lang="en-GB"/>
              <a:t>a new variable called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proper_noun</a:t>
            </a:r>
            <a:r>
              <a:rPr lang="en-GB"/>
              <a:t> and initialise it as London.</a:t>
            </a:r>
            <a:endParaRPr sz="2800"/>
          </a:p>
        </p:txBody>
      </p:sp>
      <p:sp>
        <p:nvSpPr>
          <p:cNvPr id="160" name="Google Shape;160;p23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3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600"/>
              <a:t>Replace </a:t>
            </a:r>
            <a:r>
              <a:rPr lang="en-GB" sz="2600"/>
              <a:t>the word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school</a:t>
            </a:r>
            <a:r>
              <a:rPr lang="en-GB" sz="2600"/>
              <a:t> with </a:t>
            </a:r>
            <a:r>
              <a:rPr lang="en-GB" sz="2600">
                <a:latin typeface="Roboto Mono"/>
                <a:ea typeface="Roboto Mono"/>
                <a:cs typeface="Roboto Mono"/>
                <a:sym typeface="Roboto Mono"/>
              </a:rPr>
              <a:t>{proper_noun}</a:t>
            </a:r>
            <a:r>
              <a:rPr lang="en-GB" sz="2600"/>
              <a:t> in both print statements.</a:t>
            </a:r>
            <a:endParaRPr sz="2600"/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917950" y="890050"/>
            <a:ext cx="132012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Modify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4294967295" type="body"/>
          </p:nvPr>
        </p:nvSpPr>
        <p:spPr>
          <a:xfrm>
            <a:off x="906400" y="22482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Follow the steps to modify the program. </a:t>
            </a:r>
            <a:endParaRPr sz="3500"/>
          </a:p>
        </p:txBody>
      </p:sp>
      <p:sp>
        <p:nvSpPr>
          <p:cNvPr id="169" name="Google Shape;169;p24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4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/>
              <a:t>Make a </a:t>
            </a:r>
            <a:r>
              <a:rPr b="1" lang="en-GB" sz="2600"/>
              <a:t>change </a:t>
            </a:r>
            <a:r>
              <a:rPr lang="en-GB" sz="2600"/>
              <a:t>to your code that will ensure that the second print statement displays a different </a:t>
            </a:r>
            <a:r>
              <a:rPr b="1" lang="en-GB" sz="2600"/>
              <a:t>proper noun</a:t>
            </a:r>
            <a:r>
              <a:rPr lang="en-GB" sz="2600"/>
              <a:t>.</a:t>
            </a:r>
            <a:endParaRPr sz="2600"/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Modify the program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24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Step 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4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Add a </a:t>
            </a:r>
            <a:r>
              <a:rPr b="1" lang="en-GB"/>
              <a:t>completely new</a:t>
            </a:r>
            <a:r>
              <a:rPr lang="en-GB"/>
              <a:t> silly sentence to the bottom of the code. You can use the same </a:t>
            </a:r>
            <a:r>
              <a:rPr b="1" lang="en-GB"/>
              <a:t>variables</a:t>
            </a:r>
            <a:r>
              <a:rPr lang="en-GB"/>
              <a:t> but think of a different sentence to write.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Task: Make!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your own silly story using the code from this activity as a guide. 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a silly story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Decide which words should be blank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Assign variables to the blanks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the program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You don’t have to use an adverb, adjective, or noun. You could use words like </a:t>
            </a:r>
            <a:r>
              <a:rPr b="1" lang="en-GB"/>
              <a:t>popular_restaurant</a:t>
            </a:r>
            <a:r>
              <a:rPr lang="en-GB"/>
              <a:t> or </a:t>
            </a:r>
            <a:r>
              <a:rPr b="1" lang="en-GB"/>
              <a:t>public_transport</a:t>
            </a:r>
            <a:r>
              <a:rPr lang="en-GB"/>
              <a:t>. Be as creative as possible, the sillier the better!</a:t>
            </a:r>
            <a:endParaRPr/>
          </a:p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