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0287000" cx="18288000"/>
  <p:notesSz cx="6858000" cy="9144000"/>
  <p:embeddedFontLst>
    <p:embeddedFont>
      <p:font typeface="Montserrat SemiBold"/>
      <p:regular r:id="rId30"/>
      <p:bold r:id="rId31"/>
      <p:italic r:id="rId32"/>
      <p:boldItalic r:id="rId33"/>
    </p:embeddedFont>
    <p:embeddedFont>
      <p:font typeface="Montserrat"/>
      <p:regular r:id="rId34"/>
      <p:bold r:id="rId35"/>
      <p:italic r:id="rId36"/>
      <p:boldItalic r:id="rId37"/>
    </p:embeddedFont>
    <p:embeddedFont>
      <p:font typeface="Montserrat Medium"/>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Medium-italic.fntdata"/><Relationship Id="rId20" Type="http://schemas.openxmlformats.org/officeDocument/2006/relationships/slide" Target="slides/slide16.xml"/><Relationship Id="rId41" Type="http://schemas.openxmlformats.org/officeDocument/2006/relationships/font" Target="fonts/MontserratMedium-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SemiBold-bold.fntdata"/><Relationship Id="rId30" Type="http://schemas.openxmlformats.org/officeDocument/2006/relationships/font" Target="fonts/MontserratSemiBold-regular.fntdata"/><Relationship Id="rId11" Type="http://schemas.openxmlformats.org/officeDocument/2006/relationships/slide" Target="slides/slide7.xml"/><Relationship Id="rId33" Type="http://schemas.openxmlformats.org/officeDocument/2006/relationships/font" Target="fonts/MontserratSemiBold-boldItalic.fntdata"/><Relationship Id="rId10" Type="http://schemas.openxmlformats.org/officeDocument/2006/relationships/slide" Target="slides/slide6.xml"/><Relationship Id="rId32" Type="http://schemas.openxmlformats.org/officeDocument/2006/relationships/font" Target="fonts/MontserratSemiBold-italic.fntdata"/><Relationship Id="rId13" Type="http://schemas.openxmlformats.org/officeDocument/2006/relationships/slide" Target="slides/slide9.xml"/><Relationship Id="rId35" Type="http://schemas.openxmlformats.org/officeDocument/2006/relationships/font" Target="fonts/Montserrat-bold.fntdata"/><Relationship Id="rId12" Type="http://schemas.openxmlformats.org/officeDocument/2006/relationships/slide" Target="slides/slide8.xml"/><Relationship Id="rId34" Type="http://schemas.openxmlformats.org/officeDocument/2006/relationships/font" Target="fonts/Montserrat-regular.fntdata"/><Relationship Id="rId15" Type="http://schemas.openxmlformats.org/officeDocument/2006/relationships/slide" Target="slides/slide11.xml"/><Relationship Id="rId37" Type="http://schemas.openxmlformats.org/officeDocument/2006/relationships/font" Target="fonts/Montserrat-boldItalic.fntdata"/><Relationship Id="rId14" Type="http://schemas.openxmlformats.org/officeDocument/2006/relationships/slide" Target="slides/slide10.xml"/><Relationship Id="rId36" Type="http://schemas.openxmlformats.org/officeDocument/2006/relationships/font" Target="fonts/Montserrat-italic.fntdata"/><Relationship Id="rId17" Type="http://schemas.openxmlformats.org/officeDocument/2006/relationships/slide" Target="slides/slide13.xml"/><Relationship Id="rId39" Type="http://schemas.openxmlformats.org/officeDocument/2006/relationships/font" Target="fonts/MontserratMedium-bold.fntdata"/><Relationship Id="rId16" Type="http://schemas.openxmlformats.org/officeDocument/2006/relationships/slide" Target="slides/slide12.xml"/><Relationship Id="rId38" Type="http://schemas.openxmlformats.org/officeDocument/2006/relationships/font" Target="fonts/MontserratMedium-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d11f285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d11f285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696aec933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696aec933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696aec9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696aec9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8696aec93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8696aec93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696aec93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696aec93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8696aec93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696aec93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86993200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6993200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869932006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869932006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8696aec93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8696aec93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8696aec93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8696aec933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8696aec933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8696aec93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d0e1ed94b_1_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8d0e1ed94b_1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8696aec933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8696aec933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8696aec933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8696aec933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8696aec933_0_2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8696aec933_0_2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8696aec933_0_2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8696aec933_0_2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8696aec933_0_2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8696aec933_0_2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8696aec933_0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g8696aec933_0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d0e1ed94b_1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8d0e1ed94b_1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696aec933_0_3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8696aec933_0_3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696aec933_0_4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8696aec933_0_4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696aec933_0_3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8696aec933_0_3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696aec933_0_4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8696aec933_0_4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d0e1ed94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8d0e1ed94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d0e1ed94b_0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8d0e1ed94b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78" name="Shape 78"/>
        <p:cNvGrpSpPr/>
        <p:nvPr/>
      </p:nvGrpSpPr>
      <p:grpSpPr>
        <a:xfrm>
          <a:off x="0" y="0"/>
          <a:ext cx="0" cy="0"/>
          <a:chOff x="0" y="0"/>
          <a:chExt cx="0" cy="0"/>
        </a:xfrm>
      </p:grpSpPr>
      <p:sp>
        <p:nvSpPr>
          <p:cNvPr id="79" name="Google Shape;79;p14"/>
          <p:cNvSpPr txBox="1"/>
          <p:nvPr>
            <p:ph type="title"/>
          </p:nvPr>
        </p:nvSpPr>
        <p:spPr>
          <a:xfrm>
            <a:off x="917950" y="890050"/>
            <a:ext cx="13201200" cy="1629000"/>
          </a:xfrm>
          <a:prstGeom prst="rect">
            <a:avLst/>
          </a:prstGeom>
        </p:spPr>
        <p:txBody>
          <a:bodyPr anchorCtr="0" anchor="ctr"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Le Chatelier’s Principle:</a:t>
            </a:r>
            <a:endParaRPr>
              <a:solidFill>
                <a:srgbClr val="4B3241"/>
              </a:solidFill>
            </a:endParaRPr>
          </a:p>
          <a:p>
            <a:pPr indent="0" lvl="0" marL="0" marR="0" rtl="0" algn="l">
              <a:lnSpc>
                <a:spcPct val="115000"/>
              </a:lnSpc>
              <a:spcBef>
                <a:spcPts val="0"/>
              </a:spcBef>
              <a:spcAft>
                <a:spcPts val="0"/>
              </a:spcAft>
              <a:buNone/>
            </a:pPr>
            <a:r>
              <a:rPr lang="en-GB">
                <a:solidFill>
                  <a:srgbClr val="4B3241"/>
                </a:solidFill>
              </a:rPr>
              <a:t>Effect of Changing Concentration and Temperature (Higher Tier)</a:t>
            </a:r>
            <a:endParaRPr>
              <a:solidFill>
                <a:srgbClr val="4B3241"/>
              </a:solidFill>
            </a:endParaRPr>
          </a:p>
          <a:p>
            <a:pPr indent="0" lvl="0" marL="0" marR="0" rtl="0" algn="l">
              <a:lnSpc>
                <a:spcPct val="115000"/>
              </a:lnSpc>
              <a:spcBef>
                <a:spcPts val="0"/>
              </a:spcBef>
              <a:spcAft>
                <a:spcPts val="0"/>
              </a:spcAft>
              <a:buNone/>
            </a:pPr>
            <a:r>
              <a:rPr lang="en-GB">
                <a:solidFill>
                  <a:srgbClr val="4B3241"/>
                </a:solidFill>
              </a:rPr>
              <a:t>Worksheet</a:t>
            </a:r>
            <a:endParaRPr>
              <a:solidFill>
                <a:srgbClr val="4B3241"/>
              </a:solidFill>
            </a:endParaRPr>
          </a:p>
        </p:txBody>
      </p:sp>
      <p:sp>
        <p:nvSpPr>
          <p:cNvPr id="80" name="Google Shape;80;p14"/>
          <p:cNvSpPr txBox="1"/>
          <p:nvPr>
            <p:ph idx="1" type="body"/>
          </p:nvPr>
        </p:nvSpPr>
        <p:spPr>
          <a:xfrm>
            <a:off x="917950" y="3324900"/>
            <a:ext cx="16452000" cy="5513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Combined Science - Chemistry - Key Stage 4</a:t>
            </a:r>
            <a:endParaRPr>
              <a:solidFill>
                <a:srgbClr val="4B3241"/>
              </a:solidFill>
            </a:endParaRPr>
          </a:p>
          <a:p>
            <a:pPr indent="0" lvl="0" marL="0" rtl="0" algn="l">
              <a:spcBef>
                <a:spcPts val="2000"/>
              </a:spcBef>
              <a:spcAft>
                <a:spcPts val="2000"/>
              </a:spcAft>
              <a:buNone/>
            </a:pPr>
            <a:r>
              <a:rPr lang="en-GB">
                <a:solidFill>
                  <a:srgbClr val="4B3241"/>
                </a:solidFill>
              </a:rPr>
              <a:t>The Rate and Extent of Chemical Change</a:t>
            </a:r>
            <a:endParaRPr>
              <a:solidFill>
                <a:srgbClr val="4B3241"/>
              </a:solidFill>
            </a:endParaRPr>
          </a:p>
        </p:txBody>
      </p:sp>
      <p:sp>
        <p:nvSpPr>
          <p:cNvPr id="81" name="Google Shape;81;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Dr Deng</a:t>
            </a:r>
            <a:endParaRPr>
              <a:solidFill>
                <a:srgbClr val="4B3241"/>
              </a:solidFill>
            </a:endParaRPr>
          </a:p>
        </p:txBody>
      </p:sp>
      <p:sp>
        <p:nvSpPr>
          <p:cNvPr id="82" name="Google Shape;82;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2" name="Shape 162"/>
        <p:cNvGrpSpPr/>
        <p:nvPr/>
      </p:nvGrpSpPr>
      <p:grpSpPr>
        <a:xfrm>
          <a:off x="0" y="0"/>
          <a:ext cx="0" cy="0"/>
          <a:chOff x="0" y="0"/>
          <a:chExt cx="0" cy="0"/>
        </a:xfrm>
      </p:grpSpPr>
      <p:sp>
        <p:nvSpPr>
          <p:cNvPr id="163" name="Google Shape;163;p23"/>
          <p:cNvSpPr txBox="1"/>
          <p:nvPr/>
        </p:nvSpPr>
        <p:spPr>
          <a:xfrm>
            <a:off x="914400" y="2863400"/>
            <a:ext cx="16455600" cy="38286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6000">
                <a:solidFill>
                  <a:schemeClr val="dk2"/>
                </a:solidFill>
                <a:latin typeface="Montserrat SemiBold"/>
                <a:ea typeface="Montserrat SemiBold"/>
                <a:cs typeface="Montserrat SemiBold"/>
                <a:sym typeface="Montserrat SemiBold"/>
              </a:rPr>
              <a:t>Multiple choice </a:t>
            </a:r>
            <a:r>
              <a:rPr lang="en-GB" sz="6000">
                <a:solidFill>
                  <a:schemeClr val="dk2"/>
                </a:solidFill>
                <a:latin typeface="Montserrat SemiBold"/>
                <a:ea typeface="Montserrat SemiBold"/>
                <a:cs typeface="Montserrat SemiBold"/>
                <a:sym typeface="Montserrat SemiBold"/>
              </a:rPr>
              <a:t>quiz</a:t>
            </a:r>
            <a:endParaRPr sz="6000">
              <a:solidFill>
                <a:schemeClr val="dk2"/>
              </a:solidFill>
              <a:latin typeface="Montserrat SemiBold"/>
              <a:ea typeface="Montserrat SemiBold"/>
              <a:cs typeface="Montserrat SemiBold"/>
              <a:sym typeface="Montserrat SemiBold"/>
            </a:endParaRPr>
          </a:p>
        </p:txBody>
      </p:sp>
      <p:sp>
        <p:nvSpPr>
          <p:cNvPr id="164" name="Google Shape;164;p23"/>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FFFFFF"/>
              </a:solidFill>
              <a:latin typeface="Montserrat Medium"/>
              <a:ea typeface="Montserrat Medium"/>
              <a:cs typeface="Montserrat Medium"/>
              <a:sym typeface="Montserrat Medium"/>
            </a:endParaRPr>
          </a:p>
        </p:txBody>
      </p:sp>
      <p:sp>
        <p:nvSpPr>
          <p:cNvPr id="165" name="Google Shape;165;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ph idx="1" type="subTitle"/>
          </p:nvPr>
        </p:nvSpPr>
        <p:spPr>
          <a:xfrm>
            <a:off x="917950" y="287630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A</a:t>
            </a:r>
            <a:endParaRPr sz="3500"/>
          </a:p>
        </p:txBody>
      </p:sp>
      <p:sp>
        <p:nvSpPr>
          <p:cNvPr id="171" name="Google Shape;171;p24"/>
          <p:cNvSpPr txBox="1"/>
          <p:nvPr>
            <p:ph idx="3" type="subTitle"/>
          </p:nvPr>
        </p:nvSpPr>
        <p:spPr>
          <a:xfrm>
            <a:off x="9468000" y="287630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B</a:t>
            </a:r>
            <a:endParaRPr sz="3500"/>
          </a:p>
        </p:txBody>
      </p:sp>
      <p:sp>
        <p:nvSpPr>
          <p:cNvPr id="172" name="Google Shape;172;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73" name="Google Shape;173;p24"/>
          <p:cNvSpPr txBox="1"/>
          <p:nvPr>
            <p:ph type="title"/>
          </p:nvPr>
        </p:nvSpPr>
        <p:spPr>
          <a:xfrm>
            <a:off x="917950" y="8900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Which of the following condition(s) can be changed in a system that is in equilibrium? </a:t>
            </a:r>
            <a:endParaRPr>
              <a:solidFill>
                <a:schemeClr val="dk2"/>
              </a:solidFill>
            </a:endParaRPr>
          </a:p>
        </p:txBody>
      </p:sp>
      <p:sp>
        <p:nvSpPr>
          <p:cNvPr id="174" name="Google Shape;174;p24"/>
          <p:cNvSpPr txBox="1"/>
          <p:nvPr>
            <p:ph idx="2" type="body"/>
          </p:nvPr>
        </p:nvSpPr>
        <p:spPr>
          <a:xfrm>
            <a:off x="970575" y="5904750"/>
            <a:ext cx="6256800" cy="906600"/>
          </a:xfrm>
          <a:prstGeom prst="rect">
            <a:avLst/>
          </a:prstGeom>
          <a:solidFill>
            <a:schemeClr val="dk2"/>
          </a:solidFill>
        </p:spPr>
        <p:txBody>
          <a:bodyPr anchorCtr="0" anchor="t" bIns="0" lIns="0" spcFirstLastPara="1" rIns="0" wrap="square" tIns="0">
            <a:noAutofit/>
          </a:bodyPr>
          <a:lstStyle/>
          <a:p>
            <a:pPr indent="0" lvl="0" marL="0" rtl="0" algn="l">
              <a:spcBef>
                <a:spcPts val="0"/>
              </a:spcBef>
              <a:spcAft>
                <a:spcPts val="0"/>
              </a:spcAft>
              <a:buNone/>
            </a:pPr>
            <a:r>
              <a:rPr lang="en-GB" sz="3500">
                <a:solidFill>
                  <a:schemeClr val="lt1"/>
                </a:solidFill>
                <a:latin typeface="Montserrat SemiBold"/>
                <a:ea typeface="Montserrat SemiBold"/>
                <a:cs typeface="Montserrat SemiBold"/>
                <a:sym typeface="Montserrat SemiBold"/>
              </a:rPr>
              <a:t> C</a:t>
            </a:r>
            <a:endParaRPr sz="3500">
              <a:solidFill>
                <a:schemeClr val="lt1"/>
              </a:solidFill>
            </a:endParaRPr>
          </a:p>
        </p:txBody>
      </p:sp>
      <p:sp>
        <p:nvSpPr>
          <p:cNvPr id="175" name="Google Shape;175;p24"/>
          <p:cNvSpPr txBox="1"/>
          <p:nvPr>
            <p:ph idx="8" type="body"/>
          </p:nvPr>
        </p:nvSpPr>
        <p:spPr>
          <a:xfrm>
            <a:off x="9336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Temperature</a:t>
            </a:r>
            <a:endParaRPr sz="3500"/>
          </a:p>
        </p:txBody>
      </p:sp>
      <p:sp>
        <p:nvSpPr>
          <p:cNvPr id="176" name="Google Shape;176;p24"/>
          <p:cNvSpPr txBox="1"/>
          <p:nvPr>
            <p:ph idx="8" type="body"/>
          </p:nvPr>
        </p:nvSpPr>
        <p:spPr>
          <a:xfrm>
            <a:off x="933600" y="4120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Pressure</a:t>
            </a:r>
            <a:endParaRPr sz="3500"/>
          </a:p>
        </p:txBody>
      </p:sp>
      <p:sp>
        <p:nvSpPr>
          <p:cNvPr id="177" name="Google Shape;177;p24"/>
          <p:cNvSpPr txBox="1"/>
          <p:nvPr>
            <p:ph idx="1" type="subTitle"/>
          </p:nvPr>
        </p:nvSpPr>
        <p:spPr>
          <a:xfrm>
            <a:off x="9504975" y="590475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b="1" lang="en-GB" sz="3500">
                <a:latin typeface="Montserrat"/>
                <a:ea typeface="Montserrat"/>
                <a:cs typeface="Montserrat"/>
                <a:sym typeface="Montserrat"/>
              </a:rPr>
              <a:t>D</a:t>
            </a:r>
            <a:endParaRPr b="1" sz="3500">
              <a:latin typeface="Montserrat"/>
              <a:ea typeface="Montserrat"/>
              <a:cs typeface="Montserrat"/>
              <a:sym typeface="Montserrat"/>
            </a:endParaRPr>
          </a:p>
        </p:txBody>
      </p:sp>
      <p:sp>
        <p:nvSpPr>
          <p:cNvPr id="178" name="Google Shape;178;p24"/>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All of the above</a:t>
            </a:r>
            <a:endParaRPr sz="3500"/>
          </a:p>
        </p:txBody>
      </p:sp>
      <p:sp>
        <p:nvSpPr>
          <p:cNvPr id="179" name="Google Shape;179;p24"/>
          <p:cNvSpPr txBox="1"/>
          <p:nvPr>
            <p:ph idx="8" type="body"/>
          </p:nvPr>
        </p:nvSpPr>
        <p:spPr>
          <a:xfrm>
            <a:off x="9468000" y="4120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Concentration</a:t>
            </a:r>
            <a:endParaRPr sz="3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5" name="Google Shape;185;p25"/>
          <p:cNvSpPr txBox="1"/>
          <p:nvPr>
            <p:ph type="title"/>
          </p:nvPr>
        </p:nvSpPr>
        <p:spPr>
          <a:xfrm>
            <a:off x="917950" y="8900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Which of the following condition(s) can be changed in a system that is in equilibrium? </a:t>
            </a:r>
            <a:endParaRPr>
              <a:solidFill>
                <a:schemeClr val="dk2"/>
              </a:solidFill>
            </a:endParaRPr>
          </a:p>
        </p:txBody>
      </p:sp>
      <p:sp>
        <p:nvSpPr>
          <p:cNvPr id="186" name="Google Shape;186;p25"/>
          <p:cNvSpPr txBox="1"/>
          <p:nvPr>
            <p:ph idx="1" type="subTitle"/>
          </p:nvPr>
        </p:nvSpPr>
        <p:spPr>
          <a:xfrm>
            <a:off x="9504975" y="590475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D</a:t>
            </a:r>
            <a:endParaRPr sz="3500"/>
          </a:p>
        </p:txBody>
      </p:sp>
      <p:sp>
        <p:nvSpPr>
          <p:cNvPr id="187" name="Google Shape;187;p25"/>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All of the above</a:t>
            </a:r>
            <a:endParaRPr sz="3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6"/>
          <p:cNvSpPr txBox="1"/>
          <p:nvPr>
            <p:ph idx="1" type="subTitle"/>
          </p:nvPr>
        </p:nvSpPr>
        <p:spPr>
          <a:xfrm>
            <a:off x="917950" y="287630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A</a:t>
            </a:r>
            <a:endParaRPr sz="3500"/>
          </a:p>
        </p:txBody>
      </p:sp>
      <p:sp>
        <p:nvSpPr>
          <p:cNvPr id="193" name="Google Shape;193;p26"/>
          <p:cNvSpPr txBox="1"/>
          <p:nvPr>
            <p:ph idx="3" type="subTitle"/>
          </p:nvPr>
        </p:nvSpPr>
        <p:spPr>
          <a:xfrm>
            <a:off x="9468000" y="287630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B</a:t>
            </a:r>
            <a:endParaRPr sz="3500"/>
          </a:p>
        </p:txBody>
      </p:sp>
      <p:sp>
        <p:nvSpPr>
          <p:cNvPr id="194" name="Google Shape;194;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95" name="Google Shape;195;p26"/>
          <p:cNvSpPr txBox="1"/>
          <p:nvPr>
            <p:ph type="title"/>
          </p:nvPr>
        </p:nvSpPr>
        <p:spPr>
          <a:xfrm>
            <a:off x="917950" y="8900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In a reaction, what will happen to the </a:t>
            </a:r>
            <a:r>
              <a:rPr lang="en-GB" u="sng">
                <a:solidFill>
                  <a:schemeClr val="dk2"/>
                </a:solidFill>
              </a:rPr>
              <a:t>equilibrium</a:t>
            </a:r>
            <a:r>
              <a:rPr lang="en-GB">
                <a:solidFill>
                  <a:schemeClr val="dk2"/>
                </a:solidFill>
              </a:rPr>
              <a:t> if the concentration of one of the reactants is increased?</a:t>
            </a:r>
            <a:endParaRPr>
              <a:solidFill>
                <a:schemeClr val="dk2"/>
              </a:solidFill>
            </a:endParaRPr>
          </a:p>
        </p:txBody>
      </p:sp>
      <p:sp>
        <p:nvSpPr>
          <p:cNvPr id="196" name="Google Shape;196;p26"/>
          <p:cNvSpPr txBox="1"/>
          <p:nvPr>
            <p:ph idx="2" type="body"/>
          </p:nvPr>
        </p:nvSpPr>
        <p:spPr>
          <a:xfrm>
            <a:off x="970575" y="5904750"/>
            <a:ext cx="6256800" cy="906600"/>
          </a:xfrm>
          <a:prstGeom prst="rect">
            <a:avLst/>
          </a:prstGeom>
          <a:solidFill>
            <a:schemeClr val="dk2"/>
          </a:solidFill>
        </p:spPr>
        <p:txBody>
          <a:bodyPr anchorCtr="0" anchor="t" bIns="0" lIns="0" spcFirstLastPara="1" rIns="0" wrap="square" tIns="0">
            <a:noAutofit/>
          </a:bodyPr>
          <a:lstStyle/>
          <a:p>
            <a:pPr indent="0" lvl="0" marL="0" rtl="0" algn="l">
              <a:spcBef>
                <a:spcPts val="0"/>
              </a:spcBef>
              <a:spcAft>
                <a:spcPts val="0"/>
              </a:spcAft>
              <a:buNone/>
            </a:pPr>
            <a:r>
              <a:rPr lang="en-GB" sz="3500">
                <a:solidFill>
                  <a:schemeClr val="lt1"/>
                </a:solidFill>
                <a:latin typeface="Montserrat SemiBold"/>
                <a:ea typeface="Montserrat SemiBold"/>
                <a:cs typeface="Montserrat SemiBold"/>
                <a:sym typeface="Montserrat SemiBold"/>
              </a:rPr>
              <a:t> C</a:t>
            </a:r>
            <a:endParaRPr sz="3500">
              <a:solidFill>
                <a:schemeClr val="lt1"/>
              </a:solidFill>
            </a:endParaRPr>
          </a:p>
        </p:txBody>
      </p:sp>
      <p:sp>
        <p:nvSpPr>
          <p:cNvPr id="197" name="Google Shape;197;p26"/>
          <p:cNvSpPr txBox="1"/>
          <p:nvPr>
            <p:ph idx="8" type="body"/>
          </p:nvPr>
        </p:nvSpPr>
        <p:spPr>
          <a:xfrm>
            <a:off x="9336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Shift to the left</a:t>
            </a:r>
            <a:endParaRPr sz="3500"/>
          </a:p>
        </p:txBody>
      </p:sp>
      <p:sp>
        <p:nvSpPr>
          <p:cNvPr id="198" name="Google Shape;198;p26"/>
          <p:cNvSpPr txBox="1"/>
          <p:nvPr>
            <p:ph idx="8" type="body"/>
          </p:nvPr>
        </p:nvSpPr>
        <p:spPr>
          <a:xfrm>
            <a:off x="933600" y="4120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Increase</a:t>
            </a:r>
            <a:endParaRPr sz="3500"/>
          </a:p>
        </p:txBody>
      </p:sp>
      <p:sp>
        <p:nvSpPr>
          <p:cNvPr id="199" name="Google Shape;199;p26"/>
          <p:cNvSpPr txBox="1"/>
          <p:nvPr>
            <p:ph idx="1" type="subTitle"/>
          </p:nvPr>
        </p:nvSpPr>
        <p:spPr>
          <a:xfrm>
            <a:off x="9504975" y="590475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D</a:t>
            </a:r>
            <a:endParaRPr sz="3500"/>
          </a:p>
        </p:txBody>
      </p:sp>
      <p:sp>
        <p:nvSpPr>
          <p:cNvPr id="200" name="Google Shape;200;p26"/>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Shift to the right</a:t>
            </a:r>
            <a:endParaRPr sz="3500"/>
          </a:p>
        </p:txBody>
      </p:sp>
      <p:sp>
        <p:nvSpPr>
          <p:cNvPr id="201" name="Google Shape;201;p26"/>
          <p:cNvSpPr txBox="1"/>
          <p:nvPr>
            <p:ph idx="8" type="body"/>
          </p:nvPr>
        </p:nvSpPr>
        <p:spPr>
          <a:xfrm>
            <a:off x="9468000" y="4120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Decrease</a:t>
            </a:r>
            <a:endParaRPr sz="3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07" name="Google Shape;207;p27"/>
          <p:cNvSpPr txBox="1"/>
          <p:nvPr>
            <p:ph type="title"/>
          </p:nvPr>
        </p:nvSpPr>
        <p:spPr>
          <a:xfrm>
            <a:off x="917950" y="8900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In a reaction, what will happen to the </a:t>
            </a:r>
            <a:r>
              <a:rPr lang="en-GB" u="sng">
                <a:solidFill>
                  <a:schemeClr val="dk2"/>
                </a:solidFill>
              </a:rPr>
              <a:t>equilibrium</a:t>
            </a:r>
            <a:r>
              <a:rPr lang="en-GB">
                <a:solidFill>
                  <a:schemeClr val="dk2"/>
                </a:solidFill>
              </a:rPr>
              <a:t> if the concentration of one of the reactants is increased?</a:t>
            </a:r>
            <a:endParaRPr>
              <a:solidFill>
                <a:schemeClr val="dk2"/>
              </a:solidFill>
            </a:endParaRPr>
          </a:p>
        </p:txBody>
      </p:sp>
      <p:sp>
        <p:nvSpPr>
          <p:cNvPr id="208" name="Google Shape;208;p27"/>
          <p:cNvSpPr txBox="1"/>
          <p:nvPr>
            <p:ph idx="1" type="subTitle"/>
          </p:nvPr>
        </p:nvSpPr>
        <p:spPr>
          <a:xfrm>
            <a:off x="9504975" y="590475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D</a:t>
            </a:r>
            <a:endParaRPr sz="3500"/>
          </a:p>
        </p:txBody>
      </p:sp>
      <p:sp>
        <p:nvSpPr>
          <p:cNvPr id="209" name="Google Shape;209;p27"/>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Shift to the right</a:t>
            </a:r>
            <a:endParaRPr sz="3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8"/>
          <p:cNvSpPr txBox="1"/>
          <p:nvPr>
            <p:ph idx="1" type="subTitle"/>
          </p:nvPr>
        </p:nvSpPr>
        <p:spPr>
          <a:xfrm>
            <a:off x="917950" y="287630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A</a:t>
            </a:r>
            <a:endParaRPr sz="3500"/>
          </a:p>
        </p:txBody>
      </p:sp>
      <p:sp>
        <p:nvSpPr>
          <p:cNvPr id="215" name="Google Shape;215;p28"/>
          <p:cNvSpPr txBox="1"/>
          <p:nvPr>
            <p:ph idx="3" type="subTitle"/>
          </p:nvPr>
        </p:nvSpPr>
        <p:spPr>
          <a:xfrm>
            <a:off x="9468000" y="287630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B</a:t>
            </a:r>
            <a:endParaRPr sz="3500"/>
          </a:p>
        </p:txBody>
      </p:sp>
      <p:sp>
        <p:nvSpPr>
          <p:cNvPr id="216" name="Google Shape;216;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17" name="Google Shape;217;p28"/>
          <p:cNvSpPr txBox="1"/>
          <p:nvPr>
            <p:ph type="title"/>
          </p:nvPr>
        </p:nvSpPr>
        <p:spPr>
          <a:xfrm>
            <a:off x="917950" y="890050"/>
            <a:ext cx="16452000" cy="1629000"/>
          </a:xfrm>
          <a:prstGeom prst="rect">
            <a:avLst/>
          </a:prstGeom>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3900">
                <a:solidFill>
                  <a:srgbClr val="231F20"/>
                </a:solidFill>
              </a:rPr>
              <a:t>In a reaction involving solutions, if the concentration of a solute is increased, in which direction will equilibrium shift to?</a:t>
            </a:r>
            <a:endParaRPr sz="3900">
              <a:solidFill>
                <a:schemeClr val="dk2"/>
              </a:solidFill>
            </a:endParaRPr>
          </a:p>
        </p:txBody>
      </p:sp>
      <p:sp>
        <p:nvSpPr>
          <p:cNvPr id="218" name="Google Shape;218;p28"/>
          <p:cNvSpPr txBox="1"/>
          <p:nvPr>
            <p:ph idx="2" type="body"/>
          </p:nvPr>
        </p:nvSpPr>
        <p:spPr>
          <a:xfrm>
            <a:off x="970575" y="5904750"/>
            <a:ext cx="6256800" cy="906600"/>
          </a:xfrm>
          <a:prstGeom prst="rect">
            <a:avLst/>
          </a:prstGeom>
          <a:solidFill>
            <a:schemeClr val="dk2"/>
          </a:solidFill>
        </p:spPr>
        <p:txBody>
          <a:bodyPr anchorCtr="0" anchor="t" bIns="0" lIns="0" spcFirstLastPara="1" rIns="0" wrap="square" tIns="0">
            <a:noAutofit/>
          </a:bodyPr>
          <a:lstStyle/>
          <a:p>
            <a:pPr indent="0" lvl="0" marL="0" rtl="0" algn="l">
              <a:spcBef>
                <a:spcPts val="0"/>
              </a:spcBef>
              <a:spcAft>
                <a:spcPts val="2000"/>
              </a:spcAft>
              <a:buNone/>
            </a:pPr>
            <a:r>
              <a:rPr lang="en-GB" sz="3500">
                <a:solidFill>
                  <a:schemeClr val="lt1"/>
                </a:solidFill>
                <a:latin typeface="Montserrat SemiBold"/>
                <a:ea typeface="Montserrat SemiBold"/>
                <a:cs typeface="Montserrat SemiBold"/>
                <a:sym typeface="Montserrat SemiBold"/>
              </a:rPr>
              <a:t> C</a:t>
            </a:r>
            <a:r>
              <a:rPr lang="en-GB" sz="3500"/>
              <a:t>C</a:t>
            </a:r>
            <a:endParaRPr sz="3500"/>
          </a:p>
        </p:txBody>
      </p:sp>
      <p:sp>
        <p:nvSpPr>
          <p:cNvPr id="219" name="Google Shape;219;p28"/>
          <p:cNvSpPr txBox="1"/>
          <p:nvPr>
            <p:ph idx="8" type="body"/>
          </p:nvPr>
        </p:nvSpPr>
        <p:spPr>
          <a:xfrm>
            <a:off x="9336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Away from the solute</a:t>
            </a:r>
            <a:endParaRPr sz="3500"/>
          </a:p>
        </p:txBody>
      </p:sp>
      <p:sp>
        <p:nvSpPr>
          <p:cNvPr id="220" name="Google Shape;220;p28"/>
          <p:cNvSpPr txBox="1"/>
          <p:nvPr>
            <p:ph idx="8" type="body"/>
          </p:nvPr>
        </p:nvSpPr>
        <p:spPr>
          <a:xfrm>
            <a:off x="933600" y="4120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Increase</a:t>
            </a:r>
            <a:endParaRPr sz="3500"/>
          </a:p>
        </p:txBody>
      </p:sp>
      <p:sp>
        <p:nvSpPr>
          <p:cNvPr id="221" name="Google Shape;221;p28"/>
          <p:cNvSpPr txBox="1"/>
          <p:nvPr>
            <p:ph idx="1" type="subTitle"/>
          </p:nvPr>
        </p:nvSpPr>
        <p:spPr>
          <a:xfrm>
            <a:off x="9504975" y="590475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D</a:t>
            </a:r>
            <a:endParaRPr sz="3500"/>
          </a:p>
        </p:txBody>
      </p:sp>
      <p:sp>
        <p:nvSpPr>
          <p:cNvPr id="222" name="Google Shape;222;p28"/>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Towards the solute</a:t>
            </a:r>
            <a:endParaRPr sz="3500"/>
          </a:p>
        </p:txBody>
      </p:sp>
      <p:sp>
        <p:nvSpPr>
          <p:cNvPr id="223" name="Google Shape;223;p28"/>
          <p:cNvSpPr txBox="1"/>
          <p:nvPr>
            <p:ph idx="8" type="body"/>
          </p:nvPr>
        </p:nvSpPr>
        <p:spPr>
          <a:xfrm>
            <a:off x="9468000" y="4120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Decrease</a:t>
            </a:r>
            <a:endParaRPr sz="3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29" name="Google Shape;229;p29"/>
          <p:cNvSpPr txBox="1"/>
          <p:nvPr>
            <p:ph type="title"/>
          </p:nvPr>
        </p:nvSpPr>
        <p:spPr>
          <a:xfrm>
            <a:off x="917950" y="890050"/>
            <a:ext cx="16452000" cy="1629000"/>
          </a:xfrm>
          <a:prstGeom prst="rect">
            <a:avLst/>
          </a:prstGeom>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3900">
                <a:solidFill>
                  <a:srgbClr val="231F20"/>
                </a:solidFill>
              </a:rPr>
              <a:t>In a reaction involving solutions, if the concentration of a solute is increased, in which direction will equilibrium shift to?</a:t>
            </a:r>
            <a:endParaRPr sz="3900">
              <a:solidFill>
                <a:schemeClr val="dk2"/>
              </a:solidFill>
            </a:endParaRPr>
          </a:p>
        </p:txBody>
      </p:sp>
      <p:sp>
        <p:nvSpPr>
          <p:cNvPr id="230" name="Google Shape;230;p29"/>
          <p:cNvSpPr txBox="1"/>
          <p:nvPr>
            <p:ph idx="1" type="subTitle"/>
          </p:nvPr>
        </p:nvSpPr>
        <p:spPr>
          <a:xfrm>
            <a:off x="970575" y="590475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C</a:t>
            </a:r>
            <a:endParaRPr sz="3500"/>
          </a:p>
        </p:txBody>
      </p:sp>
      <p:sp>
        <p:nvSpPr>
          <p:cNvPr id="231" name="Google Shape;231;p29"/>
          <p:cNvSpPr txBox="1"/>
          <p:nvPr>
            <p:ph idx="8" type="body"/>
          </p:nvPr>
        </p:nvSpPr>
        <p:spPr>
          <a:xfrm>
            <a:off x="9336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Away from the solute</a:t>
            </a:r>
            <a:endParaRPr sz="3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0"/>
          <p:cNvSpPr txBox="1"/>
          <p:nvPr>
            <p:ph idx="1" type="subTitle"/>
          </p:nvPr>
        </p:nvSpPr>
        <p:spPr>
          <a:xfrm>
            <a:off x="917950" y="287630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A</a:t>
            </a:r>
            <a:endParaRPr sz="3500"/>
          </a:p>
        </p:txBody>
      </p:sp>
      <p:sp>
        <p:nvSpPr>
          <p:cNvPr id="237" name="Google Shape;237;p30"/>
          <p:cNvSpPr txBox="1"/>
          <p:nvPr>
            <p:ph idx="3" type="subTitle"/>
          </p:nvPr>
        </p:nvSpPr>
        <p:spPr>
          <a:xfrm>
            <a:off x="9468000" y="287630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B</a:t>
            </a:r>
            <a:endParaRPr sz="3500"/>
          </a:p>
        </p:txBody>
      </p:sp>
      <p:sp>
        <p:nvSpPr>
          <p:cNvPr id="238" name="Google Shape;238;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39" name="Google Shape;239;p30"/>
          <p:cNvSpPr txBox="1"/>
          <p:nvPr>
            <p:ph type="title"/>
          </p:nvPr>
        </p:nvSpPr>
        <p:spPr>
          <a:xfrm>
            <a:off x="917950" y="8900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800">
                <a:solidFill>
                  <a:schemeClr val="dk2"/>
                </a:solidFill>
              </a:rPr>
              <a:t>In a reaction that is endothermic in the forward reaction, what will happen to the </a:t>
            </a:r>
            <a:r>
              <a:rPr lang="en-GB" sz="3800" u="sng">
                <a:solidFill>
                  <a:schemeClr val="dk2"/>
                </a:solidFill>
              </a:rPr>
              <a:t>equilibrium</a:t>
            </a:r>
            <a:r>
              <a:rPr lang="en-GB" sz="3800">
                <a:solidFill>
                  <a:schemeClr val="dk2"/>
                </a:solidFill>
              </a:rPr>
              <a:t> if the temperature is increased?</a:t>
            </a:r>
            <a:endParaRPr sz="3800">
              <a:solidFill>
                <a:schemeClr val="dk2"/>
              </a:solidFill>
            </a:endParaRPr>
          </a:p>
        </p:txBody>
      </p:sp>
      <p:sp>
        <p:nvSpPr>
          <p:cNvPr id="240" name="Google Shape;240;p30"/>
          <p:cNvSpPr txBox="1"/>
          <p:nvPr>
            <p:ph idx="2" type="body"/>
          </p:nvPr>
        </p:nvSpPr>
        <p:spPr>
          <a:xfrm>
            <a:off x="970575" y="5904750"/>
            <a:ext cx="6256800" cy="906600"/>
          </a:xfrm>
          <a:prstGeom prst="rect">
            <a:avLst/>
          </a:prstGeom>
          <a:solidFill>
            <a:schemeClr val="dk2"/>
          </a:solidFill>
        </p:spPr>
        <p:txBody>
          <a:bodyPr anchorCtr="0" anchor="t" bIns="0" lIns="0" spcFirstLastPara="1" rIns="0" wrap="square" tIns="0">
            <a:noAutofit/>
          </a:bodyPr>
          <a:lstStyle/>
          <a:p>
            <a:pPr indent="0" lvl="0" marL="0" rtl="0" algn="l">
              <a:spcBef>
                <a:spcPts val="0"/>
              </a:spcBef>
              <a:spcAft>
                <a:spcPts val="0"/>
              </a:spcAft>
              <a:buNone/>
            </a:pPr>
            <a:r>
              <a:rPr lang="en-GB" sz="3500">
                <a:solidFill>
                  <a:schemeClr val="lt1"/>
                </a:solidFill>
                <a:latin typeface="Montserrat SemiBold"/>
                <a:ea typeface="Montserrat SemiBold"/>
                <a:cs typeface="Montserrat SemiBold"/>
                <a:sym typeface="Montserrat SemiBold"/>
              </a:rPr>
              <a:t> C</a:t>
            </a:r>
            <a:endParaRPr sz="3500"/>
          </a:p>
        </p:txBody>
      </p:sp>
      <p:sp>
        <p:nvSpPr>
          <p:cNvPr id="241" name="Google Shape;241;p30"/>
          <p:cNvSpPr txBox="1"/>
          <p:nvPr>
            <p:ph idx="8" type="body"/>
          </p:nvPr>
        </p:nvSpPr>
        <p:spPr>
          <a:xfrm>
            <a:off x="9336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Increase</a:t>
            </a:r>
            <a:endParaRPr sz="3500"/>
          </a:p>
        </p:txBody>
      </p:sp>
      <p:sp>
        <p:nvSpPr>
          <p:cNvPr id="242" name="Google Shape;242;p30"/>
          <p:cNvSpPr txBox="1"/>
          <p:nvPr>
            <p:ph idx="8" type="body"/>
          </p:nvPr>
        </p:nvSpPr>
        <p:spPr>
          <a:xfrm>
            <a:off x="933600" y="4120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Shift to the left</a:t>
            </a:r>
            <a:endParaRPr sz="3500"/>
          </a:p>
        </p:txBody>
      </p:sp>
      <p:sp>
        <p:nvSpPr>
          <p:cNvPr id="243" name="Google Shape;243;p30"/>
          <p:cNvSpPr txBox="1"/>
          <p:nvPr>
            <p:ph idx="1" type="subTitle"/>
          </p:nvPr>
        </p:nvSpPr>
        <p:spPr>
          <a:xfrm>
            <a:off x="9504975" y="590475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D</a:t>
            </a:r>
            <a:endParaRPr sz="3500"/>
          </a:p>
        </p:txBody>
      </p:sp>
      <p:sp>
        <p:nvSpPr>
          <p:cNvPr id="244" name="Google Shape;244;p30"/>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Decrease</a:t>
            </a:r>
            <a:endParaRPr sz="3500"/>
          </a:p>
        </p:txBody>
      </p:sp>
      <p:sp>
        <p:nvSpPr>
          <p:cNvPr id="245" name="Google Shape;245;p30"/>
          <p:cNvSpPr txBox="1"/>
          <p:nvPr>
            <p:ph idx="8" type="body"/>
          </p:nvPr>
        </p:nvSpPr>
        <p:spPr>
          <a:xfrm>
            <a:off x="9468000" y="4120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Shift to the right</a:t>
            </a:r>
            <a:endParaRPr sz="3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1"/>
          <p:cNvSpPr txBox="1"/>
          <p:nvPr>
            <p:ph idx="3" type="subTitle"/>
          </p:nvPr>
        </p:nvSpPr>
        <p:spPr>
          <a:xfrm>
            <a:off x="9468000" y="287630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B</a:t>
            </a:r>
            <a:endParaRPr sz="3500"/>
          </a:p>
        </p:txBody>
      </p:sp>
      <p:sp>
        <p:nvSpPr>
          <p:cNvPr id="251" name="Google Shape;251;p3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52" name="Google Shape;252;p31"/>
          <p:cNvSpPr txBox="1"/>
          <p:nvPr>
            <p:ph type="title"/>
          </p:nvPr>
        </p:nvSpPr>
        <p:spPr>
          <a:xfrm>
            <a:off x="917950" y="8900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800">
                <a:solidFill>
                  <a:schemeClr val="dk2"/>
                </a:solidFill>
              </a:rPr>
              <a:t>In a reaction that is endothermic in the forward reaction, what will happen to the </a:t>
            </a:r>
            <a:r>
              <a:rPr lang="en-GB" sz="3800" u="sng">
                <a:solidFill>
                  <a:schemeClr val="dk2"/>
                </a:solidFill>
              </a:rPr>
              <a:t>equilibrium</a:t>
            </a:r>
            <a:r>
              <a:rPr lang="en-GB" sz="3800">
                <a:solidFill>
                  <a:schemeClr val="dk2"/>
                </a:solidFill>
              </a:rPr>
              <a:t> if the temperature is increased?</a:t>
            </a:r>
            <a:endParaRPr sz="3800">
              <a:solidFill>
                <a:schemeClr val="dk2"/>
              </a:solidFill>
            </a:endParaRPr>
          </a:p>
        </p:txBody>
      </p:sp>
      <p:sp>
        <p:nvSpPr>
          <p:cNvPr id="253" name="Google Shape;253;p31"/>
          <p:cNvSpPr txBox="1"/>
          <p:nvPr>
            <p:ph idx="8" type="body"/>
          </p:nvPr>
        </p:nvSpPr>
        <p:spPr>
          <a:xfrm>
            <a:off x="9468000" y="4120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Shift to the right</a:t>
            </a:r>
            <a:endParaRPr sz="3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2"/>
          <p:cNvSpPr txBox="1"/>
          <p:nvPr>
            <p:ph idx="1" type="subTitle"/>
          </p:nvPr>
        </p:nvSpPr>
        <p:spPr>
          <a:xfrm>
            <a:off x="917950" y="287630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A</a:t>
            </a:r>
            <a:endParaRPr sz="3500"/>
          </a:p>
        </p:txBody>
      </p:sp>
      <p:sp>
        <p:nvSpPr>
          <p:cNvPr id="259" name="Google Shape;259;p32"/>
          <p:cNvSpPr txBox="1"/>
          <p:nvPr>
            <p:ph idx="3" type="subTitle"/>
          </p:nvPr>
        </p:nvSpPr>
        <p:spPr>
          <a:xfrm>
            <a:off x="9468000" y="287630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B</a:t>
            </a:r>
            <a:endParaRPr sz="3500"/>
          </a:p>
        </p:txBody>
      </p:sp>
      <p:sp>
        <p:nvSpPr>
          <p:cNvPr id="260" name="Google Shape;260;p3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61" name="Google Shape;261;p32"/>
          <p:cNvSpPr txBox="1"/>
          <p:nvPr>
            <p:ph type="title"/>
          </p:nvPr>
        </p:nvSpPr>
        <p:spPr>
          <a:xfrm>
            <a:off x="917950" y="8900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800">
                <a:solidFill>
                  <a:schemeClr val="dk2"/>
                </a:solidFill>
              </a:rPr>
              <a:t>In a reaction that is exothermic in the forward reaction, what will happen to the </a:t>
            </a:r>
            <a:r>
              <a:rPr lang="en-GB" sz="3800" u="sng">
                <a:solidFill>
                  <a:schemeClr val="dk2"/>
                </a:solidFill>
              </a:rPr>
              <a:t>yield</a:t>
            </a:r>
            <a:r>
              <a:rPr lang="en-GB" sz="3800">
                <a:solidFill>
                  <a:schemeClr val="dk2"/>
                </a:solidFill>
              </a:rPr>
              <a:t> if the temperature is increased?</a:t>
            </a:r>
            <a:endParaRPr sz="3800">
              <a:solidFill>
                <a:schemeClr val="dk2"/>
              </a:solidFill>
            </a:endParaRPr>
          </a:p>
        </p:txBody>
      </p:sp>
      <p:sp>
        <p:nvSpPr>
          <p:cNvPr id="262" name="Google Shape;262;p32"/>
          <p:cNvSpPr txBox="1"/>
          <p:nvPr>
            <p:ph idx="2" type="body"/>
          </p:nvPr>
        </p:nvSpPr>
        <p:spPr>
          <a:xfrm>
            <a:off x="970575" y="5904750"/>
            <a:ext cx="6256800" cy="906600"/>
          </a:xfrm>
          <a:prstGeom prst="rect">
            <a:avLst/>
          </a:prstGeom>
          <a:solidFill>
            <a:schemeClr val="dk2"/>
          </a:solidFill>
        </p:spPr>
        <p:txBody>
          <a:bodyPr anchorCtr="0" anchor="t" bIns="0" lIns="0" spcFirstLastPara="1" rIns="0" wrap="square" tIns="0">
            <a:noAutofit/>
          </a:bodyPr>
          <a:lstStyle/>
          <a:p>
            <a:pPr indent="0" lvl="0" marL="0" rtl="0" algn="l">
              <a:spcBef>
                <a:spcPts val="0"/>
              </a:spcBef>
              <a:spcAft>
                <a:spcPts val="0"/>
              </a:spcAft>
              <a:buNone/>
            </a:pPr>
            <a:r>
              <a:rPr lang="en-GB" sz="3500">
                <a:solidFill>
                  <a:schemeClr val="lt1"/>
                </a:solidFill>
                <a:latin typeface="Montserrat SemiBold"/>
                <a:ea typeface="Montserrat SemiBold"/>
                <a:cs typeface="Montserrat SemiBold"/>
                <a:sym typeface="Montserrat SemiBold"/>
              </a:rPr>
              <a:t> C</a:t>
            </a:r>
            <a:endParaRPr sz="3500"/>
          </a:p>
        </p:txBody>
      </p:sp>
      <p:sp>
        <p:nvSpPr>
          <p:cNvPr id="263" name="Google Shape;263;p32"/>
          <p:cNvSpPr txBox="1"/>
          <p:nvPr>
            <p:ph idx="8" type="body"/>
          </p:nvPr>
        </p:nvSpPr>
        <p:spPr>
          <a:xfrm>
            <a:off x="9336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Increase</a:t>
            </a:r>
            <a:endParaRPr sz="3500"/>
          </a:p>
        </p:txBody>
      </p:sp>
      <p:sp>
        <p:nvSpPr>
          <p:cNvPr id="264" name="Google Shape;264;p32"/>
          <p:cNvSpPr txBox="1"/>
          <p:nvPr>
            <p:ph idx="8" type="body"/>
          </p:nvPr>
        </p:nvSpPr>
        <p:spPr>
          <a:xfrm>
            <a:off x="933600" y="4120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Shift to the left</a:t>
            </a:r>
            <a:endParaRPr sz="3500"/>
          </a:p>
        </p:txBody>
      </p:sp>
      <p:sp>
        <p:nvSpPr>
          <p:cNvPr id="265" name="Google Shape;265;p32"/>
          <p:cNvSpPr txBox="1"/>
          <p:nvPr>
            <p:ph idx="1" type="subTitle"/>
          </p:nvPr>
        </p:nvSpPr>
        <p:spPr>
          <a:xfrm>
            <a:off x="9504975" y="590475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D</a:t>
            </a:r>
            <a:endParaRPr sz="3500"/>
          </a:p>
        </p:txBody>
      </p:sp>
      <p:sp>
        <p:nvSpPr>
          <p:cNvPr id="266" name="Google Shape;266;p32"/>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Decrease</a:t>
            </a:r>
            <a:endParaRPr sz="3500"/>
          </a:p>
        </p:txBody>
      </p:sp>
      <p:sp>
        <p:nvSpPr>
          <p:cNvPr id="267" name="Google Shape;267;p32"/>
          <p:cNvSpPr txBox="1"/>
          <p:nvPr>
            <p:ph idx="8" type="body"/>
          </p:nvPr>
        </p:nvSpPr>
        <p:spPr>
          <a:xfrm>
            <a:off x="9468000" y="4120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Shift to the right</a:t>
            </a:r>
            <a:endParaRPr sz="3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917950" y="585250"/>
            <a:ext cx="16452000" cy="1629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rPr lang="en-GB">
                <a:solidFill>
                  <a:schemeClr val="dk2"/>
                </a:solidFill>
              </a:rPr>
              <a:t>Effect of changing concentration on equilibrium</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88" name="Google Shape;88;p15"/>
          <p:cNvSpPr txBox="1"/>
          <p:nvPr>
            <p:ph idx="1" type="body"/>
          </p:nvPr>
        </p:nvSpPr>
        <p:spPr>
          <a:xfrm>
            <a:off x="971950" y="2526750"/>
            <a:ext cx="16344000" cy="523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3500"/>
              <a:t>What happens to the equilibrium if we increase the concentration of B?</a:t>
            </a:r>
            <a:endParaRPr sz="3500"/>
          </a:p>
          <a:p>
            <a:pPr indent="0" lvl="0" marL="0" rtl="0" algn="l">
              <a:spcBef>
                <a:spcPts val="2000"/>
              </a:spcBef>
              <a:spcAft>
                <a:spcPts val="0"/>
              </a:spcAft>
              <a:buNone/>
            </a:pPr>
            <a:r>
              <a:t/>
            </a:r>
            <a:endParaRPr sz="3500">
              <a:solidFill>
                <a:srgbClr val="231F20"/>
              </a:solidFill>
            </a:endParaRPr>
          </a:p>
          <a:p>
            <a:pPr indent="0" lvl="0" marL="0" rtl="0" algn="l">
              <a:spcBef>
                <a:spcPts val="2000"/>
              </a:spcBef>
              <a:spcAft>
                <a:spcPts val="0"/>
              </a:spcAft>
              <a:buNone/>
            </a:pPr>
            <a:r>
              <a:t/>
            </a:r>
            <a:endParaRPr sz="3500">
              <a:solidFill>
                <a:srgbClr val="231F20"/>
              </a:solidFill>
            </a:endParaRPr>
          </a:p>
          <a:p>
            <a:pPr indent="0" lvl="0" marL="0" rtl="0" algn="l">
              <a:spcBef>
                <a:spcPts val="2000"/>
              </a:spcBef>
              <a:spcAft>
                <a:spcPts val="2000"/>
              </a:spcAft>
              <a:buNone/>
            </a:pPr>
            <a:r>
              <a:t/>
            </a:r>
            <a:endParaRPr sz="3500">
              <a:solidFill>
                <a:schemeClr val="accent5"/>
              </a:solidFill>
            </a:endParaRPr>
          </a:p>
        </p:txBody>
      </p:sp>
      <p:sp>
        <p:nvSpPr>
          <p:cNvPr id="89" name="Google Shape;89;p1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0" name="Google Shape;90;p15"/>
          <p:cNvSpPr txBox="1"/>
          <p:nvPr/>
        </p:nvSpPr>
        <p:spPr>
          <a:xfrm>
            <a:off x="918000" y="4478100"/>
            <a:ext cx="16452000" cy="1330800"/>
          </a:xfrm>
          <a:prstGeom prst="rect">
            <a:avLst/>
          </a:prstGeom>
          <a:noFill/>
          <a:ln>
            <a:noFill/>
          </a:ln>
        </p:spPr>
        <p:txBody>
          <a:bodyPr anchorCtr="0" anchor="t" bIns="91425" lIns="91425" spcFirstLastPara="1" rIns="91425" wrap="square" tIns="91425">
            <a:noAutofit/>
          </a:bodyPr>
          <a:lstStyle/>
          <a:p>
            <a:pPr indent="0" lvl="0" marL="0" rtl="0" algn="ctr">
              <a:lnSpc>
                <a:spcPct val="130000"/>
              </a:lnSpc>
              <a:spcBef>
                <a:spcPts val="0"/>
              </a:spcBef>
              <a:spcAft>
                <a:spcPts val="1000"/>
              </a:spcAft>
              <a:buNone/>
            </a:pPr>
            <a:r>
              <a:rPr lang="en-GB" sz="6000">
                <a:solidFill>
                  <a:schemeClr val="dk2"/>
                </a:solidFill>
                <a:latin typeface="Montserrat"/>
                <a:ea typeface="Montserrat"/>
                <a:cs typeface="Montserrat"/>
                <a:sym typeface="Montserrat"/>
              </a:rPr>
              <a:t>A</a:t>
            </a:r>
            <a:r>
              <a:rPr lang="en-GB" sz="3500">
                <a:solidFill>
                  <a:schemeClr val="dk2"/>
                </a:solidFill>
                <a:latin typeface="Montserrat"/>
                <a:ea typeface="Montserrat"/>
                <a:cs typeface="Montserrat"/>
                <a:sym typeface="Montserrat"/>
              </a:rPr>
              <a:t>(aq)</a:t>
            </a:r>
            <a:r>
              <a:rPr lang="en-GB" sz="6000">
                <a:solidFill>
                  <a:schemeClr val="dk2"/>
                </a:solidFill>
                <a:latin typeface="Montserrat"/>
                <a:ea typeface="Montserrat"/>
                <a:cs typeface="Montserrat"/>
                <a:sym typeface="Montserrat"/>
              </a:rPr>
              <a:t> + B</a:t>
            </a:r>
            <a:r>
              <a:rPr lang="en-GB" sz="3500">
                <a:solidFill>
                  <a:schemeClr val="dk2"/>
                </a:solidFill>
                <a:latin typeface="Montserrat"/>
                <a:ea typeface="Montserrat"/>
                <a:cs typeface="Montserrat"/>
                <a:sym typeface="Montserrat"/>
              </a:rPr>
              <a:t>(aq)</a:t>
            </a:r>
            <a:r>
              <a:rPr lang="en-GB" sz="6000">
                <a:solidFill>
                  <a:schemeClr val="dk2"/>
                </a:solidFill>
                <a:latin typeface="Montserrat"/>
                <a:ea typeface="Montserrat"/>
                <a:cs typeface="Montserrat"/>
                <a:sym typeface="Montserrat"/>
              </a:rPr>
              <a:t> ⇌ C</a:t>
            </a:r>
            <a:r>
              <a:rPr lang="en-GB" sz="3500">
                <a:solidFill>
                  <a:schemeClr val="dk2"/>
                </a:solidFill>
                <a:latin typeface="Montserrat"/>
                <a:ea typeface="Montserrat"/>
                <a:cs typeface="Montserrat"/>
                <a:sym typeface="Montserrat"/>
              </a:rPr>
              <a:t>(aq)</a:t>
            </a:r>
            <a:r>
              <a:rPr lang="en-GB" sz="6000">
                <a:solidFill>
                  <a:schemeClr val="dk2"/>
                </a:solidFill>
                <a:latin typeface="Montserrat"/>
                <a:ea typeface="Montserrat"/>
                <a:cs typeface="Montserrat"/>
                <a:sym typeface="Montserrat"/>
              </a:rPr>
              <a:t> + D</a:t>
            </a:r>
            <a:r>
              <a:rPr lang="en-GB" sz="3500">
                <a:solidFill>
                  <a:schemeClr val="dk2"/>
                </a:solidFill>
                <a:latin typeface="Montserrat"/>
                <a:ea typeface="Montserrat"/>
                <a:cs typeface="Montserrat"/>
                <a:sym typeface="Montserrat"/>
              </a:rPr>
              <a:t>(l)</a:t>
            </a:r>
            <a:endParaRPr sz="3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73" name="Google Shape;273;p33"/>
          <p:cNvSpPr txBox="1"/>
          <p:nvPr>
            <p:ph type="title"/>
          </p:nvPr>
        </p:nvSpPr>
        <p:spPr>
          <a:xfrm>
            <a:off x="917950" y="8900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800">
                <a:solidFill>
                  <a:schemeClr val="dk2"/>
                </a:solidFill>
              </a:rPr>
              <a:t>In a reaction that is exothermic in the forward reaction, what will happen to the </a:t>
            </a:r>
            <a:r>
              <a:rPr lang="en-GB" sz="3800" u="sng">
                <a:solidFill>
                  <a:schemeClr val="dk2"/>
                </a:solidFill>
              </a:rPr>
              <a:t>yield</a:t>
            </a:r>
            <a:r>
              <a:rPr lang="en-GB" sz="3800">
                <a:solidFill>
                  <a:schemeClr val="dk2"/>
                </a:solidFill>
              </a:rPr>
              <a:t> if the temperature is increased?</a:t>
            </a:r>
            <a:endParaRPr sz="3800">
              <a:solidFill>
                <a:schemeClr val="dk2"/>
              </a:solidFill>
            </a:endParaRPr>
          </a:p>
        </p:txBody>
      </p:sp>
      <p:sp>
        <p:nvSpPr>
          <p:cNvPr id="274" name="Google Shape;274;p33"/>
          <p:cNvSpPr txBox="1"/>
          <p:nvPr>
            <p:ph idx="1" type="subTitle"/>
          </p:nvPr>
        </p:nvSpPr>
        <p:spPr>
          <a:xfrm>
            <a:off x="9504975" y="5904750"/>
            <a:ext cx="6256800" cy="906600"/>
          </a:xfrm>
          <a:prstGeom prst="rect">
            <a:avLst/>
          </a:prstGeom>
          <a:solidFill>
            <a:schemeClr val="dk2"/>
          </a:solidFill>
        </p:spPr>
        <p:txBody>
          <a:bodyPr anchorCtr="0" anchor="t" bIns="182850" lIns="182850" spcFirstLastPara="1" rIns="182850" wrap="square" tIns="180000">
            <a:noAutofit/>
          </a:bodyPr>
          <a:lstStyle/>
          <a:p>
            <a:pPr indent="0" lvl="0" marL="0" rtl="0" algn="l">
              <a:spcBef>
                <a:spcPts val="0"/>
              </a:spcBef>
              <a:spcAft>
                <a:spcPts val="0"/>
              </a:spcAft>
              <a:buNone/>
            </a:pPr>
            <a:r>
              <a:rPr lang="en-GB" sz="3500"/>
              <a:t>D</a:t>
            </a:r>
            <a:endParaRPr sz="3500"/>
          </a:p>
        </p:txBody>
      </p:sp>
      <p:sp>
        <p:nvSpPr>
          <p:cNvPr id="275" name="Google Shape;275;p33"/>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t>Decrease</a:t>
            </a:r>
            <a:endParaRPr sz="3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79" name="Shape 279"/>
        <p:cNvGrpSpPr/>
        <p:nvPr/>
      </p:nvGrpSpPr>
      <p:grpSpPr>
        <a:xfrm>
          <a:off x="0" y="0"/>
          <a:ext cx="0" cy="0"/>
          <a:chOff x="0" y="0"/>
          <a:chExt cx="0" cy="0"/>
        </a:xfrm>
      </p:grpSpPr>
      <p:sp>
        <p:nvSpPr>
          <p:cNvPr id="280" name="Google Shape;280;p34"/>
          <p:cNvSpPr txBox="1"/>
          <p:nvPr/>
        </p:nvSpPr>
        <p:spPr>
          <a:xfrm>
            <a:off x="914400" y="2863400"/>
            <a:ext cx="16455600" cy="38286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GB" sz="6000">
                <a:solidFill>
                  <a:schemeClr val="dk2"/>
                </a:solidFill>
                <a:latin typeface="Montserrat SemiBold"/>
                <a:ea typeface="Montserrat SemiBold"/>
                <a:cs typeface="Montserrat SemiBold"/>
                <a:sym typeface="Montserrat SemiBold"/>
              </a:rPr>
              <a:t>Independent practice</a:t>
            </a:r>
            <a:endParaRPr sz="6000">
              <a:solidFill>
                <a:schemeClr val="dk2"/>
              </a:solidFill>
              <a:latin typeface="Montserrat SemiBold"/>
              <a:ea typeface="Montserrat SemiBold"/>
              <a:cs typeface="Montserrat SemiBold"/>
              <a:sym typeface="Montserrat SemiBold"/>
            </a:endParaRPr>
          </a:p>
        </p:txBody>
      </p:sp>
      <p:sp>
        <p:nvSpPr>
          <p:cNvPr id="281" name="Google Shape;281;p34"/>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FFFFFF"/>
              </a:solidFill>
              <a:latin typeface="Montserrat Medium"/>
              <a:ea typeface="Montserrat Medium"/>
              <a:cs typeface="Montserrat Medium"/>
              <a:sym typeface="Montserrat Medium"/>
            </a:endParaRPr>
          </a:p>
        </p:txBody>
      </p:sp>
      <p:sp>
        <p:nvSpPr>
          <p:cNvPr id="282" name="Google Shape;282;p3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5"/>
          <p:cNvSpPr txBox="1"/>
          <p:nvPr>
            <p:ph type="title"/>
          </p:nvPr>
        </p:nvSpPr>
        <p:spPr>
          <a:xfrm>
            <a:off x="917950" y="585250"/>
            <a:ext cx="16452000" cy="1629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rPr lang="en-GB">
                <a:solidFill>
                  <a:schemeClr val="dk2"/>
                </a:solidFill>
              </a:rPr>
              <a:t>Exam style question 1</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288" name="Google Shape;288;p35"/>
          <p:cNvSpPr txBox="1"/>
          <p:nvPr>
            <p:ph idx="1" type="body"/>
          </p:nvPr>
        </p:nvSpPr>
        <p:spPr>
          <a:xfrm>
            <a:off x="959500" y="2199450"/>
            <a:ext cx="16368900" cy="6639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3500"/>
              <a:t>In the Haber process, ammonia is produced by a reversible reaction:</a:t>
            </a:r>
            <a:endParaRPr sz="3500"/>
          </a:p>
          <a:p>
            <a:pPr indent="0" lvl="0" marL="0" marR="0" rtl="0" algn="l">
              <a:lnSpc>
                <a:spcPct val="115000"/>
              </a:lnSpc>
              <a:spcBef>
                <a:spcPts val="0"/>
              </a:spcBef>
              <a:spcAft>
                <a:spcPts val="0"/>
              </a:spcAft>
              <a:buNone/>
            </a:pPr>
            <a:r>
              <a:t/>
            </a:r>
            <a:endParaRPr sz="3500"/>
          </a:p>
          <a:p>
            <a:pPr indent="0" lvl="0" marL="0" marR="0" rtl="0" algn="ctr">
              <a:lnSpc>
                <a:spcPct val="115000"/>
              </a:lnSpc>
              <a:spcBef>
                <a:spcPts val="0"/>
              </a:spcBef>
              <a:spcAft>
                <a:spcPts val="0"/>
              </a:spcAft>
              <a:buNone/>
            </a:pPr>
            <a:r>
              <a:rPr lang="en-GB" sz="3500"/>
              <a:t>nitrogen + hydrogen ⇌ ammonia</a:t>
            </a:r>
            <a:endParaRPr sz="3500"/>
          </a:p>
          <a:p>
            <a:pPr indent="0" lvl="0" marL="0" marR="0" rtl="0" algn="ctr">
              <a:lnSpc>
                <a:spcPct val="115000"/>
              </a:lnSpc>
              <a:spcBef>
                <a:spcPts val="0"/>
              </a:spcBef>
              <a:spcAft>
                <a:spcPts val="0"/>
              </a:spcAft>
              <a:buNone/>
            </a:pPr>
            <a:r>
              <a:t/>
            </a:r>
            <a:endParaRPr sz="3500"/>
          </a:p>
          <a:p>
            <a:pPr indent="-450850" lvl="0" marL="457200" marR="368300" rtl="0" algn="l">
              <a:lnSpc>
                <a:spcPct val="115000"/>
              </a:lnSpc>
              <a:spcBef>
                <a:spcPts val="1200"/>
              </a:spcBef>
              <a:spcAft>
                <a:spcPts val="0"/>
              </a:spcAft>
              <a:buSzPts val="3500"/>
              <a:buAutoNum type="arabicParenR"/>
            </a:pPr>
            <a:r>
              <a:rPr lang="en-GB" sz="3500">
                <a:highlight>
                  <a:srgbClr val="FFFFFF"/>
                </a:highlight>
              </a:rPr>
              <a:t>Reversible reactions can reach equilibrium in a closed system. What does a closed system mean? (1)</a:t>
            </a:r>
            <a:endParaRPr sz="3500">
              <a:highlight>
                <a:srgbClr val="FFFFFF"/>
              </a:highlight>
            </a:endParaRPr>
          </a:p>
          <a:p>
            <a:pPr indent="-450850" lvl="0" marL="457200" marR="368300" rtl="0" algn="l">
              <a:lnSpc>
                <a:spcPct val="115000"/>
              </a:lnSpc>
              <a:spcBef>
                <a:spcPts val="0"/>
              </a:spcBef>
              <a:spcAft>
                <a:spcPts val="0"/>
              </a:spcAft>
              <a:buSzPts val="3500"/>
              <a:buAutoNum type="arabicParenR"/>
            </a:pPr>
            <a:r>
              <a:rPr lang="en-GB" sz="3500">
                <a:highlight>
                  <a:srgbClr val="FFFFFF"/>
                </a:highlight>
              </a:rPr>
              <a:t>The overall energy change for the reaction is </a:t>
            </a:r>
            <a:r>
              <a:rPr lang="en-GB" sz="3500"/>
              <a:t>ΔH = -92.4 kJ/mol. Is this reaction endothermic or exothermic in the forward direction? (1)</a:t>
            </a:r>
            <a:endParaRPr sz="3500">
              <a:highlight>
                <a:srgbClr val="FFFFFF"/>
              </a:highlight>
            </a:endParaRPr>
          </a:p>
          <a:p>
            <a:pPr indent="-450850" lvl="0" marL="457200" marR="368300" rtl="0" algn="l">
              <a:lnSpc>
                <a:spcPct val="115000"/>
              </a:lnSpc>
              <a:spcBef>
                <a:spcPts val="0"/>
              </a:spcBef>
              <a:spcAft>
                <a:spcPts val="0"/>
              </a:spcAft>
              <a:buSzPts val="3500"/>
              <a:buAutoNum type="arabicParenR"/>
            </a:pPr>
            <a:r>
              <a:rPr lang="en-GB" sz="3500">
                <a:highlight>
                  <a:schemeClr val="lt1"/>
                </a:highlight>
              </a:rPr>
              <a:t>Using your answer from question 2, explain </a:t>
            </a:r>
            <a:r>
              <a:rPr lang="en-GB" sz="3500">
                <a:highlight>
                  <a:srgbClr val="FFFFFF"/>
                </a:highlight>
              </a:rPr>
              <a:t>how would increasing the temperature change the </a:t>
            </a:r>
            <a:r>
              <a:rPr lang="en-GB" sz="3500"/>
              <a:t>yield</a:t>
            </a:r>
            <a:r>
              <a:rPr lang="en-GB" sz="3500">
                <a:highlight>
                  <a:srgbClr val="FFFFFF"/>
                </a:highlight>
              </a:rPr>
              <a:t> of ammonia at equilibrium. (2)</a:t>
            </a:r>
            <a:endParaRPr sz="3500">
              <a:highlight>
                <a:schemeClr val="lt1"/>
              </a:highlight>
            </a:endParaRPr>
          </a:p>
        </p:txBody>
      </p:sp>
      <p:sp>
        <p:nvSpPr>
          <p:cNvPr id="289" name="Google Shape;289;p3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6"/>
          <p:cNvSpPr txBox="1"/>
          <p:nvPr>
            <p:ph type="title"/>
          </p:nvPr>
        </p:nvSpPr>
        <p:spPr>
          <a:xfrm>
            <a:off x="917950" y="585250"/>
            <a:ext cx="16452000" cy="1629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rPr lang="en-GB">
                <a:solidFill>
                  <a:schemeClr val="dk2"/>
                </a:solidFill>
              </a:rPr>
              <a:t>Exam style question 2</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295" name="Google Shape;295;p36"/>
          <p:cNvSpPr txBox="1"/>
          <p:nvPr>
            <p:ph idx="1" type="body"/>
          </p:nvPr>
        </p:nvSpPr>
        <p:spPr>
          <a:xfrm>
            <a:off x="959500" y="2199450"/>
            <a:ext cx="16368900" cy="6639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t>Cobalt is a transition metal that forms coloured compounds. The following reaction is endothermic in the forward direction:</a:t>
            </a:r>
            <a:endParaRPr/>
          </a:p>
          <a:p>
            <a:pPr indent="0" lvl="0" marL="0" marR="0" rtl="0" algn="l">
              <a:lnSpc>
                <a:spcPct val="115000"/>
              </a:lnSpc>
              <a:spcBef>
                <a:spcPts val="0"/>
              </a:spcBef>
              <a:spcAft>
                <a:spcPts val="0"/>
              </a:spcAft>
              <a:buNone/>
            </a:pPr>
            <a:r>
              <a:t/>
            </a:r>
            <a:endParaRPr/>
          </a:p>
          <a:p>
            <a:pPr indent="0" lvl="0" marL="0" marR="0" rtl="0" algn="ctr">
              <a:lnSpc>
                <a:spcPct val="115000"/>
              </a:lnSpc>
              <a:spcBef>
                <a:spcPts val="0"/>
              </a:spcBef>
              <a:spcAft>
                <a:spcPts val="0"/>
              </a:spcAft>
              <a:buNone/>
            </a:pPr>
            <a:r>
              <a:rPr lang="en-GB"/>
              <a:t>pink cobalt compound + hydrochloric acid ⇌ blue cobalt compound + water</a:t>
            </a:r>
            <a:endParaRPr/>
          </a:p>
          <a:p>
            <a:pPr indent="0" lvl="0" marL="0" marR="0" rtl="0" algn="ctr">
              <a:lnSpc>
                <a:spcPct val="115000"/>
              </a:lnSpc>
              <a:spcBef>
                <a:spcPts val="0"/>
              </a:spcBef>
              <a:spcAft>
                <a:spcPts val="0"/>
              </a:spcAft>
              <a:buNone/>
            </a:pPr>
            <a:r>
              <a:t/>
            </a:r>
            <a:endParaRPr/>
          </a:p>
          <a:p>
            <a:pPr indent="-431800" lvl="0" marL="457200" marR="368300" rtl="0" algn="l">
              <a:lnSpc>
                <a:spcPct val="115000"/>
              </a:lnSpc>
              <a:spcBef>
                <a:spcPts val="1200"/>
              </a:spcBef>
              <a:spcAft>
                <a:spcPts val="0"/>
              </a:spcAft>
              <a:buSzPts val="3200"/>
              <a:buAutoNum type="arabicParenR"/>
            </a:pPr>
            <a:r>
              <a:rPr lang="en-GB">
                <a:solidFill>
                  <a:srgbClr val="222222"/>
                </a:solidFill>
                <a:highlight>
                  <a:schemeClr val="lt1"/>
                </a:highlight>
              </a:rPr>
              <a:t>When both compounds are present in solution at equilibrium, the equilibrium mixture is purple. What does ‘equilibrium’ mean? (3)</a:t>
            </a:r>
            <a:endParaRPr>
              <a:solidFill>
                <a:srgbClr val="222222"/>
              </a:solidFill>
              <a:highlight>
                <a:schemeClr val="lt1"/>
              </a:highlight>
            </a:endParaRPr>
          </a:p>
          <a:p>
            <a:pPr indent="-431800" lvl="0" marL="457200" marR="368300" rtl="0" algn="l">
              <a:lnSpc>
                <a:spcPct val="115000"/>
              </a:lnSpc>
              <a:spcBef>
                <a:spcPts val="0"/>
              </a:spcBef>
              <a:spcAft>
                <a:spcPts val="0"/>
              </a:spcAft>
              <a:buClr>
                <a:srgbClr val="222222"/>
              </a:buClr>
              <a:buSzPts val="3200"/>
              <a:buAutoNum type="arabicParenR"/>
            </a:pPr>
            <a:r>
              <a:rPr lang="en-GB">
                <a:solidFill>
                  <a:srgbClr val="222222"/>
                </a:solidFill>
                <a:highlight>
                  <a:schemeClr val="lt1"/>
                </a:highlight>
              </a:rPr>
              <a:t>Explain what happens to the concentration of blue cobalt compound when the temperature is increased. (2)</a:t>
            </a:r>
            <a:endParaRPr>
              <a:solidFill>
                <a:srgbClr val="222222"/>
              </a:solidFill>
              <a:highlight>
                <a:schemeClr val="lt1"/>
              </a:highlight>
            </a:endParaRPr>
          </a:p>
          <a:p>
            <a:pPr indent="-431800" lvl="0" marL="457200" marR="368300" rtl="0" algn="l">
              <a:lnSpc>
                <a:spcPct val="115000"/>
              </a:lnSpc>
              <a:spcBef>
                <a:spcPts val="0"/>
              </a:spcBef>
              <a:spcAft>
                <a:spcPts val="0"/>
              </a:spcAft>
              <a:buClr>
                <a:srgbClr val="222222"/>
              </a:buClr>
              <a:buSzPts val="3200"/>
              <a:buAutoNum type="arabicParenR"/>
            </a:pPr>
            <a:r>
              <a:rPr lang="en-GB">
                <a:solidFill>
                  <a:srgbClr val="222222"/>
                </a:solidFill>
                <a:highlight>
                  <a:schemeClr val="lt1"/>
                </a:highlight>
              </a:rPr>
              <a:t>Explain what happens to the colour of the equilibrium mixture when the concentration of hydrochloric acid is increased. (2)</a:t>
            </a:r>
            <a:endParaRPr>
              <a:solidFill>
                <a:srgbClr val="222222"/>
              </a:solidFill>
              <a:highlight>
                <a:schemeClr val="lt1"/>
              </a:highlight>
            </a:endParaRPr>
          </a:p>
        </p:txBody>
      </p:sp>
      <p:sp>
        <p:nvSpPr>
          <p:cNvPr id="296" name="Google Shape;296;p3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7"/>
          <p:cNvSpPr txBox="1"/>
          <p:nvPr>
            <p:ph type="title"/>
          </p:nvPr>
        </p:nvSpPr>
        <p:spPr>
          <a:xfrm>
            <a:off x="917950" y="585250"/>
            <a:ext cx="16452000" cy="1629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rPr lang="en-GB">
                <a:solidFill>
                  <a:schemeClr val="dk2"/>
                </a:solidFill>
              </a:rPr>
              <a:t>Exam style question 1 answers</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302" name="Google Shape;302;p37"/>
          <p:cNvSpPr txBox="1"/>
          <p:nvPr>
            <p:ph idx="1" type="body"/>
          </p:nvPr>
        </p:nvSpPr>
        <p:spPr>
          <a:xfrm>
            <a:off x="959500" y="2199450"/>
            <a:ext cx="16368900" cy="6639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3500"/>
              <a:t>In the Haber process, ammonia is produced by a reversible reaction:</a:t>
            </a:r>
            <a:endParaRPr sz="3500"/>
          </a:p>
          <a:p>
            <a:pPr indent="0" lvl="0" marL="0" marR="0" rtl="0" algn="l">
              <a:lnSpc>
                <a:spcPct val="115000"/>
              </a:lnSpc>
              <a:spcBef>
                <a:spcPts val="0"/>
              </a:spcBef>
              <a:spcAft>
                <a:spcPts val="0"/>
              </a:spcAft>
              <a:buNone/>
            </a:pPr>
            <a:r>
              <a:t/>
            </a:r>
            <a:endParaRPr sz="3500"/>
          </a:p>
          <a:p>
            <a:pPr indent="0" lvl="0" marL="0" marR="0" rtl="0" algn="ctr">
              <a:lnSpc>
                <a:spcPct val="115000"/>
              </a:lnSpc>
              <a:spcBef>
                <a:spcPts val="0"/>
              </a:spcBef>
              <a:spcAft>
                <a:spcPts val="0"/>
              </a:spcAft>
              <a:buNone/>
            </a:pPr>
            <a:r>
              <a:rPr lang="en-GB" sz="3500"/>
              <a:t>nitrogen + hydrogen ⇌ ammonia</a:t>
            </a:r>
            <a:endParaRPr sz="3500"/>
          </a:p>
          <a:p>
            <a:pPr indent="0" lvl="0" marL="0" marR="0" rtl="0" algn="ctr">
              <a:lnSpc>
                <a:spcPct val="115000"/>
              </a:lnSpc>
              <a:spcBef>
                <a:spcPts val="0"/>
              </a:spcBef>
              <a:spcAft>
                <a:spcPts val="0"/>
              </a:spcAft>
              <a:buNone/>
            </a:pPr>
            <a:r>
              <a:t/>
            </a:r>
            <a:endParaRPr sz="3500"/>
          </a:p>
          <a:p>
            <a:pPr indent="-450850" lvl="0" marL="457200" marR="368300" rtl="0" algn="l">
              <a:lnSpc>
                <a:spcPct val="115000"/>
              </a:lnSpc>
              <a:spcBef>
                <a:spcPts val="1200"/>
              </a:spcBef>
              <a:spcAft>
                <a:spcPts val="0"/>
              </a:spcAft>
              <a:buSzPts val="3500"/>
              <a:buAutoNum type="arabicParenR"/>
            </a:pPr>
            <a:r>
              <a:rPr i="1" lang="en-GB" sz="3500">
                <a:highlight>
                  <a:srgbClr val="FFFFFF"/>
                </a:highlight>
              </a:rPr>
              <a:t>A closed system is a system where none of the reactants or products can enter or escape.</a:t>
            </a:r>
            <a:endParaRPr i="1" sz="3500">
              <a:highlight>
                <a:srgbClr val="FFFFFF"/>
              </a:highlight>
            </a:endParaRPr>
          </a:p>
          <a:p>
            <a:pPr indent="-450850" lvl="0" marL="457200" marR="368300" rtl="0" algn="l">
              <a:lnSpc>
                <a:spcPct val="115000"/>
              </a:lnSpc>
              <a:spcBef>
                <a:spcPts val="0"/>
              </a:spcBef>
              <a:spcAft>
                <a:spcPts val="0"/>
              </a:spcAft>
              <a:buSzPts val="3500"/>
              <a:buAutoNum type="arabicParenR"/>
            </a:pPr>
            <a:r>
              <a:rPr i="1" lang="en-GB" sz="3500">
                <a:highlight>
                  <a:srgbClr val="FFFFFF"/>
                </a:highlight>
              </a:rPr>
              <a:t>The overall energy change for the reaction is </a:t>
            </a:r>
            <a:r>
              <a:rPr i="1" lang="en-GB" sz="3500"/>
              <a:t>ΔH = -92.4 kJ/mol. This reaction is exothermic in the forward direction.</a:t>
            </a:r>
            <a:endParaRPr i="1" sz="3500">
              <a:highlight>
                <a:srgbClr val="FFFFFF"/>
              </a:highlight>
            </a:endParaRPr>
          </a:p>
          <a:p>
            <a:pPr indent="-450850" lvl="0" marL="457200" marR="368300" rtl="0" algn="l">
              <a:lnSpc>
                <a:spcPct val="115000"/>
              </a:lnSpc>
              <a:spcBef>
                <a:spcPts val="0"/>
              </a:spcBef>
              <a:spcAft>
                <a:spcPts val="0"/>
              </a:spcAft>
              <a:buSzPts val="3500"/>
              <a:buAutoNum type="arabicParenR"/>
            </a:pPr>
            <a:r>
              <a:rPr i="1" lang="en-GB" sz="3500">
                <a:highlight>
                  <a:schemeClr val="lt1"/>
                </a:highlight>
              </a:rPr>
              <a:t>I</a:t>
            </a:r>
            <a:r>
              <a:rPr i="1" lang="en-GB" sz="3500">
                <a:highlight>
                  <a:srgbClr val="FFFFFF"/>
                </a:highlight>
              </a:rPr>
              <a:t>ncreasing the temperature will shift the equilibrium to the left in the reverse direction, increasing temperature favours endothermic reaction, decreasing the yield of ammonia. </a:t>
            </a:r>
            <a:endParaRPr i="1" sz="3500">
              <a:highlight>
                <a:schemeClr val="lt1"/>
              </a:highlight>
            </a:endParaRPr>
          </a:p>
        </p:txBody>
      </p:sp>
      <p:sp>
        <p:nvSpPr>
          <p:cNvPr id="303" name="Google Shape;303;p3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8"/>
          <p:cNvSpPr txBox="1"/>
          <p:nvPr>
            <p:ph type="title"/>
          </p:nvPr>
        </p:nvSpPr>
        <p:spPr>
          <a:xfrm>
            <a:off x="917950" y="585250"/>
            <a:ext cx="16452000" cy="1629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rPr lang="en-GB">
                <a:solidFill>
                  <a:schemeClr val="dk2"/>
                </a:solidFill>
              </a:rPr>
              <a:t>Exam style question 2 answers</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309" name="Google Shape;309;p38"/>
          <p:cNvSpPr txBox="1"/>
          <p:nvPr>
            <p:ph idx="1" type="body"/>
          </p:nvPr>
        </p:nvSpPr>
        <p:spPr>
          <a:xfrm>
            <a:off x="959500" y="2199450"/>
            <a:ext cx="16368900" cy="6639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t>Cobalt is a transition metal that forms coloured compounds. The following reaction is endothermic in the forward direction:</a:t>
            </a:r>
            <a:endParaRPr/>
          </a:p>
          <a:p>
            <a:pPr indent="0" lvl="0" marL="0" marR="0" rtl="0" algn="l">
              <a:lnSpc>
                <a:spcPct val="115000"/>
              </a:lnSpc>
              <a:spcBef>
                <a:spcPts val="0"/>
              </a:spcBef>
              <a:spcAft>
                <a:spcPts val="0"/>
              </a:spcAft>
              <a:buNone/>
            </a:pPr>
            <a:r>
              <a:t/>
            </a:r>
            <a:endParaRPr/>
          </a:p>
          <a:p>
            <a:pPr indent="0" lvl="0" marL="0" marR="0" rtl="0" algn="ctr">
              <a:lnSpc>
                <a:spcPct val="115000"/>
              </a:lnSpc>
              <a:spcBef>
                <a:spcPts val="0"/>
              </a:spcBef>
              <a:spcAft>
                <a:spcPts val="0"/>
              </a:spcAft>
              <a:buNone/>
            </a:pPr>
            <a:r>
              <a:rPr lang="en-GB"/>
              <a:t>pink cobalt compound + hydrochloric acid ⇌ blue cobalt compound + water</a:t>
            </a:r>
            <a:endParaRPr/>
          </a:p>
          <a:p>
            <a:pPr indent="0" lvl="0" marL="0" marR="0" rtl="0" algn="ctr">
              <a:lnSpc>
                <a:spcPct val="115000"/>
              </a:lnSpc>
              <a:spcBef>
                <a:spcPts val="0"/>
              </a:spcBef>
              <a:spcAft>
                <a:spcPts val="0"/>
              </a:spcAft>
              <a:buNone/>
            </a:pPr>
            <a:r>
              <a:t/>
            </a:r>
            <a:endParaRPr/>
          </a:p>
          <a:p>
            <a:pPr indent="-425450" lvl="0" marL="457200" marR="368300" rtl="0" algn="l">
              <a:lnSpc>
                <a:spcPct val="115000"/>
              </a:lnSpc>
              <a:spcBef>
                <a:spcPts val="1200"/>
              </a:spcBef>
              <a:spcAft>
                <a:spcPts val="0"/>
              </a:spcAft>
              <a:buSzPts val="3100"/>
              <a:buAutoNum type="arabicParenR"/>
            </a:pPr>
            <a:r>
              <a:rPr i="1" lang="en-GB" sz="3100">
                <a:highlight>
                  <a:schemeClr val="lt1"/>
                </a:highlight>
              </a:rPr>
              <a:t>Equilibrium is the point where the forward and reverse reactions occur at exactly the same rate in a closed system.</a:t>
            </a:r>
            <a:endParaRPr i="1" sz="3100">
              <a:highlight>
                <a:schemeClr val="lt1"/>
              </a:highlight>
            </a:endParaRPr>
          </a:p>
          <a:p>
            <a:pPr indent="-425450" lvl="0" marL="457200" marR="368300" rtl="0" algn="l">
              <a:lnSpc>
                <a:spcPct val="115000"/>
              </a:lnSpc>
              <a:spcBef>
                <a:spcPts val="0"/>
              </a:spcBef>
              <a:spcAft>
                <a:spcPts val="0"/>
              </a:spcAft>
              <a:buSzPts val="3100"/>
              <a:buAutoNum type="arabicParenR"/>
            </a:pPr>
            <a:r>
              <a:rPr i="1" lang="en-GB" sz="3100">
                <a:highlight>
                  <a:schemeClr val="lt1"/>
                </a:highlight>
              </a:rPr>
              <a:t>The equilibrium shifts to the right, increasing temperature favours endothermic reaction. The concentration of blue cobalt compound increases.</a:t>
            </a:r>
            <a:endParaRPr i="1" sz="3100">
              <a:highlight>
                <a:schemeClr val="lt1"/>
              </a:highlight>
            </a:endParaRPr>
          </a:p>
          <a:p>
            <a:pPr indent="-425450" lvl="0" marL="457200" marR="368300" rtl="0" algn="l">
              <a:lnSpc>
                <a:spcPct val="115000"/>
              </a:lnSpc>
              <a:spcBef>
                <a:spcPts val="0"/>
              </a:spcBef>
              <a:spcAft>
                <a:spcPts val="0"/>
              </a:spcAft>
              <a:buSzPts val="3100"/>
              <a:buAutoNum type="arabicParenR"/>
            </a:pPr>
            <a:r>
              <a:rPr i="1" lang="en-GB" sz="3100">
                <a:highlight>
                  <a:schemeClr val="lt1"/>
                </a:highlight>
              </a:rPr>
              <a:t>When the concentration of hydrochloric acid is increased, equilibrium shifts to the right, away from hydrochloric acid. The equilibrium mixture will become blue as the concentration of blue cobalt compound increases.</a:t>
            </a:r>
            <a:endParaRPr i="1" sz="3100">
              <a:highlight>
                <a:schemeClr val="lt1"/>
              </a:highlight>
            </a:endParaRPr>
          </a:p>
        </p:txBody>
      </p:sp>
      <p:sp>
        <p:nvSpPr>
          <p:cNvPr id="310" name="Google Shape;310;p3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917950" y="585250"/>
            <a:ext cx="16452000" cy="1629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rPr lang="en-GB">
                <a:solidFill>
                  <a:schemeClr val="dk2"/>
                </a:solidFill>
              </a:rPr>
              <a:t>Effect of changing concentration on equilibrium</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96" name="Google Shape;96;p16"/>
          <p:cNvSpPr txBox="1"/>
          <p:nvPr>
            <p:ph idx="1" type="body"/>
          </p:nvPr>
        </p:nvSpPr>
        <p:spPr>
          <a:xfrm>
            <a:off x="971950" y="2526750"/>
            <a:ext cx="16344000" cy="523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3500"/>
              <a:t>What happens to the equilibrium if we increase the concentration of B?</a:t>
            </a:r>
            <a:endParaRPr sz="3500"/>
          </a:p>
          <a:p>
            <a:pPr indent="0" lvl="0" marL="0" rtl="0" algn="l">
              <a:spcBef>
                <a:spcPts val="2000"/>
              </a:spcBef>
              <a:spcAft>
                <a:spcPts val="0"/>
              </a:spcAft>
              <a:buNone/>
            </a:pPr>
            <a:r>
              <a:t/>
            </a:r>
            <a:endParaRPr sz="3500">
              <a:solidFill>
                <a:srgbClr val="231F20"/>
              </a:solidFill>
            </a:endParaRPr>
          </a:p>
          <a:p>
            <a:pPr indent="0" lvl="0" marL="0" rtl="0" algn="l">
              <a:spcBef>
                <a:spcPts val="2000"/>
              </a:spcBef>
              <a:spcAft>
                <a:spcPts val="0"/>
              </a:spcAft>
              <a:buNone/>
            </a:pPr>
            <a:r>
              <a:t/>
            </a:r>
            <a:endParaRPr sz="3500">
              <a:solidFill>
                <a:srgbClr val="231F20"/>
              </a:solidFill>
            </a:endParaRPr>
          </a:p>
          <a:p>
            <a:pPr indent="0" lvl="0" marL="0" rtl="0" algn="l">
              <a:spcBef>
                <a:spcPts val="2000"/>
              </a:spcBef>
              <a:spcAft>
                <a:spcPts val="2000"/>
              </a:spcAft>
              <a:buNone/>
            </a:pPr>
            <a:r>
              <a:t/>
            </a:r>
            <a:endParaRPr sz="3500">
              <a:solidFill>
                <a:schemeClr val="accent5"/>
              </a:solidFill>
            </a:endParaRPr>
          </a:p>
        </p:txBody>
      </p:sp>
      <p:sp>
        <p:nvSpPr>
          <p:cNvPr id="97" name="Google Shape;97;p1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8" name="Google Shape;98;p16"/>
          <p:cNvSpPr txBox="1"/>
          <p:nvPr/>
        </p:nvSpPr>
        <p:spPr>
          <a:xfrm>
            <a:off x="918000" y="4478100"/>
            <a:ext cx="16452000" cy="1330800"/>
          </a:xfrm>
          <a:prstGeom prst="rect">
            <a:avLst/>
          </a:prstGeom>
          <a:noFill/>
          <a:ln>
            <a:noFill/>
          </a:ln>
        </p:spPr>
        <p:txBody>
          <a:bodyPr anchorCtr="0" anchor="t" bIns="91425" lIns="91425" spcFirstLastPara="1" rIns="91425" wrap="square" tIns="91425">
            <a:noAutofit/>
          </a:bodyPr>
          <a:lstStyle/>
          <a:p>
            <a:pPr indent="0" lvl="0" marL="0" rtl="0" algn="ctr">
              <a:lnSpc>
                <a:spcPct val="130000"/>
              </a:lnSpc>
              <a:spcBef>
                <a:spcPts val="0"/>
              </a:spcBef>
              <a:spcAft>
                <a:spcPts val="1000"/>
              </a:spcAft>
              <a:buNone/>
            </a:pPr>
            <a:r>
              <a:rPr lang="en-GB" sz="6000">
                <a:solidFill>
                  <a:schemeClr val="dk2"/>
                </a:solidFill>
                <a:latin typeface="Montserrat"/>
                <a:ea typeface="Montserrat"/>
                <a:cs typeface="Montserrat"/>
                <a:sym typeface="Montserrat"/>
              </a:rPr>
              <a:t>A</a:t>
            </a:r>
            <a:r>
              <a:rPr lang="en-GB" sz="3500">
                <a:solidFill>
                  <a:schemeClr val="dk2"/>
                </a:solidFill>
                <a:latin typeface="Montserrat"/>
                <a:ea typeface="Montserrat"/>
                <a:cs typeface="Montserrat"/>
                <a:sym typeface="Montserrat"/>
              </a:rPr>
              <a:t>(aq)</a:t>
            </a:r>
            <a:r>
              <a:rPr lang="en-GB" sz="6000">
                <a:solidFill>
                  <a:schemeClr val="dk2"/>
                </a:solidFill>
                <a:latin typeface="Montserrat"/>
                <a:ea typeface="Montserrat"/>
                <a:cs typeface="Montserrat"/>
                <a:sym typeface="Montserrat"/>
              </a:rPr>
              <a:t> + B</a:t>
            </a:r>
            <a:r>
              <a:rPr lang="en-GB" sz="3500">
                <a:solidFill>
                  <a:schemeClr val="dk2"/>
                </a:solidFill>
                <a:latin typeface="Montserrat"/>
                <a:ea typeface="Montserrat"/>
                <a:cs typeface="Montserrat"/>
                <a:sym typeface="Montserrat"/>
              </a:rPr>
              <a:t>(aq)</a:t>
            </a:r>
            <a:r>
              <a:rPr lang="en-GB" sz="6000">
                <a:solidFill>
                  <a:schemeClr val="dk2"/>
                </a:solidFill>
                <a:latin typeface="Montserrat"/>
                <a:ea typeface="Montserrat"/>
                <a:cs typeface="Montserrat"/>
                <a:sym typeface="Montserrat"/>
              </a:rPr>
              <a:t> ⇌ C</a:t>
            </a:r>
            <a:r>
              <a:rPr lang="en-GB" sz="3500">
                <a:solidFill>
                  <a:schemeClr val="dk2"/>
                </a:solidFill>
                <a:latin typeface="Montserrat"/>
                <a:ea typeface="Montserrat"/>
                <a:cs typeface="Montserrat"/>
                <a:sym typeface="Montserrat"/>
              </a:rPr>
              <a:t>(aq)</a:t>
            </a:r>
            <a:r>
              <a:rPr lang="en-GB" sz="6000">
                <a:solidFill>
                  <a:schemeClr val="dk2"/>
                </a:solidFill>
                <a:latin typeface="Montserrat"/>
                <a:ea typeface="Montserrat"/>
                <a:cs typeface="Montserrat"/>
                <a:sym typeface="Montserrat"/>
              </a:rPr>
              <a:t> + D</a:t>
            </a:r>
            <a:r>
              <a:rPr lang="en-GB" sz="3500">
                <a:solidFill>
                  <a:schemeClr val="dk2"/>
                </a:solidFill>
                <a:latin typeface="Montserrat"/>
                <a:ea typeface="Montserrat"/>
                <a:cs typeface="Montserrat"/>
                <a:sym typeface="Montserrat"/>
              </a:rPr>
              <a:t>(l)</a:t>
            </a:r>
            <a:endParaRPr sz="3500"/>
          </a:p>
        </p:txBody>
      </p:sp>
      <p:sp>
        <p:nvSpPr>
          <p:cNvPr id="99" name="Google Shape;99;p16"/>
          <p:cNvSpPr txBox="1"/>
          <p:nvPr/>
        </p:nvSpPr>
        <p:spPr>
          <a:xfrm>
            <a:off x="917950" y="6876300"/>
            <a:ext cx="16452000" cy="9171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2000"/>
              </a:spcAft>
              <a:buNone/>
            </a:pPr>
            <a:r>
              <a:rPr i="1" lang="en-GB" sz="3500" u="sng">
                <a:solidFill>
                  <a:schemeClr val="dk2"/>
                </a:solidFill>
                <a:latin typeface="Montserrat"/>
                <a:ea typeface="Montserrat"/>
                <a:cs typeface="Montserrat"/>
                <a:sym typeface="Montserrat"/>
              </a:rPr>
              <a:t>Equilibrium shifts to the right</a:t>
            </a:r>
            <a:r>
              <a:rPr i="1" lang="en-GB" sz="3500">
                <a:solidFill>
                  <a:schemeClr val="dk2"/>
                </a:solidFill>
                <a:latin typeface="Montserrat"/>
                <a:ea typeface="Montserrat"/>
                <a:cs typeface="Montserrat"/>
                <a:sym typeface="Montserrat"/>
              </a:rPr>
              <a:t>, away from B</a:t>
            </a:r>
            <a:r>
              <a:rPr i="1" lang="en-GB" sz="2500">
                <a:solidFill>
                  <a:schemeClr val="dk2"/>
                </a:solidFill>
                <a:latin typeface="Montserrat"/>
                <a:ea typeface="Montserrat"/>
                <a:cs typeface="Montserrat"/>
                <a:sym typeface="Montserrat"/>
              </a:rPr>
              <a:t>(aq)</a:t>
            </a:r>
            <a:r>
              <a:rPr i="1" lang="en-GB" sz="3500">
                <a:solidFill>
                  <a:schemeClr val="dk2"/>
                </a:solidFill>
                <a:latin typeface="Montserrat"/>
                <a:ea typeface="Montserrat"/>
                <a:cs typeface="Montserrat"/>
                <a:sym typeface="Montserrat"/>
              </a:rPr>
              <a:t> in the equation, increasing the concentration of C.</a:t>
            </a:r>
            <a:endParaRPr i="1">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917950" y="585250"/>
            <a:ext cx="16452000" cy="1629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rPr lang="en-GB">
                <a:solidFill>
                  <a:schemeClr val="dk2"/>
                </a:solidFill>
              </a:rPr>
              <a:t>Effect of changing concentration on equilibrium</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105" name="Google Shape;105;p17"/>
          <p:cNvSpPr txBox="1"/>
          <p:nvPr>
            <p:ph idx="1" type="body"/>
          </p:nvPr>
        </p:nvSpPr>
        <p:spPr>
          <a:xfrm>
            <a:off x="917950" y="2427875"/>
            <a:ext cx="16344000" cy="523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3500">
                <a:solidFill>
                  <a:srgbClr val="231F20"/>
                </a:solidFill>
              </a:rPr>
              <a:t>What happens to the equilibrium if we increase the concentration of C?</a:t>
            </a:r>
            <a:endParaRPr sz="3500">
              <a:solidFill>
                <a:srgbClr val="231F20"/>
              </a:solidFill>
            </a:endParaRPr>
          </a:p>
          <a:p>
            <a:pPr indent="0" lvl="0" marL="0" rtl="0" algn="l">
              <a:spcBef>
                <a:spcPts val="2000"/>
              </a:spcBef>
              <a:spcAft>
                <a:spcPts val="0"/>
              </a:spcAft>
              <a:buNone/>
            </a:pPr>
            <a:r>
              <a:t/>
            </a:r>
            <a:endParaRPr sz="3500">
              <a:solidFill>
                <a:srgbClr val="231F20"/>
              </a:solidFill>
            </a:endParaRPr>
          </a:p>
          <a:p>
            <a:pPr indent="0" lvl="0" marL="0" rtl="0" algn="l">
              <a:spcBef>
                <a:spcPts val="2000"/>
              </a:spcBef>
              <a:spcAft>
                <a:spcPts val="0"/>
              </a:spcAft>
              <a:buNone/>
            </a:pPr>
            <a:r>
              <a:t/>
            </a:r>
            <a:endParaRPr sz="3500">
              <a:solidFill>
                <a:srgbClr val="231F20"/>
              </a:solidFill>
            </a:endParaRPr>
          </a:p>
          <a:p>
            <a:pPr indent="0" lvl="0" marL="0" rtl="0" algn="l">
              <a:spcBef>
                <a:spcPts val="2000"/>
              </a:spcBef>
              <a:spcAft>
                <a:spcPts val="2000"/>
              </a:spcAft>
              <a:buNone/>
            </a:pPr>
            <a:r>
              <a:t/>
            </a:r>
            <a:endParaRPr sz="3500">
              <a:solidFill>
                <a:schemeClr val="accent5"/>
              </a:solidFill>
            </a:endParaRPr>
          </a:p>
        </p:txBody>
      </p:sp>
      <p:sp>
        <p:nvSpPr>
          <p:cNvPr id="106" name="Google Shape;106;p1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7" name="Google Shape;107;p17"/>
          <p:cNvSpPr txBox="1"/>
          <p:nvPr/>
        </p:nvSpPr>
        <p:spPr>
          <a:xfrm>
            <a:off x="918000" y="4226425"/>
            <a:ext cx="16452000" cy="1330800"/>
          </a:xfrm>
          <a:prstGeom prst="rect">
            <a:avLst/>
          </a:prstGeom>
          <a:noFill/>
          <a:ln>
            <a:noFill/>
          </a:ln>
        </p:spPr>
        <p:txBody>
          <a:bodyPr anchorCtr="0" anchor="t" bIns="91425" lIns="91425" spcFirstLastPara="1" rIns="91425" wrap="square" tIns="91425">
            <a:noAutofit/>
          </a:bodyPr>
          <a:lstStyle/>
          <a:p>
            <a:pPr indent="0" lvl="0" marL="0" rtl="0" algn="ctr">
              <a:lnSpc>
                <a:spcPct val="130000"/>
              </a:lnSpc>
              <a:spcBef>
                <a:spcPts val="0"/>
              </a:spcBef>
              <a:spcAft>
                <a:spcPts val="1000"/>
              </a:spcAft>
              <a:buNone/>
            </a:pPr>
            <a:r>
              <a:rPr lang="en-GB" sz="6000">
                <a:solidFill>
                  <a:schemeClr val="dk2"/>
                </a:solidFill>
                <a:latin typeface="Montserrat"/>
                <a:ea typeface="Montserrat"/>
                <a:cs typeface="Montserrat"/>
                <a:sym typeface="Montserrat"/>
              </a:rPr>
              <a:t>A</a:t>
            </a:r>
            <a:r>
              <a:rPr lang="en-GB" sz="3500">
                <a:solidFill>
                  <a:schemeClr val="dk2"/>
                </a:solidFill>
                <a:latin typeface="Montserrat"/>
                <a:ea typeface="Montserrat"/>
                <a:cs typeface="Montserrat"/>
                <a:sym typeface="Montserrat"/>
              </a:rPr>
              <a:t>(aq)</a:t>
            </a:r>
            <a:r>
              <a:rPr lang="en-GB" sz="6000">
                <a:solidFill>
                  <a:schemeClr val="dk2"/>
                </a:solidFill>
                <a:latin typeface="Montserrat"/>
                <a:ea typeface="Montserrat"/>
                <a:cs typeface="Montserrat"/>
                <a:sym typeface="Montserrat"/>
              </a:rPr>
              <a:t> + B</a:t>
            </a:r>
            <a:r>
              <a:rPr lang="en-GB" sz="3500">
                <a:solidFill>
                  <a:schemeClr val="dk2"/>
                </a:solidFill>
                <a:latin typeface="Montserrat"/>
                <a:ea typeface="Montserrat"/>
                <a:cs typeface="Montserrat"/>
                <a:sym typeface="Montserrat"/>
              </a:rPr>
              <a:t>(aq)</a:t>
            </a:r>
            <a:r>
              <a:rPr lang="en-GB" sz="6000">
                <a:solidFill>
                  <a:schemeClr val="dk2"/>
                </a:solidFill>
                <a:latin typeface="Montserrat"/>
                <a:ea typeface="Montserrat"/>
                <a:cs typeface="Montserrat"/>
                <a:sym typeface="Montserrat"/>
              </a:rPr>
              <a:t> ⇌ C</a:t>
            </a:r>
            <a:r>
              <a:rPr lang="en-GB" sz="3500">
                <a:solidFill>
                  <a:schemeClr val="dk2"/>
                </a:solidFill>
                <a:latin typeface="Montserrat"/>
                <a:ea typeface="Montserrat"/>
                <a:cs typeface="Montserrat"/>
                <a:sym typeface="Montserrat"/>
              </a:rPr>
              <a:t>(aq)</a:t>
            </a:r>
            <a:r>
              <a:rPr lang="en-GB" sz="6000">
                <a:solidFill>
                  <a:schemeClr val="dk2"/>
                </a:solidFill>
                <a:latin typeface="Montserrat"/>
                <a:ea typeface="Montserrat"/>
                <a:cs typeface="Montserrat"/>
                <a:sym typeface="Montserrat"/>
              </a:rPr>
              <a:t> + D</a:t>
            </a:r>
            <a:r>
              <a:rPr lang="en-GB" sz="3500">
                <a:solidFill>
                  <a:schemeClr val="dk2"/>
                </a:solidFill>
                <a:latin typeface="Montserrat"/>
                <a:ea typeface="Montserrat"/>
                <a:cs typeface="Montserrat"/>
                <a:sym typeface="Montserrat"/>
              </a:rPr>
              <a:t>(l)</a:t>
            </a:r>
            <a:endParaRPr sz="3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917950" y="585250"/>
            <a:ext cx="16452000" cy="1629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rPr lang="en-GB">
                <a:solidFill>
                  <a:schemeClr val="dk2"/>
                </a:solidFill>
              </a:rPr>
              <a:t>Effect of changing concentration on equilibrium</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113" name="Google Shape;113;p18"/>
          <p:cNvSpPr txBox="1"/>
          <p:nvPr>
            <p:ph idx="1" type="body"/>
          </p:nvPr>
        </p:nvSpPr>
        <p:spPr>
          <a:xfrm>
            <a:off x="917950" y="2427875"/>
            <a:ext cx="16344000" cy="523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3500">
                <a:solidFill>
                  <a:srgbClr val="231F20"/>
                </a:solidFill>
              </a:rPr>
              <a:t>What happens to the equilibrium if we increase the concentration of C?</a:t>
            </a:r>
            <a:endParaRPr sz="3500">
              <a:solidFill>
                <a:srgbClr val="231F20"/>
              </a:solidFill>
            </a:endParaRPr>
          </a:p>
          <a:p>
            <a:pPr indent="0" lvl="0" marL="0" rtl="0" algn="l">
              <a:spcBef>
                <a:spcPts val="2000"/>
              </a:spcBef>
              <a:spcAft>
                <a:spcPts val="0"/>
              </a:spcAft>
              <a:buNone/>
            </a:pPr>
            <a:r>
              <a:t/>
            </a:r>
            <a:endParaRPr sz="3500">
              <a:solidFill>
                <a:srgbClr val="231F20"/>
              </a:solidFill>
            </a:endParaRPr>
          </a:p>
          <a:p>
            <a:pPr indent="0" lvl="0" marL="0" rtl="0" algn="l">
              <a:spcBef>
                <a:spcPts val="2000"/>
              </a:spcBef>
              <a:spcAft>
                <a:spcPts val="0"/>
              </a:spcAft>
              <a:buNone/>
            </a:pPr>
            <a:r>
              <a:t/>
            </a:r>
            <a:endParaRPr sz="3500">
              <a:solidFill>
                <a:srgbClr val="231F20"/>
              </a:solidFill>
            </a:endParaRPr>
          </a:p>
          <a:p>
            <a:pPr indent="0" lvl="0" marL="0" rtl="0" algn="l">
              <a:spcBef>
                <a:spcPts val="2000"/>
              </a:spcBef>
              <a:spcAft>
                <a:spcPts val="2000"/>
              </a:spcAft>
              <a:buNone/>
            </a:pPr>
            <a:r>
              <a:t/>
            </a:r>
            <a:endParaRPr sz="3500">
              <a:solidFill>
                <a:schemeClr val="accent5"/>
              </a:solidFill>
            </a:endParaRPr>
          </a:p>
        </p:txBody>
      </p:sp>
      <p:sp>
        <p:nvSpPr>
          <p:cNvPr id="114" name="Google Shape;114;p1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5" name="Google Shape;115;p18"/>
          <p:cNvSpPr txBox="1"/>
          <p:nvPr/>
        </p:nvSpPr>
        <p:spPr>
          <a:xfrm>
            <a:off x="918000" y="4226425"/>
            <a:ext cx="16452000" cy="1330800"/>
          </a:xfrm>
          <a:prstGeom prst="rect">
            <a:avLst/>
          </a:prstGeom>
          <a:noFill/>
          <a:ln>
            <a:noFill/>
          </a:ln>
        </p:spPr>
        <p:txBody>
          <a:bodyPr anchorCtr="0" anchor="t" bIns="91425" lIns="91425" spcFirstLastPara="1" rIns="91425" wrap="square" tIns="91425">
            <a:noAutofit/>
          </a:bodyPr>
          <a:lstStyle/>
          <a:p>
            <a:pPr indent="0" lvl="0" marL="0" rtl="0" algn="ctr">
              <a:lnSpc>
                <a:spcPct val="130000"/>
              </a:lnSpc>
              <a:spcBef>
                <a:spcPts val="0"/>
              </a:spcBef>
              <a:spcAft>
                <a:spcPts val="1000"/>
              </a:spcAft>
              <a:buNone/>
            </a:pPr>
            <a:r>
              <a:rPr lang="en-GB" sz="6000">
                <a:solidFill>
                  <a:schemeClr val="dk2"/>
                </a:solidFill>
                <a:latin typeface="Montserrat"/>
                <a:ea typeface="Montserrat"/>
                <a:cs typeface="Montserrat"/>
                <a:sym typeface="Montserrat"/>
              </a:rPr>
              <a:t>A</a:t>
            </a:r>
            <a:r>
              <a:rPr lang="en-GB" sz="3500">
                <a:solidFill>
                  <a:schemeClr val="dk2"/>
                </a:solidFill>
                <a:latin typeface="Montserrat"/>
                <a:ea typeface="Montserrat"/>
                <a:cs typeface="Montserrat"/>
                <a:sym typeface="Montserrat"/>
              </a:rPr>
              <a:t>(aq)</a:t>
            </a:r>
            <a:r>
              <a:rPr lang="en-GB" sz="6000">
                <a:solidFill>
                  <a:schemeClr val="dk2"/>
                </a:solidFill>
                <a:latin typeface="Montserrat"/>
                <a:ea typeface="Montserrat"/>
                <a:cs typeface="Montserrat"/>
                <a:sym typeface="Montserrat"/>
              </a:rPr>
              <a:t> + B</a:t>
            </a:r>
            <a:r>
              <a:rPr lang="en-GB" sz="3500">
                <a:solidFill>
                  <a:schemeClr val="dk2"/>
                </a:solidFill>
                <a:latin typeface="Montserrat"/>
                <a:ea typeface="Montserrat"/>
                <a:cs typeface="Montserrat"/>
                <a:sym typeface="Montserrat"/>
              </a:rPr>
              <a:t>(aq)</a:t>
            </a:r>
            <a:r>
              <a:rPr lang="en-GB" sz="6000">
                <a:solidFill>
                  <a:schemeClr val="dk2"/>
                </a:solidFill>
                <a:latin typeface="Montserrat"/>
                <a:ea typeface="Montserrat"/>
                <a:cs typeface="Montserrat"/>
                <a:sym typeface="Montserrat"/>
              </a:rPr>
              <a:t> ⇌ C</a:t>
            </a:r>
            <a:r>
              <a:rPr lang="en-GB" sz="3500">
                <a:solidFill>
                  <a:schemeClr val="dk2"/>
                </a:solidFill>
                <a:latin typeface="Montserrat"/>
                <a:ea typeface="Montserrat"/>
                <a:cs typeface="Montserrat"/>
                <a:sym typeface="Montserrat"/>
              </a:rPr>
              <a:t>(aq)</a:t>
            </a:r>
            <a:r>
              <a:rPr lang="en-GB" sz="6000">
                <a:solidFill>
                  <a:schemeClr val="dk2"/>
                </a:solidFill>
                <a:latin typeface="Montserrat"/>
                <a:ea typeface="Montserrat"/>
                <a:cs typeface="Montserrat"/>
                <a:sym typeface="Montserrat"/>
              </a:rPr>
              <a:t> + D</a:t>
            </a:r>
            <a:r>
              <a:rPr lang="en-GB" sz="3500">
                <a:solidFill>
                  <a:schemeClr val="dk2"/>
                </a:solidFill>
                <a:latin typeface="Montserrat"/>
                <a:ea typeface="Montserrat"/>
                <a:cs typeface="Montserrat"/>
                <a:sym typeface="Montserrat"/>
              </a:rPr>
              <a:t>(l)</a:t>
            </a:r>
            <a:endParaRPr sz="3500"/>
          </a:p>
        </p:txBody>
      </p:sp>
      <p:sp>
        <p:nvSpPr>
          <p:cNvPr id="116" name="Google Shape;116;p18"/>
          <p:cNvSpPr txBox="1"/>
          <p:nvPr/>
        </p:nvSpPr>
        <p:spPr>
          <a:xfrm>
            <a:off x="918000" y="6402575"/>
            <a:ext cx="16452000" cy="9171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2000"/>
              </a:spcAft>
              <a:buNone/>
            </a:pPr>
            <a:r>
              <a:rPr i="1" lang="en-GB" sz="3500" u="sng">
                <a:solidFill>
                  <a:schemeClr val="dk2"/>
                </a:solidFill>
                <a:latin typeface="Montserrat"/>
                <a:ea typeface="Montserrat"/>
                <a:cs typeface="Montserrat"/>
                <a:sym typeface="Montserrat"/>
              </a:rPr>
              <a:t>Equilibrium shifts to the left</a:t>
            </a:r>
            <a:r>
              <a:rPr i="1" lang="en-GB" sz="3500">
                <a:solidFill>
                  <a:schemeClr val="dk2"/>
                </a:solidFill>
                <a:latin typeface="Montserrat"/>
                <a:ea typeface="Montserrat"/>
                <a:cs typeface="Montserrat"/>
                <a:sym typeface="Montserrat"/>
              </a:rPr>
              <a:t>, away from C</a:t>
            </a:r>
            <a:r>
              <a:rPr i="1" lang="en-GB" sz="2500">
                <a:solidFill>
                  <a:schemeClr val="dk2"/>
                </a:solidFill>
                <a:latin typeface="Montserrat"/>
                <a:ea typeface="Montserrat"/>
                <a:cs typeface="Montserrat"/>
                <a:sym typeface="Montserrat"/>
              </a:rPr>
              <a:t>(aq)</a:t>
            </a:r>
            <a:r>
              <a:rPr i="1" lang="en-GB" sz="3500">
                <a:solidFill>
                  <a:schemeClr val="dk2"/>
                </a:solidFill>
                <a:latin typeface="Montserrat"/>
                <a:ea typeface="Montserrat"/>
                <a:cs typeface="Montserrat"/>
                <a:sym typeface="Montserrat"/>
              </a:rPr>
              <a:t> in the equation, </a:t>
            </a:r>
            <a:r>
              <a:rPr i="1" lang="en-GB" sz="3500" u="sng">
                <a:solidFill>
                  <a:schemeClr val="dk2"/>
                </a:solidFill>
                <a:latin typeface="Montserrat"/>
                <a:ea typeface="Montserrat"/>
                <a:cs typeface="Montserrat"/>
                <a:sym typeface="Montserrat"/>
              </a:rPr>
              <a:t>decreasing the yield</a:t>
            </a:r>
            <a:r>
              <a:rPr i="1" lang="en-GB" sz="3500">
                <a:solidFill>
                  <a:schemeClr val="dk2"/>
                </a:solidFill>
                <a:latin typeface="Montserrat"/>
                <a:ea typeface="Montserrat"/>
                <a:cs typeface="Montserrat"/>
                <a:sym typeface="Montserrat"/>
              </a:rPr>
              <a:t>.</a:t>
            </a:r>
            <a:endParaRPr i="1">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917950" y="585250"/>
            <a:ext cx="16452000" cy="1629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rPr lang="en-GB">
                <a:solidFill>
                  <a:schemeClr val="dk2"/>
                </a:solidFill>
              </a:rPr>
              <a:t>Effect of changing temperature on equilibrium</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122" name="Google Shape;122;p19"/>
          <p:cNvSpPr txBox="1"/>
          <p:nvPr>
            <p:ph idx="1" type="body"/>
          </p:nvPr>
        </p:nvSpPr>
        <p:spPr>
          <a:xfrm>
            <a:off x="971950" y="2214250"/>
            <a:ext cx="16344000" cy="523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3500"/>
              <a:t>The forward reaction is exothermic. What happens to the equilibrium and yield when temperature is increased?</a:t>
            </a:r>
            <a:endParaRPr sz="3500"/>
          </a:p>
          <a:p>
            <a:pPr indent="0" lvl="0" marL="0" rtl="0" algn="l">
              <a:spcBef>
                <a:spcPts val="2000"/>
              </a:spcBef>
              <a:spcAft>
                <a:spcPts val="0"/>
              </a:spcAft>
              <a:buNone/>
            </a:pPr>
            <a:r>
              <a:t/>
            </a:r>
            <a:endParaRPr sz="3500">
              <a:solidFill>
                <a:srgbClr val="231F20"/>
              </a:solidFill>
            </a:endParaRPr>
          </a:p>
          <a:p>
            <a:pPr indent="0" lvl="0" marL="0" rtl="0" algn="l">
              <a:spcBef>
                <a:spcPts val="2000"/>
              </a:spcBef>
              <a:spcAft>
                <a:spcPts val="0"/>
              </a:spcAft>
              <a:buNone/>
            </a:pPr>
            <a:r>
              <a:t/>
            </a:r>
            <a:endParaRPr sz="3500">
              <a:solidFill>
                <a:srgbClr val="231F20"/>
              </a:solidFill>
            </a:endParaRPr>
          </a:p>
          <a:p>
            <a:pPr indent="0" lvl="0" marL="0" rtl="0" algn="l">
              <a:spcBef>
                <a:spcPts val="2000"/>
              </a:spcBef>
              <a:spcAft>
                <a:spcPts val="2000"/>
              </a:spcAft>
              <a:buNone/>
            </a:pPr>
            <a:r>
              <a:t/>
            </a:r>
            <a:endParaRPr sz="3500">
              <a:solidFill>
                <a:schemeClr val="accent5"/>
              </a:solidFill>
            </a:endParaRPr>
          </a:p>
        </p:txBody>
      </p:sp>
      <p:sp>
        <p:nvSpPr>
          <p:cNvPr id="123" name="Google Shape;123;p1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4" name="Google Shape;124;p19"/>
          <p:cNvSpPr txBox="1"/>
          <p:nvPr/>
        </p:nvSpPr>
        <p:spPr>
          <a:xfrm>
            <a:off x="918000" y="4622075"/>
            <a:ext cx="16452000" cy="133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6000">
                <a:solidFill>
                  <a:schemeClr val="dk2"/>
                </a:solidFill>
                <a:latin typeface="Montserrat"/>
                <a:ea typeface="Montserrat"/>
                <a:cs typeface="Montserrat"/>
                <a:sym typeface="Montserrat"/>
              </a:rPr>
              <a:t>CO(g) + H</a:t>
            </a:r>
            <a:r>
              <a:rPr baseline="-25000" lang="en-GB" sz="6000">
                <a:solidFill>
                  <a:schemeClr val="dk2"/>
                </a:solidFill>
                <a:latin typeface="Montserrat"/>
                <a:ea typeface="Montserrat"/>
                <a:cs typeface="Montserrat"/>
                <a:sym typeface="Montserrat"/>
              </a:rPr>
              <a:t>2</a:t>
            </a:r>
            <a:r>
              <a:rPr lang="en-GB" sz="6000">
                <a:solidFill>
                  <a:schemeClr val="dk2"/>
                </a:solidFill>
                <a:latin typeface="Montserrat"/>
                <a:ea typeface="Montserrat"/>
                <a:cs typeface="Montserrat"/>
                <a:sym typeface="Montserrat"/>
              </a:rPr>
              <a:t>(g) ⇌ CH</a:t>
            </a:r>
            <a:r>
              <a:rPr baseline="-25000" lang="en-GB" sz="6000">
                <a:solidFill>
                  <a:schemeClr val="dk2"/>
                </a:solidFill>
                <a:latin typeface="Montserrat"/>
                <a:ea typeface="Montserrat"/>
                <a:cs typeface="Montserrat"/>
                <a:sym typeface="Montserrat"/>
              </a:rPr>
              <a:t>3</a:t>
            </a:r>
            <a:r>
              <a:rPr lang="en-GB" sz="6000">
                <a:solidFill>
                  <a:schemeClr val="dk2"/>
                </a:solidFill>
                <a:latin typeface="Montserrat"/>
                <a:ea typeface="Montserrat"/>
                <a:cs typeface="Montserrat"/>
                <a:sym typeface="Montserrat"/>
              </a:rPr>
              <a:t>OH(g)</a:t>
            </a:r>
            <a:endParaRPr sz="6000"/>
          </a:p>
        </p:txBody>
      </p:sp>
      <p:sp>
        <p:nvSpPr>
          <p:cNvPr id="125" name="Google Shape;125;p19"/>
          <p:cNvSpPr txBox="1"/>
          <p:nvPr/>
        </p:nvSpPr>
        <p:spPr>
          <a:xfrm>
            <a:off x="8937050" y="4067075"/>
            <a:ext cx="1743000" cy="5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2000">
                <a:solidFill>
                  <a:schemeClr val="dk2"/>
                </a:solidFill>
                <a:latin typeface="Montserrat"/>
                <a:ea typeface="Montserrat"/>
                <a:cs typeface="Montserrat"/>
                <a:sym typeface="Montserrat"/>
              </a:rPr>
              <a:t>exothermic</a:t>
            </a:r>
            <a:endParaRPr b="1" i="1" sz="2000">
              <a:solidFill>
                <a:schemeClr val="dk2"/>
              </a:solidFill>
              <a:latin typeface="Montserrat"/>
              <a:ea typeface="Montserrat"/>
              <a:cs typeface="Montserrat"/>
              <a:sym typeface="Montserrat"/>
            </a:endParaRPr>
          </a:p>
        </p:txBody>
      </p:sp>
      <p:sp>
        <p:nvSpPr>
          <p:cNvPr id="126" name="Google Shape;126;p19"/>
          <p:cNvSpPr txBox="1"/>
          <p:nvPr/>
        </p:nvSpPr>
        <p:spPr>
          <a:xfrm>
            <a:off x="8834600" y="5586525"/>
            <a:ext cx="1947900" cy="5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2000">
                <a:solidFill>
                  <a:schemeClr val="dk2"/>
                </a:solidFill>
                <a:latin typeface="Montserrat"/>
                <a:ea typeface="Montserrat"/>
                <a:cs typeface="Montserrat"/>
                <a:sym typeface="Montserrat"/>
              </a:rPr>
              <a:t>endothermic</a:t>
            </a:r>
            <a:endParaRPr b="1" i="1" sz="20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917950" y="585250"/>
            <a:ext cx="16452000" cy="1629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rPr lang="en-GB">
                <a:solidFill>
                  <a:schemeClr val="dk2"/>
                </a:solidFill>
              </a:rPr>
              <a:t>Effect of changing temperature on equilibrium</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132" name="Google Shape;132;p20"/>
          <p:cNvSpPr txBox="1"/>
          <p:nvPr>
            <p:ph idx="1" type="body"/>
          </p:nvPr>
        </p:nvSpPr>
        <p:spPr>
          <a:xfrm>
            <a:off x="971950" y="2214250"/>
            <a:ext cx="16344000" cy="523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3500"/>
              <a:t>The forward reaction is exothermic. What happens to the equilibrium and yield when temperature is increased?</a:t>
            </a:r>
            <a:endParaRPr sz="3500"/>
          </a:p>
          <a:p>
            <a:pPr indent="0" lvl="0" marL="0" rtl="0" algn="l">
              <a:spcBef>
                <a:spcPts val="2000"/>
              </a:spcBef>
              <a:spcAft>
                <a:spcPts val="0"/>
              </a:spcAft>
              <a:buNone/>
            </a:pPr>
            <a:r>
              <a:t/>
            </a:r>
            <a:endParaRPr sz="3500">
              <a:solidFill>
                <a:srgbClr val="231F20"/>
              </a:solidFill>
            </a:endParaRPr>
          </a:p>
          <a:p>
            <a:pPr indent="0" lvl="0" marL="0" rtl="0" algn="l">
              <a:spcBef>
                <a:spcPts val="2000"/>
              </a:spcBef>
              <a:spcAft>
                <a:spcPts val="0"/>
              </a:spcAft>
              <a:buNone/>
            </a:pPr>
            <a:r>
              <a:t/>
            </a:r>
            <a:endParaRPr sz="3500">
              <a:solidFill>
                <a:srgbClr val="231F20"/>
              </a:solidFill>
            </a:endParaRPr>
          </a:p>
          <a:p>
            <a:pPr indent="0" lvl="0" marL="0" rtl="0" algn="l">
              <a:spcBef>
                <a:spcPts val="2000"/>
              </a:spcBef>
              <a:spcAft>
                <a:spcPts val="2000"/>
              </a:spcAft>
              <a:buNone/>
            </a:pPr>
            <a:r>
              <a:t/>
            </a:r>
            <a:endParaRPr sz="3500">
              <a:solidFill>
                <a:schemeClr val="accent5"/>
              </a:solidFill>
            </a:endParaRPr>
          </a:p>
        </p:txBody>
      </p:sp>
      <p:sp>
        <p:nvSpPr>
          <p:cNvPr id="133" name="Google Shape;133;p2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4" name="Google Shape;134;p20"/>
          <p:cNvSpPr txBox="1"/>
          <p:nvPr/>
        </p:nvSpPr>
        <p:spPr>
          <a:xfrm>
            <a:off x="918000" y="4622075"/>
            <a:ext cx="16452000" cy="133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6000">
                <a:solidFill>
                  <a:schemeClr val="dk2"/>
                </a:solidFill>
                <a:latin typeface="Montserrat"/>
                <a:ea typeface="Montserrat"/>
                <a:cs typeface="Montserrat"/>
                <a:sym typeface="Montserrat"/>
              </a:rPr>
              <a:t>CO(g) + H</a:t>
            </a:r>
            <a:r>
              <a:rPr baseline="-25000" lang="en-GB" sz="6000">
                <a:solidFill>
                  <a:schemeClr val="dk2"/>
                </a:solidFill>
                <a:latin typeface="Montserrat"/>
                <a:ea typeface="Montserrat"/>
                <a:cs typeface="Montserrat"/>
                <a:sym typeface="Montserrat"/>
              </a:rPr>
              <a:t>2</a:t>
            </a:r>
            <a:r>
              <a:rPr lang="en-GB" sz="6000">
                <a:solidFill>
                  <a:schemeClr val="dk2"/>
                </a:solidFill>
                <a:latin typeface="Montserrat"/>
                <a:ea typeface="Montserrat"/>
                <a:cs typeface="Montserrat"/>
                <a:sym typeface="Montserrat"/>
              </a:rPr>
              <a:t>(g) ⇌ CH</a:t>
            </a:r>
            <a:r>
              <a:rPr baseline="-25000" lang="en-GB" sz="6000">
                <a:solidFill>
                  <a:schemeClr val="dk2"/>
                </a:solidFill>
                <a:latin typeface="Montserrat"/>
                <a:ea typeface="Montserrat"/>
                <a:cs typeface="Montserrat"/>
                <a:sym typeface="Montserrat"/>
              </a:rPr>
              <a:t>3</a:t>
            </a:r>
            <a:r>
              <a:rPr lang="en-GB" sz="6000">
                <a:solidFill>
                  <a:schemeClr val="dk2"/>
                </a:solidFill>
                <a:latin typeface="Montserrat"/>
                <a:ea typeface="Montserrat"/>
                <a:cs typeface="Montserrat"/>
                <a:sym typeface="Montserrat"/>
              </a:rPr>
              <a:t>OH(g)</a:t>
            </a:r>
            <a:endParaRPr sz="6000"/>
          </a:p>
        </p:txBody>
      </p:sp>
      <p:sp>
        <p:nvSpPr>
          <p:cNvPr id="135" name="Google Shape;135;p20"/>
          <p:cNvSpPr txBox="1"/>
          <p:nvPr/>
        </p:nvSpPr>
        <p:spPr>
          <a:xfrm>
            <a:off x="918000" y="6689700"/>
            <a:ext cx="16452000" cy="1629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2000"/>
              </a:spcAft>
              <a:buNone/>
            </a:pPr>
            <a:r>
              <a:rPr i="1" lang="en-GB" sz="3500" u="sng">
                <a:solidFill>
                  <a:schemeClr val="dk2"/>
                </a:solidFill>
                <a:latin typeface="Montserrat"/>
                <a:ea typeface="Montserrat"/>
                <a:cs typeface="Montserrat"/>
                <a:sym typeface="Montserrat"/>
              </a:rPr>
              <a:t>Equilibrium shifts to the left, increasing temperature favours endothermic reaction (reverse reaction), decreasing the yield.</a:t>
            </a:r>
            <a:endParaRPr i="1" u="sng">
              <a:solidFill>
                <a:schemeClr val="dk2"/>
              </a:solidFill>
            </a:endParaRPr>
          </a:p>
        </p:txBody>
      </p:sp>
      <p:sp>
        <p:nvSpPr>
          <p:cNvPr id="136" name="Google Shape;136;p20"/>
          <p:cNvSpPr txBox="1"/>
          <p:nvPr/>
        </p:nvSpPr>
        <p:spPr>
          <a:xfrm>
            <a:off x="8937050" y="4067075"/>
            <a:ext cx="1743000" cy="5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2000">
                <a:solidFill>
                  <a:schemeClr val="dk2"/>
                </a:solidFill>
                <a:latin typeface="Montserrat"/>
                <a:ea typeface="Montserrat"/>
                <a:cs typeface="Montserrat"/>
                <a:sym typeface="Montserrat"/>
              </a:rPr>
              <a:t>exothermic</a:t>
            </a:r>
            <a:endParaRPr b="1" i="1" sz="2000">
              <a:solidFill>
                <a:schemeClr val="dk2"/>
              </a:solidFill>
              <a:latin typeface="Montserrat"/>
              <a:ea typeface="Montserrat"/>
              <a:cs typeface="Montserrat"/>
              <a:sym typeface="Montserrat"/>
            </a:endParaRPr>
          </a:p>
        </p:txBody>
      </p:sp>
      <p:sp>
        <p:nvSpPr>
          <p:cNvPr id="137" name="Google Shape;137;p20"/>
          <p:cNvSpPr txBox="1"/>
          <p:nvPr/>
        </p:nvSpPr>
        <p:spPr>
          <a:xfrm>
            <a:off x="8834600" y="5586525"/>
            <a:ext cx="1947900" cy="5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2000">
                <a:solidFill>
                  <a:schemeClr val="dk2"/>
                </a:solidFill>
                <a:latin typeface="Montserrat"/>
                <a:ea typeface="Montserrat"/>
                <a:cs typeface="Montserrat"/>
                <a:sym typeface="Montserrat"/>
              </a:rPr>
              <a:t>endothermic</a:t>
            </a:r>
            <a:endParaRPr b="1" i="1" sz="20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917950" y="585250"/>
            <a:ext cx="16452000" cy="1629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rPr lang="en-GB">
                <a:solidFill>
                  <a:schemeClr val="dk2"/>
                </a:solidFill>
              </a:rPr>
              <a:t>Effect of changing temperature on equilibrium</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143" name="Google Shape;143;p21"/>
          <p:cNvSpPr txBox="1"/>
          <p:nvPr>
            <p:ph idx="1" type="body"/>
          </p:nvPr>
        </p:nvSpPr>
        <p:spPr>
          <a:xfrm>
            <a:off x="971950" y="2214250"/>
            <a:ext cx="16344000" cy="523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3500"/>
              <a:t>The forward reaction is exothermic. What can we do to the temperature to increase the yield?</a:t>
            </a:r>
            <a:endParaRPr sz="3500"/>
          </a:p>
          <a:p>
            <a:pPr indent="0" lvl="0" marL="0" rtl="0" algn="l">
              <a:spcBef>
                <a:spcPts val="2000"/>
              </a:spcBef>
              <a:spcAft>
                <a:spcPts val="0"/>
              </a:spcAft>
              <a:buNone/>
            </a:pPr>
            <a:r>
              <a:t/>
            </a:r>
            <a:endParaRPr sz="3500">
              <a:solidFill>
                <a:srgbClr val="231F20"/>
              </a:solidFill>
            </a:endParaRPr>
          </a:p>
          <a:p>
            <a:pPr indent="0" lvl="0" marL="0" rtl="0" algn="l">
              <a:spcBef>
                <a:spcPts val="2000"/>
              </a:spcBef>
              <a:spcAft>
                <a:spcPts val="0"/>
              </a:spcAft>
              <a:buNone/>
            </a:pPr>
            <a:r>
              <a:t/>
            </a:r>
            <a:endParaRPr sz="3500">
              <a:solidFill>
                <a:srgbClr val="231F20"/>
              </a:solidFill>
            </a:endParaRPr>
          </a:p>
          <a:p>
            <a:pPr indent="0" lvl="0" marL="0" rtl="0" algn="l">
              <a:spcBef>
                <a:spcPts val="2000"/>
              </a:spcBef>
              <a:spcAft>
                <a:spcPts val="2000"/>
              </a:spcAft>
              <a:buNone/>
            </a:pPr>
            <a:r>
              <a:t/>
            </a:r>
            <a:endParaRPr sz="3500">
              <a:solidFill>
                <a:schemeClr val="accent5"/>
              </a:solidFill>
            </a:endParaRPr>
          </a:p>
        </p:txBody>
      </p:sp>
      <p:sp>
        <p:nvSpPr>
          <p:cNvPr id="144" name="Google Shape;144;p2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5" name="Google Shape;145;p21"/>
          <p:cNvSpPr txBox="1"/>
          <p:nvPr/>
        </p:nvSpPr>
        <p:spPr>
          <a:xfrm>
            <a:off x="918000" y="4622075"/>
            <a:ext cx="16452000" cy="133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Font typeface="Arial"/>
              <a:buNone/>
            </a:pPr>
            <a:r>
              <a:rPr lang="en-GB" sz="6000">
                <a:solidFill>
                  <a:schemeClr val="dk2"/>
                </a:solidFill>
                <a:latin typeface="Montserrat"/>
                <a:ea typeface="Montserrat"/>
                <a:cs typeface="Montserrat"/>
                <a:sym typeface="Montserrat"/>
              </a:rPr>
              <a:t>CO(g) + H</a:t>
            </a:r>
            <a:r>
              <a:rPr baseline="-25000" lang="en-GB" sz="6000">
                <a:solidFill>
                  <a:schemeClr val="dk2"/>
                </a:solidFill>
                <a:latin typeface="Montserrat"/>
                <a:ea typeface="Montserrat"/>
                <a:cs typeface="Montserrat"/>
                <a:sym typeface="Montserrat"/>
              </a:rPr>
              <a:t>2</a:t>
            </a:r>
            <a:r>
              <a:rPr lang="en-GB" sz="6000">
                <a:solidFill>
                  <a:schemeClr val="dk2"/>
                </a:solidFill>
                <a:latin typeface="Montserrat"/>
                <a:ea typeface="Montserrat"/>
                <a:cs typeface="Montserrat"/>
                <a:sym typeface="Montserrat"/>
              </a:rPr>
              <a:t>(g) ⇌ CH</a:t>
            </a:r>
            <a:r>
              <a:rPr baseline="-25000" lang="en-GB" sz="6000">
                <a:solidFill>
                  <a:schemeClr val="dk2"/>
                </a:solidFill>
                <a:latin typeface="Montserrat"/>
                <a:ea typeface="Montserrat"/>
                <a:cs typeface="Montserrat"/>
                <a:sym typeface="Montserrat"/>
              </a:rPr>
              <a:t>3</a:t>
            </a:r>
            <a:r>
              <a:rPr lang="en-GB" sz="6000">
                <a:solidFill>
                  <a:schemeClr val="dk2"/>
                </a:solidFill>
                <a:latin typeface="Montserrat"/>
                <a:ea typeface="Montserrat"/>
                <a:cs typeface="Montserrat"/>
                <a:sym typeface="Montserrat"/>
              </a:rPr>
              <a:t>OH(g)</a:t>
            </a:r>
            <a:endParaRPr sz="6000"/>
          </a:p>
        </p:txBody>
      </p:sp>
      <p:sp>
        <p:nvSpPr>
          <p:cNvPr id="146" name="Google Shape;146;p21"/>
          <p:cNvSpPr txBox="1"/>
          <p:nvPr/>
        </p:nvSpPr>
        <p:spPr>
          <a:xfrm>
            <a:off x="8937050" y="4067075"/>
            <a:ext cx="1743000" cy="5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2000">
                <a:solidFill>
                  <a:schemeClr val="dk2"/>
                </a:solidFill>
                <a:latin typeface="Montserrat"/>
                <a:ea typeface="Montserrat"/>
                <a:cs typeface="Montserrat"/>
                <a:sym typeface="Montserrat"/>
              </a:rPr>
              <a:t>exothermic</a:t>
            </a:r>
            <a:endParaRPr b="1" i="1" sz="2000">
              <a:solidFill>
                <a:schemeClr val="dk2"/>
              </a:solidFill>
              <a:latin typeface="Montserrat"/>
              <a:ea typeface="Montserrat"/>
              <a:cs typeface="Montserrat"/>
              <a:sym typeface="Montserrat"/>
            </a:endParaRPr>
          </a:p>
        </p:txBody>
      </p:sp>
      <p:sp>
        <p:nvSpPr>
          <p:cNvPr id="147" name="Google Shape;147;p21"/>
          <p:cNvSpPr txBox="1"/>
          <p:nvPr/>
        </p:nvSpPr>
        <p:spPr>
          <a:xfrm>
            <a:off x="8834600" y="5586525"/>
            <a:ext cx="1947900" cy="5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2000">
                <a:solidFill>
                  <a:schemeClr val="dk2"/>
                </a:solidFill>
                <a:latin typeface="Montserrat"/>
                <a:ea typeface="Montserrat"/>
                <a:cs typeface="Montserrat"/>
                <a:sym typeface="Montserrat"/>
              </a:rPr>
              <a:t>endothermic</a:t>
            </a:r>
            <a:endParaRPr b="1" i="1" sz="2000">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917950" y="585250"/>
            <a:ext cx="16452000" cy="16290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rPr lang="en-GB">
                <a:solidFill>
                  <a:schemeClr val="dk2"/>
                </a:solidFill>
              </a:rPr>
              <a:t>Effect of changing temperature on equilibrium</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a:p>
            <a:pPr indent="0" lvl="0" marL="0" rtl="0" algn="l">
              <a:lnSpc>
                <a:spcPct val="115000"/>
              </a:lnSpc>
              <a:spcBef>
                <a:spcPts val="0"/>
              </a:spcBef>
              <a:spcAft>
                <a:spcPts val="0"/>
              </a:spcAft>
              <a:buSzPts val="4400"/>
              <a:buNone/>
            </a:pPr>
            <a:r>
              <a:t/>
            </a:r>
            <a:endParaRPr>
              <a:solidFill>
                <a:schemeClr val="dk2"/>
              </a:solidFill>
            </a:endParaRPr>
          </a:p>
        </p:txBody>
      </p:sp>
      <p:sp>
        <p:nvSpPr>
          <p:cNvPr id="153" name="Google Shape;153;p22"/>
          <p:cNvSpPr txBox="1"/>
          <p:nvPr>
            <p:ph idx="1" type="body"/>
          </p:nvPr>
        </p:nvSpPr>
        <p:spPr>
          <a:xfrm>
            <a:off x="971950" y="2214250"/>
            <a:ext cx="16344000" cy="5233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3500"/>
              <a:t>The forward reaction is exothermic. What can we do to the temperature to increase the yield?</a:t>
            </a:r>
            <a:endParaRPr sz="3500"/>
          </a:p>
          <a:p>
            <a:pPr indent="0" lvl="0" marL="0" rtl="0" algn="l">
              <a:spcBef>
                <a:spcPts val="2000"/>
              </a:spcBef>
              <a:spcAft>
                <a:spcPts val="0"/>
              </a:spcAft>
              <a:buNone/>
            </a:pPr>
            <a:r>
              <a:t/>
            </a:r>
            <a:endParaRPr sz="3500">
              <a:solidFill>
                <a:srgbClr val="231F20"/>
              </a:solidFill>
            </a:endParaRPr>
          </a:p>
          <a:p>
            <a:pPr indent="0" lvl="0" marL="0" rtl="0" algn="l">
              <a:spcBef>
                <a:spcPts val="2000"/>
              </a:spcBef>
              <a:spcAft>
                <a:spcPts val="0"/>
              </a:spcAft>
              <a:buNone/>
            </a:pPr>
            <a:r>
              <a:t/>
            </a:r>
            <a:endParaRPr sz="3500">
              <a:solidFill>
                <a:srgbClr val="231F20"/>
              </a:solidFill>
            </a:endParaRPr>
          </a:p>
          <a:p>
            <a:pPr indent="0" lvl="0" marL="0" rtl="0" algn="l">
              <a:spcBef>
                <a:spcPts val="2000"/>
              </a:spcBef>
              <a:spcAft>
                <a:spcPts val="2000"/>
              </a:spcAft>
              <a:buNone/>
            </a:pPr>
            <a:r>
              <a:t/>
            </a:r>
            <a:endParaRPr sz="3500">
              <a:solidFill>
                <a:schemeClr val="accent5"/>
              </a:solidFill>
            </a:endParaRPr>
          </a:p>
        </p:txBody>
      </p:sp>
      <p:sp>
        <p:nvSpPr>
          <p:cNvPr id="154" name="Google Shape;154;p2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5" name="Google Shape;155;p22"/>
          <p:cNvSpPr txBox="1"/>
          <p:nvPr/>
        </p:nvSpPr>
        <p:spPr>
          <a:xfrm>
            <a:off x="918000" y="4622075"/>
            <a:ext cx="16452000" cy="133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Font typeface="Arial"/>
              <a:buNone/>
            </a:pPr>
            <a:r>
              <a:rPr lang="en-GB" sz="6000">
                <a:solidFill>
                  <a:schemeClr val="dk2"/>
                </a:solidFill>
                <a:latin typeface="Montserrat"/>
                <a:ea typeface="Montserrat"/>
                <a:cs typeface="Montserrat"/>
                <a:sym typeface="Montserrat"/>
              </a:rPr>
              <a:t>CO(g) + H</a:t>
            </a:r>
            <a:r>
              <a:rPr baseline="-25000" lang="en-GB" sz="6000">
                <a:solidFill>
                  <a:schemeClr val="dk2"/>
                </a:solidFill>
                <a:latin typeface="Montserrat"/>
                <a:ea typeface="Montserrat"/>
                <a:cs typeface="Montserrat"/>
                <a:sym typeface="Montserrat"/>
              </a:rPr>
              <a:t>2</a:t>
            </a:r>
            <a:r>
              <a:rPr lang="en-GB" sz="6000">
                <a:solidFill>
                  <a:schemeClr val="dk2"/>
                </a:solidFill>
                <a:latin typeface="Montserrat"/>
                <a:ea typeface="Montserrat"/>
                <a:cs typeface="Montserrat"/>
                <a:sym typeface="Montserrat"/>
              </a:rPr>
              <a:t>(g) ⇌ CH</a:t>
            </a:r>
            <a:r>
              <a:rPr baseline="-25000" lang="en-GB" sz="6000">
                <a:solidFill>
                  <a:schemeClr val="dk2"/>
                </a:solidFill>
                <a:latin typeface="Montserrat"/>
                <a:ea typeface="Montserrat"/>
                <a:cs typeface="Montserrat"/>
                <a:sym typeface="Montserrat"/>
              </a:rPr>
              <a:t>3</a:t>
            </a:r>
            <a:r>
              <a:rPr lang="en-GB" sz="6000">
                <a:solidFill>
                  <a:schemeClr val="dk2"/>
                </a:solidFill>
                <a:latin typeface="Montserrat"/>
                <a:ea typeface="Montserrat"/>
                <a:cs typeface="Montserrat"/>
                <a:sym typeface="Montserrat"/>
              </a:rPr>
              <a:t>OH(g)</a:t>
            </a:r>
            <a:endParaRPr sz="6000"/>
          </a:p>
        </p:txBody>
      </p:sp>
      <p:sp>
        <p:nvSpPr>
          <p:cNvPr id="156" name="Google Shape;156;p22"/>
          <p:cNvSpPr txBox="1"/>
          <p:nvPr/>
        </p:nvSpPr>
        <p:spPr>
          <a:xfrm>
            <a:off x="918000" y="6689700"/>
            <a:ext cx="16452000" cy="1629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2000"/>
              </a:spcAft>
              <a:buNone/>
            </a:pPr>
            <a:r>
              <a:rPr i="1" lang="en-GB" sz="3500" u="sng">
                <a:solidFill>
                  <a:schemeClr val="dk2"/>
                </a:solidFill>
                <a:latin typeface="Montserrat"/>
                <a:ea typeface="Montserrat"/>
                <a:cs typeface="Montserrat"/>
                <a:sym typeface="Montserrat"/>
              </a:rPr>
              <a:t>Decreasing temperature favours exothermic reaction in the forward direction, equilibrium shifts to the right, increasing yield.</a:t>
            </a:r>
            <a:endParaRPr i="1" u="sng">
              <a:solidFill>
                <a:schemeClr val="dk2"/>
              </a:solidFill>
            </a:endParaRPr>
          </a:p>
        </p:txBody>
      </p:sp>
      <p:sp>
        <p:nvSpPr>
          <p:cNvPr id="157" name="Google Shape;157;p22"/>
          <p:cNvSpPr txBox="1"/>
          <p:nvPr/>
        </p:nvSpPr>
        <p:spPr>
          <a:xfrm>
            <a:off x="8937050" y="4067075"/>
            <a:ext cx="1743000" cy="5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2"/>
                </a:solidFill>
                <a:latin typeface="Montserrat"/>
                <a:ea typeface="Montserrat"/>
                <a:cs typeface="Montserrat"/>
                <a:sym typeface="Montserrat"/>
              </a:rPr>
              <a:t>exothermic</a:t>
            </a:r>
            <a:endParaRPr b="1" sz="2000">
              <a:solidFill>
                <a:schemeClr val="dk2"/>
              </a:solidFill>
              <a:latin typeface="Montserrat"/>
              <a:ea typeface="Montserrat"/>
              <a:cs typeface="Montserrat"/>
              <a:sym typeface="Montserrat"/>
            </a:endParaRPr>
          </a:p>
        </p:txBody>
      </p:sp>
      <p:sp>
        <p:nvSpPr>
          <p:cNvPr id="158" name="Google Shape;158;p22"/>
          <p:cNvSpPr txBox="1"/>
          <p:nvPr/>
        </p:nvSpPr>
        <p:spPr>
          <a:xfrm>
            <a:off x="8834600" y="5586525"/>
            <a:ext cx="1947900" cy="5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chemeClr val="dk2"/>
                </a:solidFill>
                <a:latin typeface="Montserrat"/>
                <a:ea typeface="Montserrat"/>
                <a:cs typeface="Montserrat"/>
                <a:sym typeface="Montserrat"/>
              </a:rPr>
              <a:t>endothermic</a:t>
            </a:r>
            <a:endParaRPr b="1" sz="20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