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10287000" cx="18288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8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8" name="Google Shape;48;p9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2" name="Google Shape;52;p9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subTitle"/>
          </p:nvPr>
        </p:nvSpPr>
        <p:spPr>
          <a:xfrm>
            <a:off x="1013626" y="614250"/>
            <a:ext cx="32904001" cy="3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GB">
                <a:solidFill>
                  <a:srgbClr val="000000"/>
                </a:solidFill>
              </a:rPr>
              <a:t>Combined science - Physics - Key stage 4 - Particle Model of Matter </a:t>
            </a:r>
            <a:endParaRPr/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1835900" y="16421900"/>
            <a:ext cx="158040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Mr Charman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Mr Charman</a:t>
            </a:r>
            <a:endParaRPr b="0" i="0" sz="28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Multi-step energy calculations</a:t>
            </a:r>
            <a:endParaRPr b="0" i="0" sz="6000" u="none" cap="none" strike="noStrike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Worksheet</a:t>
            </a:r>
            <a:endParaRPr b="0" i="0" sz="6000" u="none" cap="none" strike="noStrike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1835900" y="1780100"/>
            <a:ext cx="26402401" cy="3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600250" y="2876300"/>
            <a:ext cx="172524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specific latent heat of copper if it requires 414 000 J of heat energy to melt 2 kg of copper? 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specific latent heat of lead if it requires 92 000 J of heat energy to melt 4 kg of lead?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b="1" lang="en-GB"/>
              <a:t>Challenge - </a:t>
            </a:r>
            <a:r>
              <a:rPr lang="en-GB"/>
              <a:t>what is the specific latent heat of aluminium if it requires 203 400 J of heat energy to melt 600g of aluminium?</a:t>
            </a:r>
            <a:endParaRPr/>
          </a:p>
        </p:txBody>
      </p:sp>
      <p:sp>
        <p:nvSpPr>
          <p:cNvPr id="161" name="Google Shape;161;p23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Worked example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788675" y="1790575"/>
            <a:ext cx="15801001" cy="30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 ice cube has a mass of 50 g and a temperature of -10 °C. Calculate the total thermal energy required to melt the ice cube.                                                                          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Specific heat capacity of ice = 2100 J/kg °C 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Specific latent heat of fusion of ice = 334 000 J/kg                                           </a:t>
            </a: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(5)</a:t>
            </a:r>
            <a:endParaRPr b="1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							</a:t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																			</a:t>
            </a: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= …………………………… J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5" name="Google Shape;175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25"/>
          <p:cNvSpPr txBox="1"/>
          <p:nvPr>
            <p:ph type="title"/>
          </p:nvPr>
        </p:nvSpPr>
        <p:spPr>
          <a:xfrm>
            <a:off x="678550" y="2804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Worked example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549275" y="1180975"/>
            <a:ext cx="15801001" cy="30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 ice cube has a temperature of –20.0 °C The total thermal energy needed to raise the temperature of this ice cube to 0.0 °C and completely melt the ice cube is 75200 J                                                                      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Specific heat capacity of ice = 2100 J/kg °C 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Specific latent heat of fusion of ice = 334 000 J/kg             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Calculate the mass of the ice cube.                                                                           </a:t>
            </a: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(5)</a:t>
            </a:r>
            <a:endParaRPr b="1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							</a:t>
            </a:r>
            <a:endParaRPr b="1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																			</a:t>
            </a: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      </a:t>
            </a: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= …………………………… J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4" name="Google Shape;184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1607300" y="1322900"/>
            <a:ext cx="26402401" cy="14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190" name="Google Shape;190;p27"/>
          <p:cNvSpPr txBox="1"/>
          <p:nvPr>
            <p:ph idx="1" type="body"/>
          </p:nvPr>
        </p:nvSpPr>
        <p:spPr>
          <a:xfrm>
            <a:off x="1720850" y="2782425"/>
            <a:ext cx="15534000" cy="5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2800"/>
              <a:t>Warm up</a:t>
            </a:r>
            <a:endParaRPr b="1" sz="2800"/>
          </a:p>
          <a:p>
            <a:pPr indent="-4064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AutoNum type="arabicPeriod"/>
            </a:pPr>
            <a:r>
              <a:rPr lang="en-GB" sz="2800"/>
              <a:t>For each stage (A-E) write down if the kinetic store or potential store is increasing. </a:t>
            </a:r>
            <a:br>
              <a:rPr lang="en-GB" sz="2800"/>
            </a:br>
            <a:r>
              <a:rPr b="1" lang="en-GB" sz="2800">
                <a:solidFill>
                  <a:srgbClr val="4B3241"/>
                </a:solidFill>
              </a:rPr>
              <a:t>A, C and E - kinetic energy store increasing. B and D - potential energy store increasing.</a:t>
            </a:r>
            <a:endParaRPr b="1" sz="2800">
              <a:solidFill>
                <a:srgbClr val="4B3241"/>
              </a:solidFill>
            </a:endParaRPr>
          </a:p>
          <a:p>
            <a:pPr indent="-406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sz="2800"/>
              <a:t>Identify for each stage (A-E) if it relates to specific heat capacity or latent heat. </a:t>
            </a:r>
            <a:br>
              <a:rPr lang="en-GB" sz="2800"/>
            </a:br>
            <a:r>
              <a:rPr b="1" lang="en-GB" sz="2800">
                <a:solidFill>
                  <a:srgbClr val="4B3241"/>
                </a:solidFill>
              </a:rPr>
              <a:t>A, C and E relate to specific heat capacity. B and  D relate to latent heat. </a:t>
            </a:r>
            <a:endParaRPr b="1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b="1"/>
          </a:p>
        </p:txBody>
      </p:sp>
      <p:sp>
        <p:nvSpPr>
          <p:cNvPr id="191" name="Google Shape;191;p27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type="title"/>
          </p:nvPr>
        </p:nvSpPr>
        <p:spPr>
          <a:xfrm>
            <a:off x="1819550" y="890050"/>
            <a:ext cx="26402401" cy="3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 -review </a:t>
            </a:r>
            <a:endParaRPr/>
          </a:p>
        </p:txBody>
      </p:sp>
      <p:sp>
        <p:nvSpPr>
          <p:cNvPr id="197" name="Google Shape;197;p28"/>
          <p:cNvSpPr txBox="1"/>
          <p:nvPr>
            <p:ph idx="1" type="body"/>
          </p:nvPr>
        </p:nvSpPr>
        <p:spPr>
          <a:xfrm>
            <a:off x="1140925" y="1842050"/>
            <a:ext cx="16681500" cy="70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mass of liquid hydrogen needs 910 000 J of heat energy to turn into a gas? The specific latent heat of vaporization of hydrogen is 455 000 J/kg. </a:t>
            </a:r>
            <a:r>
              <a:rPr b="1" lang="en-GB">
                <a:solidFill>
                  <a:srgbClr val="4B3241"/>
                </a:solidFill>
              </a:rPr>
              <a:t>2 kg</a:t>
            </a:r>
            <a:endParaRPr b="1">
              <a:solidFill>
                <a:srgbClr val="4B3241"/>
              </a:solidFill>
            </a:endParaRPr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mass of an unknown material with a specific latent heat of 14 000 J/kg is produced when it takes 42 kJ to turn it into a liquid from a solid? </a:t>
            </a:r>
            <a:r>
              <a:rPr b="1" lang="en-GB">
                <a:solidFill>
                  <a:srgbClr val="4B3241"/>
                </a:solidFill>
              </a:rPr>
              <a:t>3 kg</a:t>
            </a:r>
            <a:endParaRPr b="1">
              <a:solidFill>
                <a:srgbClr val="4B3241"/>
              </a:solidFill>
            </a:endParaRPr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b="1" lang="en-GB"/>
              <a:t>Challenge:</a:t>
            </a:r>
            <a:r>
              <a:rPr lang="en-GB"/>
              <a:t> What mass of nitrogen gas is produced when 1.6 x 10</a:t>
            </a:r>
            <a:r>
              <a:rPr baseline="30000" lang="en-GB"/>
              <a:t>4 </a:t>
            </a:r>
            <a:r>
              <a:rPr lang="en-GB"/>
              <a:t>J is needed to turn it from a liquid to a gas? The specific latent heat of vaporisation of nitrogen is 2 x 10</a:t>
            </a:r>
            <a:r>
              <a:rPr baseline="30000" lang="en-GB"/>
              <a:t>5</a:t>
            </a:r>
            <a:r>
              <a:rPr lang="en-GB"/>
              <a:t> J/kg. </a:t>
            </a:r>
            <a:endParaRPr b="1"/>
          </a:p>
        </p:txBody>
      </p:sp>
      <p:sp>
        <p:nvSpPr>
          <p:cNvPr id="198" name="Google Shape;198;p28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type="title"/>
          </p:nvPr>
        </p:nvSpPr>
        <p:spPr>
          <a:xfrm>
            <a:off x="1819550" y="890050"/>
            <a:ext cx="26402401" cy="3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 -review </a:t>
            </a:r>
            <a:endParaRPr/>
          </a:p>
        </p:txBody>
      </p:sp>
      <p:sp>
        <p:nvSpPr>
          <p:cNvPr id="204" name="Google Shape;204;p29"/>
          <p:cNvSpPr txBox="1"/>
          <p:nvPr>
            <p:ph idx="1" type="body"/>
          </p:nvPr>
        </p:nvSpPr>
        <p:spPr>
          <a:xfrm>
            <a:off x="1182450" y="2368525"/>
            <a:ext cx="15275100" cy="70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specific latent heat of copper if it requires 414 000 J of heat energy to melt 2 kg of copper?</a:t>
            </a:r>
            <a:r>
              <a:rPr lang="en-GB">
                <a:solidFill>
                  <a:schemeClr val="accent5"/>
                </a:solidFill>
              </a:rPr>
              <a:t> </a:t>
            </a:r>
            <a:r>
              <a:rPr b="1" lang="en-GB">
                <a:solidFill>
                  <a:srgbClr val="4B3241"/>
                </a:solidFill>
              </a:rPr>
              <a:t>207 000 J/kg</a:t>
            </a:r>
            <a:endParaRPr b="1">
              <a:solidFill>
                <a:srgbClr val="4B3241"/>
              </a:solidFill>
            </a:endParaRPr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specific latent heat of lead if it requires 92 000 J of heat energy to melt 4 kg of lead?</a:t>
            </a:r>
            <a:r>
              <a:rPr lang="en-GB">
                <a:solidFill>
                  <a:srgbClr val="4B3241"/>
                </a:solidFill>
              </a:rPr>
              <a:t> </a:t>
            </a:r>
            <a:r>
              <a:rPr b="1" lang="en-GB">
                <a:solidFill>
                  <a:srgbClr val="4B3241"/>
                </a:solidFill>
              </a:rPr>
              <a:t>23 000 J/kg</a:t>
            </a:r>
            <a:endParaRPr b="1">
              <a:solidFill>
                <a:srgbClr val="4B3241"/>
              </a:solidFill>
            </a:endParaRPr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b="1" lang="en-GB"/>
              <a:t>Challenge </a:t>
            </a:r>
            <a:r>
              <a:rPr lang="en-GB"/>
              <a:t> - what is the specific latent heat of aluminium if it requires 203 400 J of heat energy to melt 600g of aluminium? </a:t>
            </a:r>
            <a:r>
              <a:rPr b="1" lang="en-GB">
                <a:solidFill>
                  <a:srgbClr val="4B3241"/>
                </a:solidFill>
              </a:rPr>
              <a:t>339 000 J/kg</a:t>
            </a:r>
            <a:endParaRPr b="1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t/>
            </a:r>
            <a:endParaRPr/>
          </a:p>
        </p:txBody>
      </p:sp>
      <p:sp>
        <p:nvSpPr>
          <p:cNvPr id="205" name="Google Shape;205;p29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Exam question 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Exam 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788675" y="1790575"/>
            <a:ext cx="15801001" cy="30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AutoNum type="arabicPeriod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Calculate the total energy transferred when 250 g of ice cubes at 0 °C are changed to steam at 100 °C. </a:t>
            </a:r>
            <a:b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Specific latent heat of fusion of ice = 334 000 J/kg °C </a:t>
            </a:r>
            <a:b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Specific heat capacity of water = 4200 J/kg °C </a:t>
            </a:r>
            <a:b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Specific latent heat of vapourisation of water  = 2260 000 J/kg       </a:t>
            </a:r>
            <a:b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AutoNum type="arabicPeriod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block of ice at -3 °C was heated. After 7500 J of energy was transferred to the ice, the ice had melted and reached a temperature of 5 °C . Calculate the mass of the ice.   </a:t>
            </a:r>
            <a:b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Specific latent heat of ice = 2100 J/kg °C </a:t>
            </a:r>
            <a:b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Specific latent heat of fusion of ice = 334 000 J/kg °C </a:t>
            </a:r>
            <a:b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Specific heat capacity of water = 4200 J/kg °C            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							</a:t>
            </a:r>
            <a:endParaRPr b="1" i="0" sz="3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917950" y="33800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 question - review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918000" y="1414975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-GB" sz="2800"/>
              <a:t>Mass = 0.25 kg </a:t>
            </a:r>
            <a:r>
              <a:rPr b="1" lang="en-GB" sz="2800"/>
              <a:t>(1)</a:t>
            </a:r>
            <a:br>
              <a:rPr lang="en-GB" sz="2800"/>
            </a:br>
            <a:r>
              <a:rPr lang="en-GB" sz="2800"/>
              <a:t>Ice melting = 0.25 X 334000 = 83500 J </a:t>
            </a:r>
            <a:r>
              <a:rPr b="1" lang="en-GB" sz="2800"/>
              <a:t>(1)</a:t>
            </a:r>
            <a:br>
              <a:rPr b="1" lang="en-GB" sz="2800"/>
            </a:br>
            <a:r>
              <a:rPr lang="en-GB" sz="2800"/>
              <a:t>Temperature change = 100 - 20 = 80 </a:t>
            </a:r>
            <a:r>
              <a:rPr lang="en-GB" sz="2800">
                <a:solidFill>
                  <a:srgbClr val="000000"/>
                </a:solidFill>
              </a:rPr>
              <a:t>°C</a:t>
            </a:r>
            <a:r>
              <a:rPr b="1" lang="en-GB" sz="2800"/>
              <a:t> (1)</a:t>
            </a:r>
            <a:br>
              <a:rPr b="1" lang="en-GB" sz="2800"/>
            </a:br>
            <a:r>
              <a:rPr lang="en-GB" sz="2800"/>
              <a:t>Water heating = 0.25 X 4200 X 80 = 84000 J </a:t>
            </a:r>
            <a:r>
              <a:rPr b="1" lang="en-GB" sz="2800"/>
              <a:t>(1)</a:t>
            </a:r>
            <a:br>
              <a:rPr lang="en-GB" sz="2800"/>
            </a:br>
            <a:r>
              <a:rPr lang="en-GB" sz="2800"/>
              <a:t>Water boiling = 0.25 X 2260000 = 565000 J </a:t>
            </a:r>
            <a:r>
              <a:rPr b="1" lang="en-GB" sz="2800"/>
              <a:t>(1)</a:t>
            </a:r>
            <a:br>
              <a:rPr lang="en-GB" sz="2800"/>
            </a:br>
            <a:r>
              <a:rPr lang="en-GB" sz="2800"/>
              <a:t>Total thermal energy = 83500 + 84000 + 565000 = </a:t>
            </a:r>
            <a:r>
              <a:rPr b="1" lang="en-GB" sz="2800">
                <a:solidFill>
                  <a:srgbClr val="4B3241"/>
                </a:solidFill>
              </a:rPr>
              <a:t>732500 J </a:t>
            </a:r>
            <a:r>
              <a:rPr b="1" lang="en-GB" sz="2800"/>
              <a:t>(1)</a:t>
            </a:r>
            <a:br>
              <a:rPr b="1" lang="en-GB" sz="2800">
                <a:solidFill>
                  <a:schemeClr val="accent5"/>
                </a:solidFill>
              </a:rPr>
            </a:br>
            <a:endParaRPr b="1" sz="28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br>
              <a:rPr lang="en-GB" sz="2800"/>
            </a:br>
            <a:br>
              <a:rPr lang="en-GB" sz="2800"/>
            </a:br>
            <a:br>
              <a:rPr lang="en-GB" sz="2800"/>
            </a:br>
            <a:endParaRPr b="1" sz="2800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2800"/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917950" y="33800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 question - review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918000" y="1077325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800">
                <a:solidFill>
                  <a:srgbClr val="000000"/>
                </a:solidFill>
              </a:rPr>
              <a:t>2) 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Ice heating:</a:t>
            </a:r>
            <a:br>
              <a:rPr lang="en-GB" sz="2800"/>
            </a:br>
            <a:r>
              <a:rPr lang="en-GB" sz="2800"/>
              <a:t>E = m X 2100 X 3 = m X 6300 </a:t>
            </a:r>
            <a:r>
              <a:rPr b="1" lang="en-GB" sz="2800"/>
              <a:t>(1)</a:t>
            </a:r>
            <a:br>
              <a:rPr lang="en-GB" sz="2800"/>
            </a:br>
            <a:br>
              <a:rPr lang="en-GB" sz="2800"/>
            </a:br>
            <a:r>
              <a:rPr lang="en-GB" sz="2800"/>
              <a:t>Ice melting:</a:t>
            </a:r>
            <a:br>
              <a:rPr lang="en-GB" sz="2800"/>
            </a:br>
            <a:r>
              <a:rPr lang="en-GB" sz="2800"/>
              <a:t>E = m X 340000 </a:t>
            </a:r>
            <a:r>
              <a:rPr b="1" lang="en-GB" sz="2800"/>
              <a:t>(1)</a:t>
            </a:r>
            <a:br>
              <a:rPr lang="en-GB" sz="2800"/>
            </a:br>
            <a:br>
              <a:rPr lang="en-GB" sz="2800"/>
            </a:br>
            <a:r>
              <a:rPr lang="en-GB" sz="2800"/>
              <a:t>Water heating: </a:t>
            </a:r>
            <a:br>
              <a:rPr lang="en-GB" sz="2800"/>
            </a:br>
            <a:r>
              <a:rPr lang="en-GB" sz="2800"/>
              <a:t>E = m X 4200 X 5 = m X 21000 </a:t>
            </a:r>
            <a:r>
              <a:rPr b="1" lang="en-GB" sz="2800"/>
              <a:t>(1)</a:t>
            </a:r>
            <a:br>
              <a:rPr lang="en-GB" sz="2800"/>
            </a:br>
            <a:br>
              <a:rPr lang="en-GB" sz="2800"/>
            </a:br>
            <a:r>
              <a:rPr lang="en-GB" sz="2800"/>
              <a:t>Total thermal energy transfer:</a:t>
            </a:r>
            <a:br>
              <a:rPr lang="en-GB" sz="2800"/>
            </a:br>
            <a:r>
              <a:rPr lang="en-GB" sz="2800"/>
              <a:t>7500 = m X 6300 + m X 340000 + m X 21000 = m X 361300 </a:t>
            </a:r>
            <a:r>
              <a:rPr b="1" lang="en-GB" sz="2800"/>
              <a:t>(1)</a:t>
            </a:r>
            <a:br>
              <a:rPr lang="en-GB" sz="2800"/>
            </a:br>
            <a:r>
              <a:rPr lang="en-GB" sz="2800"/>
              <a:t>m = 7500 / 361300 </a:t>
            </a:r>
            <a:r>
              <a:rPr b="1" lang="en-GB" sz="2800"/>
              <a:t>(1)</a:t>
            </a:r>
            <a:br>
              <a:rPr lang="en-GB" sz="2800"/>
            </a:br>
            <a:r>
              <a:rPr lang="en-GB" sz="2800"/>
              <a:t>m = </a:t>
            </a:r>
            <a:r>
              <a:rPr b="1" lang="en-GB" sz="2800">
                <a:solidFill>
                  <a:srgbClr val="4B3241"/>
                </a:solidFill>
              </a:rPr>
              <a:t>0.02 kg </a:t>
            </a:r>
            <a:r>
              <a:rPr b="1" lang="en-GB" sz="2800">
                <a:solidFill>
                  <a:srgbClr val="000000"/>
                </a:solidFill>
              </a:rPr>
              <a:t>(1)</a:t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br>
              <a:rPr lang="en-GB" sz="2800"/>
            </a:br>
            <a:br>
              <a:rPr lang="en-GB" sz="2800"/>
            </a:br>
            <a:br>
              <a:rPr lang="en-GB" sz="2800"/>
            </a:br>
            <a:endParaRPr b="1" sz="2800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2800"/>
          </a:p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lesson questions 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32" name="Google Shape;132;p21"/>
          <p:cNvGrpSpPr/>
          <p:nvPr/>
        </p:nvGrpSpPr>
        <p:grpSpPr>
          <a:xfrm>
            <a:off x="5723375" y="1404649"/>
            <a:ext cx="11489615" cy="6794945"/>
            <a:chOff x="2907525" y="1313025"/>
            <a:chExt cx="13009075" cy="7681375"/>
          </a:xfrm>
        </p:grpSpPr>
        <p:grpSp>
          <p:nvGrpSpPr>
            <p:cNvPr id="133" name="Google Shape;133;p21"/>
            <p:cNvGrpSpPr/>
            <p:nvPr/>
          </p:nvGrpSpPr>
          <p:grpSpPr>
            <a:xfrm>
              <a:off x="2907525" y="1313025"/>
              <a:ext cx="13009075" cy="7681375"/>
              <a:chOff x="2907525" y="1313025"/>
              <a:chExt cx="13009075" cy="7681375"/>
            </a:xfrm>
          </p:grpSpPr>
          <p:pic>
            <p:nvPicPr>
              <p:cNvPr id="134" name="Google Shape;134;p2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907525" y="1313025"/>
                <a:ext cx="13009075" cy="768137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35" name="Google Shape;135;p21"/>
              <p:cNvCxnSpPr/>
              <p:nvPr/>
            </p:nvCxnSpPr>
            <p:spPr>
              <a:xfrm flipH="1" rot="10800000">
                <a:off x="3707825" y="7483450"/>
                <a:ext cx="2079900" cy="6105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4B324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6" name="Google Shape;136;p21"/>
              <p:cNvCxnSpPr/>
              <p:nvPr/>
            </p:nvCxnSpPr>
            <p:spPr>
              <a:xfrm>
                <a:off x="5787725" y="7483450"/>
                <a:ext cx="1379400" cy="228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4B324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7" name="Google Shape;137;p21"/>
              <p:cNvCxnSpPr/>
              <p:nvPr/>
            </p:nvCxnSpPr>
            <p:spPr>
              <a:xfrm flipH="1" rot="10800000">
                <a:off x="7130225" y="4883350"/>
                <a:ext cx="2976000" cy="26763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4B324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8" name="Google Shape;138;p21"/>
              <p:cNvCxnSpPr/>
              <p:nvPr/>
            </p:nvCxnSpPr>
            <p:spPr>
              <a:xfrm flipH="1" rot="10800000">
                <a:off x="10055925" y="4838350"/>
                <a:ext cx="2763300" cy="171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4B324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" name="Google Shape;139;p21"/>
              <p:cNvCxnSpPr/>
              <p:nvPr/>
            </p:nvCxnSpPr>
            <p:spPr>
              <a:xfrm flipH="1" rot="10800000">
                <a:off x="12799175" y="2961750"/>
                <a:ext cx="2077500" cy="19140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4B324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40" name="Google Shape;140;p21"/>
              <p:cNvSpPr txBox="1"/>
              <p:nvPr/>
            </p:nvSpPr>
            <p:spPr>
              <a:xfrm>
                <a:off x="7591225" y="1552750"/>
                <a:ext cx="4485600" cy="720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0" i="0" lang="en-GB" sz="28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Heating curve of Ice</a:t>
                </a:r>
                <a:endParaRPr b="0" i="0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41" name="Google Shape;141;p21"/>
            <p:cNvSpPr txBox="1"/>
            <p:nvPr/>
          </p:nvSpPr>
          <p:spPr>
            <a:xfrm>
              <a:off x="4564425" y="7948025"/>
              <a:ext cx="726600" cy="89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 b="1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2" name="Google Shape;142;p21"/>
            <p:cNvSpPr txBox="1"/>
            <p:nvPr/>
          </p:nvSpPr>
          <p:spPr>
            <a:xfrm>
              <a:off x="6238300" y="7782525"/>
              <a:ext cx="726600" cy="89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 b="1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3" name="Google Shape;143;p21"/>
            <p:cNvSpPr txBox="1"/>
            <p:nvPr/>
          </p:nvSpPr>
          <p:spPr>
            <a:xfrm>
              <a:off x="8741400" y="6390725"/>
              <a:ext cx="726600" cy="89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 b="1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4" name="Google Shape;144;p21"/>
            <p:cNvSpPr txBox="1"/>
            <p:nvPr/>
          </p:nvSpPr>
          <p:spPr>
            <a:xfrm>
              <a:off x="11107525" y="4908100"/>
              <a:ext cx="726600" cy="89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</a:t>
              </a:r>
              <a:endParaRPr b="1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5" name="Google Shape;145;p21"/>
            <p:cNvSpPr txBox="1"/>
            <p:nvPr/>
          </p:nvSpPr>
          <p:spPr>
            <a:xfrm>
              <a:off x="14053100" y="3743400"/>
              <a:ext cx="726600" cy="89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endParaRPr b="1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46" name="Google Shape;146;p21"/>
          <p:cNvSpPr txBox="1"/>
          <p:nvPr>
            <p:ph idx="4294967295" type="body"/>
          </p:nvPr>
        </p:nvSpPr>
        <p:spPr>
          <a:xfrm>
            <a:off x="658550" y="1648350"/>
            <a:ext cx="49731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2800"/>
              <a:t>Warm up</a:t>
            </a:r>
            <a:endParaRPr b="1" sz="2800"/>
          </a:p>
          <a:p>
            <a:pPr indent="-4064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AutoNum type="arabicPeriod"/>
            </a:pPr>
            <a:r>
              <a:rPr lang="en-GB" sz="2800"/>
              <a:t>For each stage (A-E) write down if the kinetic store or potential store is increasing</a:t>
            </a:r>
            <a:br>
              <a:rPr lang="en-GB" sz="2800"/>
            </a:br>
            <a:endParaRPr sz="2800"/>
          </a:p>
          <a:p>
            <a:pPr indent="-406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sz="2800"/>
              <a:t>Identify for each stage (A-E) if it relates to specific heat capacity or latent heat. </a:t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2800"/>
          </a:p>
        </p:txBody>
      </p:sp>
      <p:sp>
        <p:nvSpPr>
          <p:cNvPr id="147" name="Google Shape;147;p21"/>
          <p:cNvSpPr txBox="1"/>
          <p:nvPr/>
        </p:nvSpPr>
        <p:spPr>
          <a:xfrm>
            <a:off x="6403075" y="8312225"/>
            <a:ext cx="63621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Image, Mr Charman</a:t>
            </a:r>
            <a:endParaRPr b="0" i="0" sz="16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1835900" y="1780100"/>
            <a:ext cx="26402401" cy="3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600250" y="2876300"/>
            <a:ext cx="172524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mass of liquid hydrogen needs 910 000 J of heat energy to turn into a gas? The specific latent heat of vapourisation of hydrogen is 455 000 J/kg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mass of an unknown material with a specific latent heat of 14 000 J/kg if it takes 42 kJ to turn it into a liquid from a solid?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b="1" lang="en-GB"/>
              <a:t>Challenge:</a:t>
            </a:r>
            <a:r>
              <a:rPr lang="en-GB"/>
              <a:t> What mass of nitrogen gas is produced when 1.6 x 10</a:t>
            </a:r>
            <a:r>
              <a:rPr baseline="30000" lang="en-GB"/>
              <a:t>4 </a:t>
            </a:r>
            <a:r>
              <a:rPr lang="en-GB"/>
              <a:t>J is needed to turn it from a liquid to a gas? The specific latent heat of vapourisation of nitrogen is 2 x 10</a:t>
            </a:r>
            <a:r>
              <a:rPr baseline="30000" lang="en-GB"/>
              <a:t>5</a:t>
            </a:r>
            <a:r>
              <a:rPr lang="en-GB"/>
              <a:t> J/kg. </a:t>
            </a:r>
            <a:endParaRPr/>
          </a:p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