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527D9E-2839-44C4-B902-A88FE0676B25}">
  <a:tblStyle styleId="{64527D9E-2839-44C4-B902-A88FE0676B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3c3494815_2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3c3494815_2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7e4861f8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7e4861f8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7e4861f8c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7e4861f8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7e4861f8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7e4861f8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7e4861f8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7e4861f8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2921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5pPr>
            <a:lvl6pPr indent="-2921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6pPr>
            <a:lvl7pPr indent="-2794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7pPr>
            <a:lvl8pPr indent="-2794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8pPr>
            <a:lvl9pPr indent="-2667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600"/>
              <a:buChar char="–"/>
              <a:defRPr sz="600"/>
            </a:lvl9pPr>
          </a:lstStyle>
          <a:p/>
        </p:txBody>
      </p:sp>
      <p:sp>
        <p:nvSpPr>
          <p:cNvPr id="110" name="Google Shape;110;p2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2921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5pPr>
            <a:lvl6pPr indent="-2921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6pPr>
            <a:lvl7pPr indent="-2794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7pPr>
            <a:lvl8pPr indent="-2794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8pPr>
            <a:lvl9pPr indent="-2667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600"/>
              <a:buChar char="–"/>
              <a:defRPr sz="600"/>
            </a:lvl9pPr>
          </a:lstStyle>
          <a:p/>
        </p:txBody>
      </p:sp>
      <p:sp>
        <p:nvSpPr>
          <p:cNvPr id="112" name="Google Shape;112;p2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2921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5pPr>
            <a:lvl6pPr indent="-2921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 sz="1000"/>
            </a:lvl6pPr>
            <a:lvl7pPr indent="-2794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7pPr>
            <a:lvl8pPr indent="-2794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800"/>
              <a:buChar char="–"/>
              <a:defRPr sz="800"/>
            </a:lvl8pPr>
            <a:lvl9pPr indent="-2667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600"/>
              <a:buChar char="–"/>
              <a:defRPr sz="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subTitle"/>
          </p:nvPr>
        </p:nvSpPr>
        <p:spPr>
          <a:xfrm>
            <a:off x="5555725" y="29520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4" type="subTitle"/>
          </p:nvPr>
        </p:nvSpPr>
        <p:spPr>
          <a:xfrm>
            <a:off x="458975" y="29520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458975" y="35839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6" type="subTitle"/>
          </p:nvPr>
        </p:nvSpPr>
        <p:spPr>
          <a:xfrm>
            <a:off x="5555725" y="34585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2" name="Google Shape;122;p21"/>
          <p:cNvSpPr txBox="1"/>
          <p:nvPr>
            <p:ph idx="7" type="subTitle"/>
          </p:nvPr>
        </p:nvSpPr>
        <p:spPr>
          <a:xfrm>
            <a:off x="5555725" y="39650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23" name="Google Shape;123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304800" lvl="6" marL="32004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8pPr>
            <a:lvl9pPr indent="-292100" lvl="8" marL="4114800" rtl="0">
              <a:spcBef>
                <a:spcPts val="400"/>
              </a:spcBef>
              <a:spcAft>
                <a:spcPts val="200"/>
              </a:spcAft>
              <a:buSzPts val="1000"/>
              <a:buChar char="–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1" name="Google Shape;141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048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048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21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Is direct democracy better?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7"/>
          <p:cNvSpPr txBox="1"/>
          <p:nvPr>
            <p:ph idx="1" type="subTitle"/>
          </p:nvPr>
        </p:nvSpPr>
        <p:spPr>
          <a:xfrm>
            <a:off x="297000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Citizenship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Miss Elmi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521400" y="104825"/>
            <a:ext cx="3951000" cy="34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Socrates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251475" y="480100"/>
            <a:ext cx="6315300" cy="230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If you were heading out on a journey by sea, asks Socrates, who would you want to decide who was in charge of the vessel? Just anyone, or people educated in the rules and demands of seafaring?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He believed that voting is a skill and like any skill, it needs to be taught systematically to people.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He also believed that l</a:t>
            </a:r>
            <a:r>
              <a:rPr lang="en-GB" sz="1500"/>
              <a:t>etting </a:t>
            </a:r>
            <a:r>
              <a:rPr lang="en-GB" sz="1500"/>
              <a:t>the </a:t>
            </a:r>
            <a:r>
              <a:rPr lang="en-GB" sz="1500"/>
              <a:t>citizen</a:t>
            </a:r>
            <a:r>
              <a:rPr lang="en-GB" sz="1500"/>
              <a:t>ry</a:t>
            </a:r>
            <a:r>
              <a:rPr lang="en-GB" sz="1500"/>
              <a:t> vote without an education is irresponsible. </a:t>
            </a:r>
            <a:endParaRPr sz="15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500"/>
          </a:p>
        </p:txBody>
      </p:sp>
      <p:sp>
        <p:nvSpPr>
          <p:cNvPr id="160" name="Google Shape;160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1" name="Google Shape;161;p28"/>
          <p:cNvSpPr txBox="1"/>
          <p:nvPr>
            <p:ph type="title"/>
          </p:nvPr>
        </p:nvSpPr>
        <p:spPr>
          <a:xfrm>
            <a:off x="376300" y="2958325"/>
            <a:ext cx="3951000" cy="42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Jean-Jacques </a:t>
            </a:r>
            <a:r>
              <a:rPr lang="en-GB" sz="1800">
                <a:solidFill>
                  <a:schemeClr val="dk2"/>
                </a:solidFill>
              </a:rPr>
              <a:t>Rousseau</a:t>
            </a:r>
            <a:r>
              <a:rPr lang="en-GB" sz="1800"/>
              <a:t> </a:t>
            </a:r>
            <a:endParaRPr sz="1800"/>
          </a:p>
        </p:txBody>
      </p:sp>
      <p:sp>
        <p:nvSpPr>
          <p:cNvPr id="162" name="Google Shape;162;p28"/>
          <p:cNvSpPr txBox="1"/>
          <p:nvPr/>
        </p:nvSpPr>
        <p:spPr>
          <a:xfrm>
            <a:off x="251475" y="3383125"/>
            <a:ext cx="6489900" cy="1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Rousseau argued that the general will of the people could not be decided by elected representatives.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believed in a direct democracy in which everyone voted to express their general will and to make the laws of the land.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6855350" y="1772750"/>
            <a:ext cx="2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6855350" y="4419250"/>
            <a:ext cx="14967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458975" y="159250"/>
            <a:ext cx="3951000" cy="42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Glossary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66875" y="586750"/>
            <a:ext cx="4181100" cy="414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Direct democracy</a:t>
            </a:r>
            <a:r>
              <a:rPr lang="en-GB" sz="1600"/>
              <a:t>- A</a:t>
            </a:r>
            <a:r>
              <a:rPr lang="en-GB" sz="1600"/>
              <a:t> form of democracy in which people decide on policy initiatives directly.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Representative democracy</a:t>
            </a:r>
            <a:r>
              <a:rPr lang="en-GB" sz="1600"/>
              <a:t>- W</a:t>
            </a:r>
            <a:r>
              <a:rPr lang="en-GB" sz="1600"/>
              <a:t>hen people elect government officials to make decisions on their behalf.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Voter apathy</a:t>
            </a:r>
            <a:r>
              <a:rPr lang="en-GB" sz="1600"/>
              <a:t>- Refers to a lack of interest in participating in elections.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GB" sz="1600"/>
              <a:t>Referendum</a:t>
            </a:r>
            <a:r>
              <a:rPr lang="en-GB" sz="1600"/>
              <a:t>- A referendum is an example of direct democracy. This is when people vote on a single political question which has been referred to them for a direct decision.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71" name="Google Shape;171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2" name="Google Shape;172;p29"/>
          <p:cNvSpPr txBox="1"/>
          <p:nvPr/>
        </p:nvSpPr>
        <p:spPr>
          <a:xfrm>
            <a:off x="4547975" y="129600"/>
            <a:ext cx="4426200" cy="48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Whips - 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Whips are the party's "enforcers". They ensure that members of the party vote according to the party platform.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Ballot 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 A system of voting secretly and in writing. </a:t>
            </a:r>
            <a:endParaRPr b="1"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Canton -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 district, which is a section or part of a country.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</a:pPr>
            <a:r>
              <a:rPr b="1"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Federal - </a:t>
            </a: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form of government where states recognise the power of a central/national government to form a unity, while still keeping certain powers. The United States is an example of a federal government system. 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458975" y="189225"/>
            <a:ext cx="81633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</a:rPr>
              <a:t>Task 1: </a:t>
            </a:r>
            <a:r>
              <a:rPr b="0" lang="en-GB">
                <a:solidFill>
                  <a:schemeClr val="dk2"/>
                </a:solidFill>
              </a:rPr>
              <a:t>What are the advantages and disadvantages of direct democracy? </a:t>
            </a:r>
            <a:endParaRPr b="0">
              <a:solidFill>
                <a:schemeClr val="dk2"/>
              </a:solidFill>
            </a:endParaRPr>
          </a:p>
        </p:txBody>
      </p:sp>
      <p:sp>
        <p:nvSpPr>
          <p:cNvPr id="178" name="Google Shape;178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9" name="Google Shape;179;p30"/>
          <p:cNvGraphicFramePr/>
          <p:nvPr/>
        </p:nvGraphicFramePr>
        <p:xfrm>
          <a:off x="541575" y="1082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{64527D9E-2839-44C4-B902-A88FE0676B25}</a:tableStyleId>
              </a:tblPr>
              <a:tblGrid>
                <a:gridCol w="3685025"/>
                <a:gridCol w="3685025"/>
              </a:tblGrid>
              <a:tr h="6002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dvantages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</a:t>
                      </a:r>
                      <a:r>
                        <a:rPr lang="en-GB" sz="16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advantages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04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458975" y="446400"/>
            <a:ext cx="80955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2: </a:t>
            </a:r>
            <a:r>
              <a:rPr b="0" i="1" lang="en-GB">
                <a:solidFill>
                  <a:schemeClr val="dk2"/>
                </a:solidFill>
              </a:rPr>
              <a:t>‘Direct democracy is the best form of democracy’</a:t>
            </a:r>
            <a:r>
              <a:rPr b="0" lang="en-GB">
                <a:solidFill>
                  <a:schemeClr val="dk2"/>
                </a:solidFill>
              </a:rPr>
              <a:t> How far do you agree?</a:t>
            </a:r>
            <a:endParaRPr b="0">
              <a:solidFill>
                <a:schemeClr val="dk2"/>
              </a:solidFill>
            </a:endParaRPr>
          </a:p>
        </p:txBody>
      </p:sp>
      <p:sp>
        <p:nvSpPr>
          <p:cNvPr id="185" name="Google Shape;185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31"/>
          <p:cNvSpPr txBox="1"/>
          <p:nvPr/>
        </p:nvSpPr>
        <p:spPr>
          <a:xfrm>
            <a:off x="458975" y="2252625"/>
            <a:ext cx="3128400" cy="2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I strongly agree… or 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To some extent I agree ….  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This is </a:t>
            </a: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because</a:t>
            </a: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…. and so……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For example…. 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This suggests… Therefore...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31"/>
          <p:cNvSpPr txBox="1"/>
          <p:nvPr>
            <p:ph idx="4294967295" type="subTitle"/>
          </p:nvPr>
        </p:nvSpPr>
        <p:spPr>
          <a:xfrm>
            <a:off x="5078125" y="1375750"/>
            <a:ext cx="3128400" cy="4533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Disagree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5023775" y="2252625"/>
            <a:ext cx="3128400" cy="23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I strongly disagree… or 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To some extent I disagree….  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This is because…. and so……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For example…. 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latin typeface="Montserrat"/>
                <a:ea typeface="Montserrat"/>
                <a:cs typeface="Montserrat"/>
                <a:sym typeface="Montserrat"/>
              </a:rPr>
              <a:t>This suggests… Therefore...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31"/>
          <p:cNvSpPr txBox="1"/>
          <p:nvPr>
            <p:ph idx="4294967295" type="subTitle"/>
          </p:nvPr>
        </p:nvSpPr>
        <p:spPr>
          <a:xfrm>
            <a:off x="458975" y="1375750"/>
            <a:ext cx="3128400" cy="453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A</a:t>
            </a:r>
            <a:r>
              <a:rPr b="1" lang="en-GB">
                <a:solidFill>
                  <a:srgbClr val="FFFFFF"/>
                </a:solidFill>
              </a:rPr>
              <a:t>gree</a:t>
            </a:r>
            <a:endParaRPr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