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10287000" cx="18288000"/>
  <p:notesSz cx="6858000" cy="9144000"/>
  <p:embeddedFontLst>
    <p:embeddedFont>
      <p:font typeface="Montserrat SemiBold"/>
      <p:regular r:id="rId14"/>
      <p:bold r:id="rId15"/>
      <p:italic r:id="rId16"/>
      <p:boldItalic r:id="rId17"/>
    </p:embeddedFont>
    <p:embeddedFont>
      <p:font typeface="Montserrat"/>
      <p:regular r:id="rId18"/>
      <p:bold r:id="rId19"/>
      <p:italic r:id="rId20"/>
      <p:boldItalic r:id="rId21"/>
    </p:embeddedFont>
    <p:embeddedFont>
      <p:font typeface="Montserrat Medium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F544FE8-A73F-4B6C-94BE-DE75A3F8FDF3}">
  <a:tblStyle styleId="{8F544FE8-A73F-4B6C-94BE-DE75A3F8FDF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MontserratMedium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MontserratMedium-italic.fntdata"/><Relationship Id="rId23" Type="http://schemas.openxmlformats.org/officeDocument/2006/relationships/font" Target="fonts/MontserratMedium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Montserrat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MontserratSemiBold-bold.fntdata"/><Relationship Id="rId14" Type="http://schemas.openxmlformats.org/officeDocument/2006/relationships/font" Target="fonts/MontserratSemiBold-regular.fntdata"/><Relationship Id="rId17" Type="http://schemas.openxmlformats.org/officeDocument/2006/relationships/font" Target="fonts/MontserratSemiBold-boldItalic.fntdata"/><Relationship Id="rId16" Type="http://schemas.openxmlformats.org/officeDocument/2006/relationships/font" Target="fonts/MontserratSemiBold-italic.fntdata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9a5954e3ef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9a5954e3ef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b850cff9a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b850cff9a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b3853dd22_0_3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b3853dd22_0_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a5954e3ef_0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9a5954e3ef_0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9a5954e3ef_0_3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9a5954e3ef_0_3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9a5954e3ef_0_4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9a5954e3ef_0_4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c79ffc7f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c79ffc7f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ctrTitle"/>
          </p:nvPr>
        </p:nvSpPr>
        <p:spPr>
          <a:xfrm>
            <a:off x="917950" y="2876300"/>
            <a:ext cx="158985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Talking about extra-curricular activities (Part </a:t>
            </a:r>
            <a:r>
              <a:rPr lang="en-GB">
                <a:solidFill>
                  <a:srgbClr val="4B3241"/>
                </a:solidFill>
              </a:rPr>
              <a:t>1/2</a:t>
            </a:r>
            <a:r>
              <a:rPr lang="en-GB">
                <a:solidFill>
                  <a:srgbClr val="4B3241"/>
                </a:solidFill>
              </a:rPr>
              <a:t>)</a:t>
            </a:r>
            <a:endParaRPr>
              <a:solidFill>
                <a:srgbClr val="4B3241"/>
              </a:solidFill>
            </a:endParaRPr>
          </a:p>
          <a:p>
            <a:pPr indent="-609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Char char="-"/>
            </a:pPr>
            <a:r>
              <a:rPr lang="en-GB">
                <a:solidFill>
                  <a:srgbClr val="4B3241"/>
                </a:solidFill>
              </a:rPr>
              <a:t>Using the present tense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Downloadable Resource	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French 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Madame Williams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17281375" y="8747850"/>
            <a:ext cx="1006500" cy="1539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 txBox="1"/>
          <p:nvPr/>
        </p:nvSpPr>
        <p:spPr>
          <a:xfrm>
            <a:off x="7115700" y="914475"/>
            <a:ext cx="33597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 e ]</a:t>
            </a:r>
            <a:endParaRPr b="1" sz="10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boy with hand on chest" id="89" name="Google Shape;8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89125" y="3393201"/>
            <a:ext cx="1075000" cy="251652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5"/>
          <p:cNvSpPr txBox="1"/>
          <p:nvPr/>
        </p:nvSpPr>
        <p:spPr>
          <a:xfrm>
            <a:off x="7456802" y="6475575"/>
            <a:ext cx="41748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</a:t>
            </a:r>
            <a:r>
              <a:rPr b="1" lang="en-GB" sz="1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’</a:t>
            </a:r>
            <a:r>
              <a:rPr lang="en-GB" sz="1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ai</a:t>
            </a:r>
            <a:endParaRPr b="1" sz="1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12430975" y="3159713"/>
            <a:ext cx="4698300" cy="3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 </a:t>
            </a: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[e]</a:t>
            </a: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at the end of a word is often removed and replaced with an apostrophe</a:t>
            </a: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[‘]</a:t>
            </a: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when the the next word in the sentence starts with a vowel.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Google Shape;96;p16"/>
          <p:cNvGraphicFramePr/>
          <p:nvPr/>
        </p:nvGraphicFramePr>
        <p:xfrm>
          <a:off x="835350" y="498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{8F544FE8-A73F-4B6C-94BE-DE75A3F8FDF3}</a:tableStyleId>
              </a:tblPr>
              <a:tblGrid>
                <a:gridCol w="7020850"/>
                <a:gridCol w="6823150"/>
              </a:tblGrid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avoir du temps libre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have free time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avoir beaucoup d’amis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have lots of friends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avoir trop de devoirs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have too much homework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faire partie d'un club d’échecs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be part of 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chess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club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chanter dans une chorale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sing in a choir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être délégué(e) de classe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be the class representative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être membre de l’équipe de basket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be a member of the basketball team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jouer à cache-cache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play hide and seek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jouer dans l’orchestre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play in the orchestra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participer au spectacle de l’école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take part in the school show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97" name="Google Shape;9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9400" y="242657"/>
            <a:ext cx="2633650" cy="26336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/>
          <p:nvPr/>
        </p:nvSpPr>
        <p:spPr>
          <a:xfrm>
            <a:off x="15142975" y="3130825"/>
            <a:ext cx="2633700" cy="52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infinitive can also be translated by the gerund.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Jouer à cache-cache - to play hide and seek AND play</a:t>
            </a: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ing</a:t>
            </a: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hide and seek.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idx="1" type="body"/>
          </p:nvPr>
        </p:nvSpPr>
        <p:spPr>
          <a:xfrm>
            <a:off x="918000" y="2354788"/>
            <a:ext cx="16452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Avoir is an irregular verb.  We need to learn the conjugation by heart.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04" name="Google Shape;104;p17"/>
          <p:cNvSpPr txBox="1"/>
          <p:nvPr>
            <p:ph idx="1" type="body"/>
          </p:nvPr>
        </p:nvSpPr>
        <p:spPr>
          <a:xfrm>
            <a:off x="1439350" y="3434875"/>
            <a:ext cx="8775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J’ai</a:t>
            </a:r>
            <a:r>
              <a:rPr lang="en-GB" sz="3500"/>
              <a:t> du temps libre</a:t>
            </a:r>
            <a:endParaRPr sz="2800"/>
          </a:p>
        </p:txBody>
      </p:sp>
      <p:sp>
        <p:nvSpPr>
          <p:cNvPr id="105" name="Google Shape;105;p17"/>
          <p:cNvSpPr txBox="1"/>
          <p:nvPr>
            <p:ph idx="1" type="body"/>
          </p:nvPr>
        </p:nvSpPr>
        <p:spPr>
          <a:xfrm>
            <a:off x="1607388" y="4326425"/>
            <a:ext cx="8775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i="1" lang="en-GB" sz="3500"/>
              <a:t>I have free time</a:t>
            </a:r>
            <a:br>
              <a:rPr lang="en-GB" sz="3500"/>
            </a:br>
            <a:endParaRPr sz="2800"/>
          </a:p>
        </p:txBody>
      </p:sp>
      <p:cxnSp>
        <p:nvCxnSpPr>
          <p:cNvPr id="106" name="Google Shape;106;p17"/>
          <p:cNvCxnSpPr/>
          <p:nvPr/>
        </p:nvCxnSpPr>
        <p:spPr>
          <a:xfrm flipH="1">
            <a:off x="9457750" y="3501175"/>
            <a:ext cx="53400" cy="502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107" name="Google Shape;107;p17"/>
          <p:cNvSpPr txBox="1"/>
          <p:nvPr>
            <p:ph type="title"/>
          </p:nvPr>
        </p:nvSpPr>
        <p:spPr>
          <a:xfrm>
            <a:off x="994150" y="890050"/>
            <a:ext cx="132447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Avoir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8" name="Google Shape;108;p17"/>
          <p:cNvSpPr txBox="1"/>
          <p:nvPr>
            <p:ph idx="1" type="body"/>
          </p:nvPr>
        </p:nvSpPr>
        <p:spPr>
          <a:xfrm>
            <a:off x="1439350" y="5492275"/>
            <a:ext cx="8775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J’ai</a:t>
            </a:r>
            <a:r>
              <a:rPr lang="en-GB" sz="3500"/>
              <a:t> beaucoup d’amis</a:t>
            </a:r>
            <a:endParaRPr sz="2800"/>
          </a:p>
        </p:txBody>
      </p:sp>
      <p:sp>
        <p:nvSpPr>
          <p:cNvPr id="109" name="Google Shape;109;p17"/>
          <p:cNvSpPr txBox="1"/>
          <p:nvPr>
            <p:ph idx="1" type="body"/>
          </p:nvPr>
        </p:nvSpPr>
        <p:spPr>
          <a:xfrm>
            <a:off x="1607388" y="6383825"/>
            <a:ext cx="8775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i="1" lang="en-GB" sz="3500"/>
              <a:t>I have lots of friends</a:t>
            </a:r>
            <a:br>
              <a:rPr lang="en-GB" sz="3500"/>
            </a:br>
            <a:endParaRPr sz="2800"/>
          </a:p>
        </p:txBody>
      </p:sp>
      <p:sp>
        <p:nvSpPr>
          <p:cNvPr id="110" name="Google Shape;110;p17"/>
          <p:cNvSpPr txBox="1"/>
          <p:nvPr>
            <p:ph idx="1" type="body"/>
          </p:nvPr>
        </p:nvSpPr>
        <p:spPr>
          <a:xfrm>
            <a:off x="1439350" y="7397275"/>
            <a:ext cx="8775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J’ai</a:t>
            </a:r>
            <a:r>
              <a:rPr lang="en-GB" sz="3500"/>
              <a:t> trop de devoirs</a:t>
            </a:r>
            <a:endParaRPr sz="2800"/>
          </a:p>
        </p:txBody>
      </p:sp>
      <p:sp>
        <p:nvSpPr>
          <p:cNvPr id="111" name="Google Shape;111;p17"/>
          <p:cNvSpPr txBox="1"/>
          <p:nvPr>
            <p:ph idx="1" type="body"/>
          </p:nvPr>
        </p:nvSpPr>
        <p:spPr>
          <a:xfrm>
            <a:off x="1607388" y="8288825"/>
            <a:ext cx="8775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i="1" lang="en-GB" sz="3500"/>
              <a:t>I have too much homework</a:t>
            </a:r>
            <a:br>
              <a:rPr lang="en-GB" sz="3500"/>
            </a:br>
            <a:endParaRPr sz="2800"/>
          </a:p>
        </p:txBody>
      </p:sp>
      <p:pic>
        <p:nvPicPr>
          <p:cNvPr id="112" name="Google Shape;112;p17"/>
          <p:cNvPicPr preferRelativeResize="0"/>
          <p:nvPr/>
        </p:nvPicPr>
        <p:blipFill rotWithShape="1">
          <a:blip r:embed="rId3">
            <a:alphaModFix/>
          </a:blip>
          <a:srcRect b="0" l="-12770" r="12769" t="0"/>
          <a:stretch/>
        </p:blipFill>
        <p:spPr>
          <a:xfrm>
            <a:off x="830150" y="4120854"/>
            <a:ext cx="1557000" cy="3288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09550" y="3394800"/>
            <a:ext cx="2247101" cy="171747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7"/>
          <p:cNvSpPr txBox="1"/>
          <p:nvPr>
            <p:ph idx="1" type="body"/>
          </p:nvPr>
        </p:nvSpPr>
        <p:spPr>
          <a:xfrm>
            <a:off x="10680100" y="4044650"/>
            <a:ext cx="8775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Il a</a:t>
            </a:r>
            <a:r>
              <a:rPr lang="en-GB" sz="3500"/>
              <a:t> beaucoup d’amis</a:t>
            </a:r>
            <a:endParaRPr sz="2800"/>
          </a:p>
        </p:txBody>
      </p:sp>
      <p:sp>
        <p:nvSpPr>
          <p:cNvPr id="115" name="Google Shape;115;p17"/>
          <p:cNvSpPr txBox="1"/>
          <p:nvPr>
            <p:ph idx="1" type="body"/>
          </p:nvPr>
        </p:nvSpPr>
        <p:spPr>
          <a:xfrm>
            <a:off x="10903788" y="4859825"/>
            <a:ext cx="8775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i="1" lang="en-GB" sz="3500"/>
              <a:t>He has</a:t>
            </a:r>
            <a:r>
              <a:rPr i="1" lang="en-GB" sz="3500"/>
              <a:t> lots of friends</a:t>
            </a:r>
            <a:br>
              <a:rPr lang="en-GB" sz="3500"/>
            </a:br>
            <a:endParaRPr sz="2800"/>
          </a:p>
        </p:txBody>
      </p:sp>
      <p:sp>
        <p:nvSpPr>
          <p:cNvPr id="116" name="Google Shape;116;p17"/>
          <p:cNvSpPr txBox="1"/>
          <p:nvPr>
            <p:ph idx="1" type="body"/>
          </p:nvPr>
        </p:nvSpPr>
        <p:spPr>
          <a:xfrm>
            <a:off x="9689500" y="6406850"/>
            <a:ext cx="8775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Théo</a:t>
            </a:r>
            <a:r>
              <a:rPr b="1" lang="en-GB" sz="3500"/>
              <a:t> a</a:t>
            </a:r>
            <a:r>
              <a:rPr lang="en-GB" sz="3500"/>
              <a:t> beaucoup d’amis</a:t>
            </a:r>
            <a:endParaRPr sz="2800"/>
          </a:p>
        </p:txBody>
      </p:sp>
      <p:sp>
        <p:nvSpPr>
          <p:cNvPr id="117" name="Google Shape;117;p17"/>
          <p:cNvSpPr txBox="1"/>
          <p:nvPr>
            <p:ph idx="1" type="body"/>
          </p:nvPr>
        </p:nvSpPr>
        <p:spPr>
          <a:xfrm>
            <a:off x="9913188" y="7222025"/>
            <a:ext cx="8775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i="1" lang="en-GB" sz="3500"/>
              <a:t>Théo</a:t>
            </a:r>
            <a:r>
              <a:rPr i="1" lang="en-GB" sz="3500"/>
              <a:t> has lots of friends</a:t>
            </a:r>
            <a:br>
              <a:rPr lang="en-GB" sz="3500"/>
            </a:br>
            <a:endParaRPr sz="2800"/>
          </a:p>
        </p:txBody>
      </p:sp>
      <p:sp>
        <p:nvSpPr>
          <p:cNvPr id="118" name="Google Shape;118;p17"/>
          <p:cNvSpPr/>
          <p:nvPr/>
        </p:nvSpPr>
        <p:spPr>
          <a:xfrm>
            <a:off x="12430425" y="3861825"/>
            <a:ext cx="864300" cy="969300"/>
          </a:xfrm>
          <a:prstGeom prst="ellipse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7"/>
          <p:cNvSpPr/>
          <p:nvPr/>
        </p:nvSpPr>
        <p:spPr>
          <a:xfrm>
            <a:off x="11211225" y="6071625"/>
            <a:ext cx="1388400" cy="1150500"/>
          </a:xfrm>
          <a:prstGeom prst="ellipse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>
            <p:ph idx="1" type="body"/>
          </p:nvPr>
        </p:nvSpPr>
        <p:spPr>
          <a:xfrm>
            <a:off x="918000" y="2354788"/>
            <a:ext cx="16452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Être</a:t>
            </a:r>
            <a:r>
              <a:rPr lang="en-GB" sz="3500"/>
              <a:t> is an irregular verb.  We need to learn the conjugation by heart.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25" name="Google Shape;125;p18"/>
          <p:cNvSpPr txBox="1"/>
          <p:nvPr>
            <p:ph idx="1" type="body"/>
          </p:nvPr>
        </p:nvSpPr>
        <p:spPr>
          <a:xfrm>
            <a:off x="1439350" y="3434875"/>
            <a:ext cx="8775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Je suis </a:t>
            </a:r>
            <a:r>
              <a:rPr lang="en-GB" sz="3500"/>
              <a:t>délégué de classe</a:t>
            </a:r>
            <a:endParaRPr sz="2800"/>
          </a:p>
        </p:txBody>
      </p:sp>
      <p:sp>
        <p:nvSpPr>
          <p:cNvPr id="126" name="Google Shape;126;p18"/>
          <p:cNvSpPr txBox="1"/>
          <p:nvPr>
            <p:ph idx="1" type="body"/>
          </p:nvPr>
        </p:nvSpPr>
        <p:spPr>
          <a:xfrm>
            <a:off x="1607388" y="4326425"/>
            <a:ext cx="8775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i="1" lang="en-GB" sz="3500"/>
              <a:t>I am the class representative</a:t>
            </a:r>
            <a:endParaRPr sz="2800"/>
          </a:p>
        </p:txBody>
      </p:sp>
      <p:cxnSp>
        <p:nvCxnSpPr>
          <p:cNvPr id="127" name="Google Shape;127;p18"/>
          <p:cNvCxnSpPr/>
          <p:nvPr/>
        </p:nvCxnSpPr>
        <p:spPr>
          <a:xfrm flipH="1">
            <a:off x="9457750" y="3501175"/>
            <a:ext cx="53400" cy="502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128" name="Google Shape;128;p18"/>
          <p:cNvSpPr txBox="1"/>
          <p:nvPr>
            <p:ph type="title"/>
          </p:nvPr>
        </p:nvSpPr>
        <p:spPr>
          <a:xfrm>
            <a:off x="994150" y="890050"/>
            <a:ext cx="132447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Être</a:t>
            </a:r>
            <a:r>
              <a:rPr lang="en-GB">
                <a:solidFill>
                  <a:schemeClr val="dk2"/>
                </a:solidFill>
              </a:rPr>
              <a:t>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9" name="Google Shape;129;p18"/>
          <p:cNvSpPr txBox="1"/>
          <p:nvPr>
            <p:ph idx="1" type="body"/>
          </p:nvPr>
        </p:nvSpPr>
        <p:spPr>
          <a:xfrm>
            <a:off x="1439350" y="5492275"/>
            <a:ext cx="8775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Je suis</a:t>
            </a:r>
            <a:r>
              <a:rPr lang="en-GB" sz="3500"/>
              <a:t> membre de </a:t>
            </a:r>
            <a:br>
              <a:rPr lang="en-GB" sz="3500"/>
            </a:br>
            <a:r>
              <a:rPr lang="en-GB" sz="3500"/>
              <a:t>l’équipe de basket </a:t>
            </a:r>
            <a:endParaRPr sz="2800"/>
          </a:p>
        </p:txBody>
      </p:sp>
      <p:sp>
        <p:nvSpPr>
          <p:cNvPr id="130" name="Google Shape;130;p18"/>
          <p:cNvSpPr txBox="1"/>
          <p:nvPr>
            <p:ph idx="1" type="body"/>
          </p:nvPr>
        </p:nvSpPr>
        <p:spPr>
          <a:xfrm>
            <a:off x="1226388" y="7069625"/>
            <a:ext cx="8775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i="1" lang="en-GB" sz="3500"/>
              <a:t>I am a member of the </a:t>
            </a:r>
            <a:br>
              <a:rPr i="1" lang="en-GB" sz="3500"/>
            </a:br>
            <a:r>
              <a:rPr i="1" lang="en-GB" sz="3500"/>
              <a:t>basketball team</a:t>
            </a:r>
            <a:br>
              <a:rPr lang="en-GB" sz="3500"/>
            </a:br>
            <a:endParaRPr sz="2800"/>
          </a:p>
        </p:txBody>
      </p:sp>
      <p:pic>
        <p:nvPicPr>
          <p:cNvPr id="131" name="Google Shape;131;p18"/>
          <p:cNvPicPr preferRelativeResize="0"/>
          <p:nvPr/>
        </p:nvPicPr>
        <p:blipFill rotWithShape="1">
          <a:blip r:embed="rId3">
            <a:alphaModFix/>
          </a:blip>
          <a:srcRect b="0" l="-12770" r="12769" t="0"/>
          <a:stretch/>
        </p:blipFill>
        <p:spPr>
          <a:xfrm>
            <a:off x="830150" y="4120854"/>
            <a:ext cx="1557000" cy="3288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09550" y="3394800"/>
            <a:ext cx="2247101" cy="1717476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8"/>
          <p:cNvSpPr txBox="1"/>
          <p:nvPr>
            <p:ph idx="1" type="body"/>
          </p:nvPr>
        </p:nvSpPr>
        <p:spPr>
          <a:xfrm>
            <a:off x="10680100" y="4044650"/>
            <a:ext cx="8775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Il est</a:t>
            </a:r>
            <a:r>
              <a:rPr lang="en-GB" sz="3500"/>
              <a:t> </a:t>
            </a:r>
            <a:r>
              <a:rPr lang="en-GB" sz="3500"/>
              <a:t>délégué de classe</a:t>
            </a:r>
            <a:endParaRPr sz="2800"/>
          </a:p>
        </p:txBody>
      </p:sp>
      <p:sp>
        <p:nvSpPr>
          <p:cNvPr id="134" name="Google Shape;134;p18"/>
          <p:cNvSpPr txBox="1"/>
          <p:nvPr>
            <p:ph idx="1" type="body"/>
          </p:nvPr>
        </p:nvSpPr>
        <p:spPr>
          <a:xfrm>
            <a:off x="10903788" y="4859825"/>
            <a:ext cx="8775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i="1" lang="en-GB" sz="3500"/>
              <a:t>He is the class rep</a:t>
            </a:r>
            <a:br>
              <a:rPr lang="en-GB" sz="3500"/>
            </a:br>
            <a:endParaRPr sz="2800"/>
          </a:p>
        </p:txBody>
      </p:sp>
      <p:sp>
        <p:nvSpPr>
          <p:cNvPr id="135" name="Google Shape;135;p18"/>
          <p:cNvSpPr txBox="1"/>
          <p:nvPr>
            <p:ph idx="1" type="body"/>
          </p:nvPr>
        </p:nvSpPr>
        <p:spPr>
          <a:xfrm>
            <a:off x="9689500" y="6406850"/>
            <a:ext cx="8775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Mon copain</a:t>
            </a:r>
            <a:r>
              <a:rPr b="1" lang="en-GB" sz="3500"/>
              <a:t> est</a:t>
            </a:r>
            <a:r>
              <a:rPr lang="en-GB" sz="3500"/>
              <a:t> </a:t>
            </a:r>
            <a:r>
              <a:rPr lang="en-GB" sz="3500"/>
              <a:t>délégué de classe</a:t>
            </a:r>
            <a:endParaRPr sz="2800"/>
          </a:p>
        </p:txBody>
      </p:sp>
      <p:sp>
        <p:nvSpPr>
          <p:cNvPr id="136" name="Google Shape;136;p18"/>
          <p:cNvSpPr txBox="1"/>
          <p:nvPr>
            <p:ph idx="1" type="body"/>
          </p:nvPr>
        </p:nvSpPr>
        <p:spPr>
          <a:xfrm>
            <a:off x="9913188" y="7222025"/>
            <a:ext cx="8775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i="1" lang="en-GB" sz="3500"/>
              <a:t>My friend is the class rep</a:t>
            </a:r>
            <a:br>
              <a:rPr lang="en-GB" sz="3500"/>
            </a:br>
            <a:endParaRPr sz="2800"/>
          </a:p>
        </p:txBody>
      </p:sp>
      <p:sp>
        <p:nvSpPr>
          <p:cNvPr id="137" name="Google Shape;137;p18"/>
          <p:cNvSpPr/>
          <p:nvPr/>
        </p:nvSpPr>
        <p:spPr>
          <a:xfrm>
            <a:off x="12201825" y="3861825"/>
            <a:ext cx="864300" cy="969300"/>
          </a:xfrm>
          <a:prstGeom prst="ellipse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8"/>
          <p:cNvSpPr/>
          <p:nvPr/>
        </p:nvSpPr>
        <p:spPr>
          <a:xfrm>
            <a:off x="9918100" y="6071525"/>
            <a:ext cx="3372000" cy="1150500"/>
          </a:xfrm>
          <a:prstGeom prst="ellipse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/>
          <p:nvPr>
            <p:ph idx="1" type="body"/>
          </p:nvPr>
        </p:nvSpPr>
        <p:spPr>
          <a:xfrm>
            <a:off x="918000" y="2354788"/>
            <a:ext cx="16452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Faire</a:t>
            </a:r>
            <a:r>
              <a:rPr lang="en-GB" sz="3500"/>
              <a:t> is an irregular verb.  We need to learn the conjugation by heart.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44" name="Google Shape;144;p19"/>
          <p:cNvSpPr txBox="1"/>
          <p:nvPr>
            <p:ph idx="1" type="body"/>
          </p:nvPr>
        </p:nvSpPr>
        <p:spPr>
          <a:xfrm>
            <a:off x="1713250" y="4636363"/>
            <a:ext cx="8775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Je fais </a:t>
            </a:r>
            <a:r>
              <a:rPr lang="en-GB" sz="3500"/>
              <a:t>partie </a:t>
            </a:r>
            <a:br>
              <a:rPr lang="en-GB" sz="3500"/>
            </a:br>
            <a:r>
              <a:rPr lang="en-GB" sz="3500"/>
              <a:t>d’un club d’échecs</a:t>
            </a:r>
            <a:endParaRPr sz="2800"/>
          </a:p>
        </p:txBody>
      </p:sp>
      <p:sp>
        <p:nvSpPr>
          <p:cNvPr id="145" name="Google Shape;145;p19"/>
          <p:cNvSpPr txBox="1"/>
          <p:nvPr>
            <p:ph idx="1" type="body"/>
          </p:nvPr>
        </p:nvSpPr>
        <p:spPr>
          <a:xfrm>
            <a:off x="1565263" y="6917925"/>
            <a:ext cx="8775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i="1" lang="en-GB" sz="3500"/>
              <a:t>I am  part of a chess club</a:t>
            </a:r>
            <a:endParaRPr sz="2800"/>
          </a:p>
        </p:txBody>
      </p:sp>
      <p:cxnSp>
        <p:nvCxnSpPr>
          <p:cNvPr id="146" name="Google Shape;146;p19"/>
          <p:cNvCxnSpPr/>
          <p:nvPr/>
        </p:nvCxnSpPr>
        <p:spPr>
          <a:xfrm flipH="1">
            <a:off x="9457750" y="3501175"/>
            <a:ext cx="53400" cy="502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147" name="Google Shape;147;p19"/>
          <p:cNvSpPr txBox="1"/>
          <p:nvPr>
            <p:ph type="title"/>
          </p:nvPr>
        </p:nvSpPr>
        <p:spPr>
          <a:xfrm>
            <a:off x="994150" y="890050"/>
            <a:ext cx="132447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Faire</a:t>
            </a:r>
            <a:r>
              <a:rPr lang="en-GB">
                <a:solidFill>
                  <a:schemeClr val="dk2"/>
                </a:solidFill>
              </a:rPr>
              <a:t> 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48" name="Google Shape;148;p19"/>
          <p:cNvPicPr preferRelativeResize="0"/>
          <p:nvPr/>
        </p:nvPicPr>
        <p:blipFill rotWithShape="1">
          <a:blip r:embed="rId3">
            <a:alphaModFix/>
          </a:blip>
          <a:srcRect b="0" l="-12770" r="12769" t="0"/>
          <a:stretch/>
        </p:blipFill>
        <p:spPr>
          <a:xfrm>
            <a:off x="830150" y="4120854"/>
            <a:ext cx="1557000" cy="3288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09550" y="3394800"/>
            <a:ext cx="2247101" cy="171747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9"/>
          <p:cNvSpPr txBox="1"/>
          <p:nvPr>
            <p:ph idx="1" type="body"/>
          </p:nvPr>
        </p:nvSpPr>
        <p:spPr>
          <a:xfrm>
            <a:off x="10680100" y="3358850"/>
            <a:ext cx="8775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/>
              <a:t>Il fait</a:t>
            </a:r>
            <a:r>
              <a:rPr lang="en-GB" sz="3500"/>
              <a:t> </a:t>
            </a:r>
            <a:r>
              <a:rPr lang="en-GB" sz="3500"/>
              <a:t>partie </a:t>
            </a:r>
            <a:br>
              <a:rPr lang="en-GB" sz="3500"/>
            </a:br>
            <a:r>
              <a:rPr lang="en-GB" sz="3500"/>
              <a:t>d’un club d’échecs</a:t>
            </a:r>
            <a:endParaRPr sz="2800"/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151" name="Google Shape;151;p19"/>
          <p:cNvSpPr txBox="1"/>
          <p:nvPr>
            <p:ph idx="1" type="body"/>
          </p:nvPr>
        </p:nvSpPr>
        <p:spPr>
          <a:xfrm>
            <a:off x="10488238" y="5224850"/>
            <a:ext cx="8775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i="1" lang="en-GB" sz="3500"/>
              <a:t>He is part of a chess club</a:t>
            </a:r>
            <a:br>
              <a:rPr lang="en-GB" sz="3500"/>
            </a:br>
            <a:endParaRPr sz="2800"/>
          </a:p>
        </p:txBody>
      </p:sp>
      <p:sp>
        <p:nvSpPr>
          <p:cNvPr id="152" name="Google Shape;152;p19"/>
          <p:cNvSpPr txBox="1"/>
          <p:nvPr>
            <p:ph idx="1" type="body"/>
          </p:nvPr>
        </p:nvSpPr>
        <p:spPr>
          <a:xfrm>
            <a:off x="8575650" y="6299638"/>
            <a:ext cx="8775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/>
              <a:t>Mon petit-ami fait </a:t>
            </a:r>
            <a:r>
              <a:rPr lang="en-GB" sz="3500"/>
              <a:t>partie </a:t>
            </a:r>
            <a:br>
              <a:rPr lang="en-GB" sz="3500"/>
            </a:br>
            <a:r>
              <a:rPr lang="en-GB" sz="3500"/>
              <a:t>d’un club d’échecs</a:t>
            </a:r>
            <a:endParaRPr sz="2800"/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b="1" sz="3500"/>
          </a:p>
        </p:txBody>
      </p:sp>
      <p:sp>
        <p:nvSpPr>
          <p:cNvPr id="153" name="Google Shape;153;p19"/>
          <p:cNvSpPr txBox="1"/>
          <p:nvPr>
            <p:ph idx="1" type="body"/>
          </p:nvPr>
        </p:nvSpPr>
        <p:spPr>
          <a:xfrm>
            <a:off x="9913188" y="7755425"/>
            <a:ext cx="8775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i="1" lang="en-GB" sz="3500"/>
              <a:t>My boyfriend is part of a </a:t>
            </a:r>
            <a:br>
              <a:rPr i="1" lang="en-GB" sz="3500"/>
            </a:br>
            <a:r>
              <a:rPr i="1" lang="en-GB" sz="3500"/>
              <a:t>chess club</a:t>
            </a:r>
            <a:endParaRPr sz="2800"/>
          </a:p>
        </p:txBody>
      </p:sp>
      <p:sp>
        <p:nvSpPr>
          <p:cNvPr id="154" name="Google Shape;154;p19"/>
          <p:cNvSpPr/>
          <p:nvPr/>
        </p:nvSpPr>
        <p:spPr>
          <a:xfrm>
            <a:off x="13644850" y="3175050"/>
            <a:ext cx="864300" cy="969300"/>
          </a:xfrm>
          <a:prstGeom prst="ellipse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9"/>
          <p:cNvSpPr/>
          <p:nvPr/>
        </p:nvSpPr>
        <p:spPr>
          <a:xfrm>
            <a:off x="9918100" y="6071525"/>
            <a:ext cx="3829200" cy="1150500"/>
          </a:xfrm>
          <a:prstGeom prst="ellipse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 txBox="1"/>
          <p:nvPr>
            <p:ph idx="1" type="body"/>
          </p:nvPr>
        </p:nvSpPr>
        <p:spPr>
          <a:xfrm>
            <a:off x="918000" y="1897588"/>
            <a:ext cx="16452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Take the infinitive.  Remove the ER.  Add the correct ending.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61" name="Google Shape;161;p20"/>
          <p:cNvSpPr txBox="1"/>
          <p:nvPr>
            <p:ph idx="1" type="body"/>
          </p:nvPr>
        </p:nvSpPr>
        <p:spPr>
          <a:xfrm>
            <a:off x="4924038" y="4288313"/>
            <a:ext cx="17211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JOU</a:t>
            </a:r>
            <a:endParaRPr sz="2800"/>
          </a:p>
        </p:txBody>
      </p:sp>
      <p:sp>
        <p:nvSpPr>
          <p:cNvPr id="162" name="Google Shape;162;p20"/>
          <p:cNvSpPr txBox="1"/>
          <p:nvPr>
            <p:ph idx="1" type="body"/>
          </p:nvPr>
        </p:nvSpPr>
        <p:spPr>
          <a:xfrm>
            <a:off x="1439338" y="3473963"/>
            <a:ext cx="8775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i="1" lang="en-GB" sz="3500"/>
              <a:t>I play hide and seek</a:t>
            </a:r>
            <a:br>
              <a:rPr lang="en-GB" sz="3500"/>
            </a:br>
            <a:endParaRPr sz="2800"/>
          </a:p>
        </p:txBody>
      </p:sp>
      <p:cxnSp>
        <p:nvCxnSpPr>
          <p:cNvPr id="163" name="Google Shape;163;p20"/>
          <p:cNvCxnSpPr/>
          <p:nvPr/>
        </p:nvCxnSpPr>
        <p:spPr>
          <a:xfrm flipH="1">
            <a:off x="9457750" y="3501175"/>
            <a:ext cx="53400" cy="502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164" name="Google Shape;164;p20"/>
          <p:cNvSpPr txBox="1"/>
          <p:nvPr>
            <p:ph type="title"/>
          </p:nvPr>
        </p:nvSpPr>
        <p:spPr>
          <a:xfrm>
            <a:off x="994150" y="661450"/>
            <a:ext cx="132447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ER verbs in the present tense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65" name="Google Shape;165;p20"/>
          <p:cNvSpPr txBox="1"/>
          <p:nvPr>
            <p:ph idx="1" type="body"/>
          </p:nvPr>
        </p:nvSpPr>
        <p:spPr>
          <a:xfrm>
            <a:off x="1607388" y="6460025"/>
            <a:ext cx="8775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i="1" lang="en-GB" sz="3500"/>
              <a:t>I sing in a choir</a:t>
            </a:r>
            <a:br>
              <a:rPr lang="en-GB" sz="3500"/>
            </a:br>
            <a:endParaRPr sz="2800"/>
          </a:p>
        </p:txBody>
      </p:sp>
      <p:pic>
        <p:nvPicPr>
          <p:cNvPr id="166" name="Google Shape;166;p20"/>
          <p:cNvPicPr preferRelativeResize="0"/>
          <p:nvPr/>
        </p:nvPicPr>
        <p:blipFill rotWithShape="1">
          <a:blip r:embed="rId3">
            <a:alphaModFix/>
          </a:blip>
          <a:srcRect b="0" l="-12770" r="12769" t="0"/>
          <a:stretch/>
        </p:blipFill>
        <p:spPr>
          <a:xfrm>
            <a:off x="830150" y="4120854"/>
            <a:ext cx="1557000" cy="3288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09550" y="3394800"/>
            <a:ext cx="2247101" cy="171747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0"/>
          <p:cNvSpPr/>
          <p:nvPr/>
        </p:nvSpPr>
        <p:spPr>
          <a:xfrm>
            <a:off x="6157525" y="3965975"/>
            <a:ext cx="864300" cy="969300"/>
          </a:xfrm>
          <a:prstGeom prst="ellipse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0"/>
          <p:cNvSpPr txBox="1"/>
          <p:nvPr>
            <p:ph idx="1" type="body"/>
          </p:nvPr>
        </p:nvSpPr>
        <p:spPr>
          <a:xfrm>
            <a:off x="3628638" y="4288313"/>
            <a:ext cx="17211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Je</a:t>
            </a:r>
            <a:endParaRPr sz="2800"/>
          </a:p>
        </p:txBody>
      </p:sp>
      <p:sp>
        <p:nvSpPr>
          <p:cNvPr id="170" name="Google Shape;170;p20"/>
          <p:cNvSpPr txBox="1"/>
          <p:nvPr>
            <p:ph idx="1" type="body"/>
          </p:nvPr>
        </p:nvSpPr>
        <p:spPr>
          <a:xfrm>
            <a:off x="5961769" y="4243100"/>
            <a:ext cx="8643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   e</a:t>
            </a:r>
            <a:endParaRPr sz="2800"/>
          </a:p>
        </p:txBody>
      </p:sp>
      <p:sp>
        <p:nvSpPr>
          <p:cNvPr id="171" name="Google Shape;171;p20"/>
          <p:cNvSpPr txBox="1"/>
          <p:nvPr>
            <p:ph idx="1" type="body"/>
          </p:nvPr>
        </p:nvSpPr>
        <p:spPr>
          <a:xfrm>
            <a:off x="5076438" y="7183913"/>
            <a:ext cx="17211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CHANT</a:t>
            </a:r>
            <a:endParaRPr sz="2800"/>
          </a:p>
        </p:txBody>
      </p:sp>
      <p:sp>
        <p:nvSpPr>
          <p:cNvPr id="172" name="Google Shape;172;p20"/>
          <p:cNvSpPr txBox="1"/>
          <p:nvPr>
            <p:ph idx="1" type="body"/>
          </p:nvPr>
        </p:nvSpPr>
        <p:spPr>
          <a:xfrm>
            <a:off x="3781038" y="7183913"/>
            <a:ext cx="17211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Je</a:t>
            </a:r>
            <a:endParaRPr sz="2800"/>
          </a:p>
        </p:txBody>
      </p:sp>
      <p:sp>
        <p:nvSpPr>
          <p:cNvPr id="173" name="Google Shape;173;p20"/>
          <p:cNvSpPr txBox="1"/>
          <p:nvPr>
            <p:ph idx="1" type="body"/>
          </p:nvPr>
        </p:nvSpPr>
        <p:spPr>
          <a:xfrm>
            <a:off x="6495163" y="7138688"/>
            <a:ext cx="17211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   e</a:t>
            </a:r>
            <a:endParaRPr sz="2800"/>
          </a:p>
        </p:txBody>
      </p:sp>
      <p:sp>
        <p:nvSpPr>
          <p:cNvPr id="174" name="Google Shape;174;p20"/>
          <p:cNvSpPr txBox="1"/>
          <p:nvPr>
            <p:ph idx="1" type="body"/>
          </p:nvPr>
        </p:nvSpPr>
        <p:spPr>
          <a:xfrm>
            <a:off x="13534649" y="5812325"/>
            <a:ext cx="29397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PARTICIP</a:t>
            </a:r>
            <a:endParaRPr sz="2800"/>
          </a:p>
        </p:txBody>
      </p:sp>
      <p:sp>
        <p:nvSpPr>
          <p:cNvPr id="175" name="Google Shape;175;p20"/>
          <p:cNvSpPr txBox="1"/>
          <p:nvPr>
            <p:ph idx="1" type="body"/>
          </p:nvPr>
        </p:nvSpPr>
        <p:spPr>
          <a:xfrm>
            <a:off x="10430938" y="4083563"/>
            <a:ext cx="8775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i="1" lang="en-GB" sz="3500"/>
              <a:t>He takes </a:t>
            </a:r>
            <a:br>
              <a:rPr i="1" lang="en-GB" sz="3500"/>
            </a:br>
            <a:r>
              <a:rPr i="1" lang="en-GB" sz="3500"/>
              <a:t>part in the school show</a:t>
            </a:r>
            <a:br>
              <a:rPr lang="en-GB" sz="3500"/>
            </a:br>
            <a:endParaRPr sz="2800"/>
          </a:p>
        </p:txBody>
      </p:sp>
      <p:sp>
        <p:nvSpPr>
          <p:cNvPr id="176" name="Google Shape;176;p20"/>
          <p:cNvSpPr txBox="1"/>
          <p:nvPr>
            <p:ph idx="1" type="body"/>
          </p:nvPr>
        </p:nvSpPr>
        <p:spPr>
          <a:xfrm>
            <a:off x="12620238" y="5812313"/>
            <a:ext cx="17211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Il</a:t>
            </a:r>
            <a:endParaRPr sz="2800"/>
          </a:p>
        </p:txBody>
      </p:sp>
      <p:sp>
        <p:nvSpPr>
          <p:cNvPr id="177" name="Google Shape;177;p20"/>
          <p:cNvSpPr txBox="1"/>
          <p:nvPr>
            <p:ph idx="1" type="body"/>
          </p:nvPr>
        </p:nvSpPr>
        <p:spPr>
          <a:xfrm>
            <a:off x="16003663" y="5797063"/>
            <a:ext cx="17211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chemeClr val="accent5"/>
                </a:solidFill>
              </a:rPr>
              <a:t> </a:t>
            </a:r>
            <a:r>
              <a:rPr b="1" lang="en-GB" sz="3500"/>
              <a:t>e</a:t>
            </a:r>
            <a:endParaRPr sz="2800"/>
          </a:p>
        </p:txBody>
      </p:sp>
      <p:sp>
        <p:nvSpPr>
          <p:cNvPr id="178" name="Google Shape;178;p20"/>
          <p:cNvSpPr txBox="1"/>
          <p:nvPr/>
        </p:nvSpPr>
        <p:spPr>
          <a:xfrm>
            <a:off x="5349750" y="4910375"/>
            <a:ext cx="3709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 à cache-cache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20"/>
          <p:cNvSpPr txBox="1"/>
          <p:nvPr/>
        </p:nvSpPr>
        <p:spPr>
          <a:xfrm>
            <a:off x="12515250" y="6510575"/>
            <a:ext cx="51549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au spectacle de l’école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20"/>
          <p:cNvSpPr/>
          <p:nvPr/>
        </p:nvSpPr>
        <p:spPr>
          <a:xfrm>
            <a:off x="6690925" y="6937775"/>
            <a:ext cx="864300" cy="969300"/>
          </a:xfrm>
          <a:prstGeom prst="ellipse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81" name="Google Shape;181;p20"/>
          <p:cNvSpPr/>
          <p:nvPr/>
        </p:nvSpPr>
        <p:spPr>
          <a:xfrm>
            <a:off x="15911125" y="5642375"/>
            <a:ext cx="864300" cy="969300"/>
          </a:xfrm>
          <a:prstGeom prst="ellipse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82" name="Google Shape;182;p20"/>
          <p:cNvSpPr txBox="1"/>
          <p:nvPr/>
        </p:nvSpPr>
        <p:spPr>
          <a:xfrm>
            <a:off x="4979125" y="7822075"/>
            <a:ext cx="42879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 dans une chorale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1"/>
          <p:cNvSpPr txBox="1"/>
          <p:nvPr>
            <p:ph type="title"/>
          </p:nvPr>
        </p:nvSpPr>
        <p:spPr>
          <a:xfrm>
            <a:off x="918000" y="981775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00">
                <a:solidFill>
                  <a:schemeClr val="dk2"/>
                </a:solidFill>
              </a:rPr>
              <a:t>Extra-curricular activities</a:t>
            </a:r>
            <a:endParaRPr sz="5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7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5800">
              <a:solidFill>
                <a:schemeClr val="dk2"/>
              </a:solidFill>
            </a:endParaRPr>
          </a:p>
        </p:txBody>
      </p:sp>
      <p:graphicFrame>
        <p:nvGraphicFramePr>
          <p:cNvPr id="188" name="Google Shape;188;p21"/>
          <p:cNvGraphicFramePr/>
          <p:nvPr/>
        </p:nvGraphicFramePr>
        <p:xfrm>
          <a:off x="952500" y="2626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{8F544FE8-A73F-4B6C-94BE-DE75A3F8FDF3}</a:tableStyleId>
              </a:tblPr>
              <a:tblGrid>
                <a:gridCol w="10345100"/>
                <a:gridCol w="4753075"/>
              </a:tblGrid>
              <a:tr h="1252400">
                <a:tc>
                  <a:txBody>
                    <a:bodyPr/>
                    <a:lstStyle/>
                    <a:p>
                      <a:pPr indent="-450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500"/>
                        <a:buFont typeface="Montserrat"/>
                        <a:buAutoNum type="arabicPeriod"/>
                      </a:pPr>
                      <a:r>
                        <a:rPr b="1"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I’m in a chess club</a:t>
                      </a:r>
                      <a:endParaRPr b="1"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04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  I’m a member of the football team</a:t>
                      </a:r>
                      <a:endParaRPr b="1"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04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  I sing in a choir</a:t>
                      </a:r>
                      <a:endParaRPr b="1"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04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  I have free time</a:t>
                      </a:r>
                      <a:endParaRPr b="1"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04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  I have too much homework</a:t>
                      </a:r>
                      <a:endParaRPr b="1"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89" name="Google Shape;189;p21"/>
          <p:cNvSpPr txBox="1"/>
          <p:nvPr/>
        </p:nvSpPr>
        <p:spPr>
          <a:xfrm>
            <a:off x="11395425" y="2705850"/>
            <a:ext cx="4635300" cy="106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Je fais partie d’un club d’échecs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p21"/>
          <p:cNvSpPr txBox="1"/>
          <p:nvPr/>
        </p:nvSpPr>
        <p:spPr>
          <a:xfrm>
            <a:off x="11395475" y="3922425"/>
            <a:ext cx="4635300" cy="106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Je suis membre de l’équipe de foot.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" name="Google Shape;191;p21"/>
          <p:cNvSpPr txBox="1"/>
          <p:nvPr/>
        </p:nvSpPr>
        <p:spPr>
          <a:xfrm>
            <a:off x="11342675" y="5215200"/>
            <a:ext cx="4635300" cy="101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Je chante dans une chorale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21"/>
          <p:cNvSpPr txBox="1"/>
          <p:nvPr/>
        </p:nvSpPr>
        <p:spPr>
          <a:xfrm>
            <a:off x="11395475" y="6437025"/>
            <a:ext cx="4635300" cy="88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J’ai du temps libre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3" name="Google Shape;193;p21"/>
          <p:cNvSpPr txBox="1"/>
          <p:nvPr/>
        </p:nvSpPr>
        <p:spPr>
          <a:xfrm>
            <a:off x="11395475" y="7656225"/>
            <a:ext cx="4635300" cy="88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J’ai trop de devoirs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