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189A072-71DE-4B20-B9A9-924127D41FA3}">
  <a:tblStyle styleId="{7189A072-71DE-4B20-B9A9-924127D41F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1ba347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1ba347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7bb83bb4_0_3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7bb83bb4_0_3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7bb83bb4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7bb83bb4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d7bb83bb4_0_3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d7bb83bb4_0_3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d7bb83bb4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d7bb83bb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7bb83bb4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d7bb83bb4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d7bb83bb4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d7bb83bb4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Brain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Biology only - KS4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Homeostasis and Response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790480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Ray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17140200" y="8701800"/>
            <a:ext cx="1147800" cy="158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88" name="Google Shape;88;p15"/>
          <p:cNvGraphicFramePr/>
          <p:nvPr/>
        </p:nvGraphicFramePr>
        <p:xfrm>
          <a:off x="628500" y="2339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{7189A072-71DE-4B20-B9A9-924127D41FA3}</a:tableStyleId>
              </a:tblPr>
              <a:tblGrid>
                <a:gridCol w="8191500"/>
                <a:gridCol w="8191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Structure</a:t>
                      </a:r>
                      <a:endParaRPr b="1" sz="3500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Function</a:t>
                      </a:r>
                      <a:endParaRPr b="1" sz="3500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Cerebrum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Monitors temperature and water levels inside the body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Cerebellum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Intelligence, conscious decisions, </a:t>
                      </a: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language</a:t>
                      </a: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and memory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Medulla oblongata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Muscle coordination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Hypothalamus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Controls unconscious activities e.g. heart rate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9" name="Google Shape;89;p15"/>
          <p:cNvSpPr txBox="1"/>
          <p:nvPr/>
        </p:nvSpPr>
        <p:spPr>
          <a:xfrm>
            <a:off x="365375" y="224850"/>
            <a:ext cx="15992700" cy="16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u="sng">
                <a:latin typeface="Montserrat"/>
                <a:ea typeface="Montserrat"/>
                <a:cs typeface="Montserrat"/>
                <a:sym typeface="Montserrat"/>
              </a:rPr>
              <a:t>Match the structure to the function</a:t>
            </a:r>
            <a:endParaRPr b="1" sz="4000" u="sng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5" name="Google Shape;95;p16"/>
          <p:cNvGraphicFramePr/>
          <p:nvPr/>
        </p:nvGraphicFramePr>
        <p:xfrm>
          <a:off x="628500" y="2339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{7189A072-71DE-4B20-B9A9-924127D41FA3}</a:tableStyleId>
              </a:tblPr>
              <a:tblGrid>
                <a:gridCol w="8191500"/>
                <a:gridCol w="8191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Structure</a:t>
                      </a:r>
                      <a:endParaRPr b="1" sz="3500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Function</a:t>
                      </a:r>
                      <a:endParaRPr b="1" sz="3500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Cerebrum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Intelligence, conscious decisions, language and memory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Cerebellum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Muscle coordination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Medulla oblongata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Controls unconscious activities e.g. heart rate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Hypothalamus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Monitors temperature and water levels inside the body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6" name="Google Shape;96;p16"/>
          <p:cNvSpPr txBox="1"/>
          <p:nvPr/>
        </p:nvSpPr>
        <p:spPr>
          <a:xfrm>
            <a:off x="365375" y="224850"/>
            <a:ext cx="15992700" cy="16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u="sng">
                <a:latin typeface="Montserrat"/>
                <a:ea typeface="Montserrat"/>
                <a:cs typeface="Montserrat"/>
                <a:sym typeface="Montserrat"/>
              </a:rPr>
              <a:t>Answers - </a:t>
            </a:r>
            <a:r>
              <a:rPr b="1" lang="en-GB" sz="4000" u="sng">
                <a:latin typeface="Montserrat"/>
                <a:ea typeface="Montserrat"/>
                <a:cs typeface="Montserrat"/>
                <a:sym typeface="Montserrat"/>
              </a:rPr>
              <a:t>Match the structure to the function</a:t>
            </a:r>
            <a:endParaRPr b="1" sz="4000" u="sng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2" name="Google Shape;102;p17"/>
          <p:cNvGraphicFramePr/>
          <p:nvPr/>
        </p:nvGraphicFramePr>
        <p:xfrm>
          <a:off x="783875" y="1858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{7189A072-71DE-4B20-B9A9-924127D41FA3}</a:tableStyleId>
              </a:tblPr>
              <a:tblGrid>
                <a:gridCol w="5461000"/>
                <a:gridCol w="5461000"/>
                <a:gridCol w="5461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Procedures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Benefits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Risks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Brain surgery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Stem cell therapy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3" name="Google Shape;103;p17"/>
          <p:cNvSpPr txBox="1"/>
          <p:nvPr/>
        </p:nvSpPr>
        <p:spPr>
          <a:xfrm>
            <a:off x="365375" y="224850"/>
            <a:ext cx="15992700" cy="16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u="sng">
                <a:latin typeface="Montserrat"/>
                <a:ea typeface="Montserrat"/>
                <a:cs typeface="Montserrat"/>
                <a:sym typeface="Montserrat"/>
              </a:rPr>
              <a:t>Using the information from the lesson, fill out the table</a:t>
            </a:r>
            <a:endParaRPr b="1" sz="4000" u="sng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918000" y="18068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Pros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918000" y="37931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Could differentiate into replacement neurones and treat paralysis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Could increase quality of life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Stem cells from the patient/cloned stem cells are less likely to be rejected</a:t>
            </a:r>
            <a:endParaRPr/>
          </a:p>
          <a:p>
            <a:pPr indent="0" lvl="0" marL="4572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8"/>
          <p:cNvSpPr txBox="1"/>
          <p:nvPr>
            <p:ph idx="2" type="body"/>
          </p:nvPr>
        </p:nvSpPr>
        <p:spPr>
          <a:xfrm>
            <a:off x="9468000" y="37931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May not differentiate into the desired cell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May continue to divide and form a tumour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Ethical views surrounding embryos as they may be damaged</a:t>
            </a:r>
            <a:endParaRPr/>
          </a:p>
        </p:txBody>
      </p:sp>
      <p:sp>
        <p:nvSpPr>
          <p:cNvPr id="111" name="Google Shape;111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2" name="Google Shape;112;p18"/>
          <p:cNvSpPr txBox="1"/>
          <p:nvPr>
            <p:ph idx="3" type="title"/>
          </p:nvPr>
        </p:nvSpPr>
        <p:spPr>
          <a:xfrm>
            <a:off x="9468000" y="18068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Cons</a:t>
            </a:r>
            <a:endParaRPr/>
          </a:p>
        </p:txBody>
      </p:sp>
      <p:sp>
        <p:nvSpPr>
          <p:cNvPr id="113" name="Google Shape;113;p18"/>
          <p:cNvSpPr txBox="1"/>
          <p:nvPr>
            <p:ph type="title"/>
          </p:nvPr>
        </p:nvSpPr>
        <p:spPr>
          <a:xfrm>
            <a:off x="917950" y="570450"/>
            <a:ext cx="15102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Using clonal stem cells in treatments for paralysis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536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</a:t>
            </a:r>
            <a:endParaRPr/>
          </a:p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526825" y="1983750"/>
            <a:ext cx="17219100" cy="89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400">
                <a:solidFill>
                  <a:schemeClr val="accent5"/>
                </a:solidFill>
              </a:rPr>
              <a:t>Evaluate</a:t>
            </a:r>
            <a:r>
              <a:rPr lang="en-GB" sz="3400"/>
              <a:t> the use of clonal stem cells to treat paralysis due to brain damage. [6]</a:t>
            </a:r>
            <a:endParaRPr sz="3400"/>
          </a:p>
        </p:txBody>
      </p:sp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536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</a:t>
            </a:r>
            <a:endParaRPr/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526825" y="1983750"/>
            <a:ext cx="17219100" cy="89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400">
                <a:solidFill>
                  <a:schemeClr val="accent5"/>
                </a:solidFill>
              </a:rPr>
              <a:t>Evaluate</a:t>
            </a:r>
            <a:r>
              <a:rPr lang="en-GB" sz="3400"/>
              <a:t> the use of clonal stem cells to treat paralysis due to brain damage. [6]</a:t>
            </a:r>
            <a:endParaRPr sz="3400"/>
          </a:p>
        </p:txBody>
      </p:sp>
      <p:sp>
        <p:nvSpPr>
          <p:cNvPr id="127" name="Google Shape;127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8" name="Google Shape;128;p20"/>
          <p:cNvSpPr txBox="1"/>
          <p:nvPr/>
        </p:nvSpPr>
        <p:spPr>
          <a:xfrm>
            <a:off x="720950" y="2922500"/>
            <a:ext cx="16452000" cy="626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Clonal stem cells are highly </a:t>
            </a:r>
            <a:r>
              <a:rPr b="1" lang="en-GB" sz="3100">
                <a:latin typeface="Montserrat"/>
                <a:ea typeface="Montserrat"/>
                <a:cs typeface="Montserrat"/>
                <a:sym typeface="Montserrat"/>
              </a:rPr>
              <a:t>versatile</a:t>
            </a: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 and have the potential to </a:t>
            </a:r>
            <a:r>
              <a:rPr b="1" lang="en-GB" sz="3100">
                <a:latin typeface="Montserrat"/>
                <a:ea typeface="Montserrat"/>
                <a:cs typeface="Montserrat"/>
                <a:sym typeface="Montserrat"/>
              </a:rPr>
              <a:t>differentiate</a:t>
            </a: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 into a wide range of cells, including </a:t>
            </a:r>
            <a:r>
              <a:rPr b="1" lang="en-GB" sz="3100">
                <a:latin typeface="Montserrat"/>
                <a:ea typeface="Montserrat"/>
                <a:cs typeface="Montserrat"/>
                <a:sym typeface="Montserrat"/>
              </a:rPr>
              <a:t>brain and nerve cells</a:t>
            </a: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. These differentiated cells can then </a:t>
            </a:r>
            <a:r>
              <a:rPr b="1" lang="en-GB" sz="3100">
                <a:latin typeface="Montserrat"/>
                <a:ea typeface="Montserrat"/>
                <a:cs typeface="Montserrat"/>
                <a:sym typeface="Montserrat"/>
              </a:rPr>
              <a:t>replace</a:t>
            </a: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 the damaged cells and treat the condition. As clonal cells contain the same DNA as the patient’s cells, they are </a:t>
            </a:r>
            <a:r>
              <a:rPr b="1" lang="en-GB" sz="3100">
                <a:latin typeface="Montserrat"/>
                <a:ea typeface="Montserrat"/>
                <a:cs typeface="Montserrat"/>
                <a:sym typeface="Montserrat"/>
              </a:rPr>
              <a:t>less likely to be rejected</a:t>
            </a: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. If this treatment was a success it would </a:t>
            </a:r>
            <a:r>
              <a:rPr b="1" lang="en-GB" sz="3100">
                <a:latin typeface="Montserrat"/>
                <a:ea typeface="Montserrat"/>
                <a:cs typeface="Montserrat"/>
                <a:sym typeface="Montserrat"/>
              </a:rPr>
              <a:t>improve the patients quality of life</a:t>
            </a: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 immensely. 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However, stem cell therapy can be dangerous as sometimes the stem cells continue to divide and</a:t>
            </a:r>
            <a:r>
              <a:rPr b="1" lang="en-GB" sz="3100">
                <a:latin typeface="Montserrat"/>
                <a:ea typeface="Montserrat"/>
                <a:cs typeface="Montserrat"/>
                <a:sym typeface="Montserrat"/>
              </a:rPr>
              <a:t> form a tumour</a:t>
            </a: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. In addition to this, there are many ethical issues surrounding the use of embryonic stem cells as they may </a:t>
            </a:r>
            <a:r>
              <a:rPr b="1" lang="en-GB" sz="3100">
                <a:latin typeface="Montserrat"/>
                <a:ea typeface="Montserrat"/>
                <a:cs typeface="Montserrat"/>
                <a:sym typeface="Montserrat"/>
              </a:rPr>
              <a:t>damage the embryo.</a:t>
            </a:r>
            <a:endParaRPr b="1"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In conclusion, ……..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