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9" r:id="rId4"/>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d9f4a19f0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8d9f4a19f0_1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d9f4a19f0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d9f4a19f0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8d9f4a19f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8d9f4a19f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298450" lvl="0" marL="457200" rtl="0" algn="l">
              <a:spcBef>
                <a:spcPts val="0"/>
              </a:spcBef>
              <a:spcAft>
                <a:spcPts val="0"/>
              </a:spcAft>
              <a:buSzPts val="1100"/>
              <a:buChar char="-"/>
            </a:pPr>
            <a:r>
              <a:rPr lang="en-GB"/>
              <a:t>Look at pictures a, b,and c closely, who are these people that help us?</a:t>
            </a:r>
            <a:endParaRPr/>
          </a:p>
          <a:p>
            <a:pPr indent="-298450" lvl="0" marL="457200" rtl="0" algn="l">
              <a:spcBef>
                <a:spcPts val="0"/>
              </a:spcBef>
              <a:spcAft>
                <a:spcPts val="0"/>
              </a:spcAft>
              <a:buSzPts val="1100"/>
              <a:buChar char="-"/>
            </a:pPr>
            <a:r>
              <a:rPr lang="en-GB"/>
              <a:t>What do each of them do? Look at pictures 1, 2 and 3 to help you.</a:t>
            </a:r>
            <a:endParaRPr/>
          </a:p>
          <a:p>
            <a:pPr indent="-298450" lvl="0" marL="457200" rtl="0" algn="l">
              <a:spcBef>
                <a:spcPts val="0"/>
              </a:spcBef>
              <a:spcAft>
                <a:spcPts val="0"/>
              </a:spcAft>
              <a:buSzPts val="1100"/>
              <a:buChar char="-"/>
            </a:pPr>
            <a:r>
              <a:rPr lang="en-GB"/>
              <a:t>When would we come into contact with these professionals that help us?</a:t>
            </a:r>
            <a:endParaRPr/>
          </a:p>
          <a:p>
            <a:pPr indent="0" lvl="0" marL="457200" rtl="0" algn="l">
              <a:spcBef>
                <a:spcPts val="0"/>
              </a:spcBef>
              <a:spcAft>
                <a:spcPts val="0"/>
              </a:spcAft>
              <a:buNone/>
            </a:pPr>
            <a:r>
              <a:rPr lang="en-GB"/>
              <a:t>*We would see a doctor If we were unwell. We would see a dentist if we had a problem with our teeth our gums. We would see an optician if we couldn’t see properly or had a problem with our eyes. </a:t>
            </a:r>
            <a:endParaRPr/>
          </a:p>
          <a:p>
            <a:pPr indent="0" lvl="0" marL="0" rtl="0" algn="l">
              <a:spcBef>
                <a:spcPts val="0"/>
              </a:spcBef>
              <a:spcAft>
                <a:spcPts val="0"/>
              </a:spcAft>
              <a:buNone/>
            </a:pPr>
            <a:r>
              <a:rPr lang="en-GB"/>
              <a:t>Activity</a:t>
            </a:r>
            <a:endParaRPr/>
          </a:p>
          <a:p>
            <a:pPr indent="-298450" lvl="0" marL="457200" rtl="0" algn="l">
              <a:spcBef>
                <a:spcPts val="0"/>
              </a:spcBef>
              <a:spcAft>
                <a:spcPts val="0"/>
              </a:spcAft>
              <a:buSzPts val="1100"/>
              <a:buChar char="-"/>
            </a:pPr>
            <a:r>
              <a:rPr lang="en-GB"/>
              <a:t>Using the letters and numbers can you match the healthcare professional with their role?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8d9f4a19f0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8d9f4a19f0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A,2</a:t>
            </a:r>
            <a:endParaRPr/>
          </a:p>
          <a:p>
            <a:pPr indent="0" lvl="0" marL="0" rtl="0" algn="l">
              <a:spcBef>
                <a:spcPts val="0"/>
              </a:spcBef>
              <a:spcAft>
                <a:spcPts val="0"/>
              </a:spcAft>
              <a:buNone/>
            </a:pPr>
            <a:r>
              <a:rPr lang="en-GB"/>
              <a:t>B,3</a:t>
            </a:r>
            <a:endParaRPr/>
          </a:p>
          <a:p>
            <a:pPr indent="0" lvl="0" marL="0" rtl="0" algn="l">
              <a:spcBef>
                <a:spcPts val="0"/>
              </a:spcBef>
              <a:spcAft>
                <a:spcPts val="0"/>
              </a:spcAft>
              <a:buNone/>
            </a:pPr>
            <a:r>
              <a:rPr lang="en-GB"/>
              <a:t>C,1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d9f4a19f0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d9f4a19f0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8d9f4a19f0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8d9f4a19f0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Look at pictures a, b,and c closely, who are these people that help us?</a:t>
            </a:r>
            <a:endParaRPr/>
          </a:p>
          <a:p>
            <a:pPr indent="-298450" lvl="0" marL="457200" rtl="0" algn="l">
              <a:spcBef>
                <a:spcPts val="0"/>
              </a:spcBef>
              <a:spcAft>
                <a:spcPts val="0"/>
              </a:spcAft>
              <a:buSzPts val="1100"/>
              <a:buChar char="-"/>
            </a:pPr>
            <a:r>
              <a:rPr lang="en-GB"/>
              <a:t>What do each of them do? Look at pictures 1, 2, 3 and 4 to help you.</a:t>
            </a:r>
            <a:endParaRPr/>
          </a:p>
          <a:p>
            <a:pPr indent="-298450" lvl="0" marL="457200" rtl="0" algn="l">
              <a:spcBef>
                <a:spcPts val="0"/>
              </a:spcBef>
              <a:spcAft>
                <a:spcPts val="0"/>
              </a:spcAft>
              <a:buSzPts val="1100"/>
              <a:buChar char="-"/>
            </a:pPr>
            <a:r>
              <a:rPr lang="en-GB"/>
              <a:t>When would we come into contact with these professionals that help us?</a:t>
            </a:r>
            <a:endParaRPr/>
          </a:p>
          <a:p>
            <a:pPr indent="0" lvl="0" marL="457200" rtl="0" algn="l">
              <a:spcBef>
                <a:spcPts val="0"/>
              </a:spcBef>
              <a:spcAft>
                <a:spcPts val="0"/>
              </a:spcAft>
              <a:buNone/>
            </a:pPr>
            <a:r>
              <a:rPr lang="en-GB"/>
              <a:t>* We would see a teacher at school or college. We would see a shop assistant in any of the shops that we use. We would see a transport worker at a train station, tube station or driving a bus. We see our family, parents, carers or friends at home.</a:t>
            </a:r>
            <a:endParaRPr/>
          </a:p>
          <a:p>
            <a:pPr indent="0" lvl="0" marL="457200" rtl="0" algn="l">
              <a:spcBef>
                <a:spcPts val="0"/>
              </a:spcBef>
              <a:spcAft>
                <a:spcPts val="0"/>
              </a:spcAft>
              <a:buNone/>
            </a:pPr>
            <a:r>
              <a:rPr lang="en-GB"/>
              <a:t>Activity</a:t>
            </a:r>
            <a:endParaRPr/>
          </a:p>
          <a:p>
            <a:pPr indent="-298450" lvl="0" marL="457200" rtl="0" algn="l">
              <a:spcBef>
                <a:spcPts val="0"/>
              </a:spcBef>
              <a:spcAft>
                <a:spcPts val="0"/>
              </a:spcAft>
              <a:buSzPts val="1100"/>
              <a:buChar char="-"/>
            </a:pPr>
            <a:r>
              <a:rPr lang="en-GB"/>
              <a:t>Using the letters and numbers can you match the people in our community that help us with their role? </a:t>
            </a:r>
            <a:endParaRPr/>
          </a:p>
          <a:p>
            <a:pPr indent="0" lvl="0" marL="0" rtl="0" algn="l">
              <a:spcBef>
                <a:spcPts val="0"/>
              </a:spcBef>
              <a:spcAft>
                <a:spcPts val="0"/>
              </a:spcAft>
              <a:buNone/>
            </a:pPr>
            <a:r>
              <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8d9f4a19f0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d9f4a19f0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A,4</a:t>
            </a:r>
            <a:endParaRPr/>
          </a:p>
          <a:p>
            <a:pPr indent="0" lvl="0" marL="0" rtl="0" algn="l">
              <a:spcBef>
                <a:spcPts val="0"/>
              </a:spcBef>
              <a:spcAft>
                <a:spcPts val="0"/>
              </a:spcAft>
              <a:buNone/>
            </a:pPr>
            <a:r>
              <a:rPr lang="en-GB"/>
              <a:t>B,3</a:t>
            </a:r>
            <a:endParaRPr/>
          </a:p>
          <a:p>
            <a:pPr indent="0" lvl="0" marL="0" rtl="0" algn="l">
              <a:spcBef>
                <a:spcPts val="0"/>
              </a:spcBef>
              <a:spcAft>
                <a:spcPts val="0"/>
              </a:spcAft>
              <a:buNone/>
            </a:pPr>
            <a:r>
              <a:rPr lang="en-GB"/>
              <a:t>C,1</a:t>
            </a:r>
            <a:endParaRPr/>
          </a:p>
          <a:p>
            <a:pPr indent="0" lvl="0" marL="0" rtl="0" algn="l">
              <a:spcBef>
                <a:spcPts val="0"/>
              </a:spcBef>
              <a:spcAft>
                <a:spcPts val="0"/>
              </a:spcAft>
              <a:buNone/>
            </a:pPr>
            <a:r>
              <a:rPr lang="en-GB"/>
              <a:t>D,2</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9641235dc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9641235dc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finish the lesson, think of some scenarios that you might need help with e.g. you get to the train station and you have forgotten your ticket. Who could you ask for help? You have a toothache, who could you ask for help? You are feeling sad and you don’t know why. Who could you ask for help?</a:t>
            </a:r>
            <a:endParaRPr/>
          </a:p>
          <a:p>
            <a:pPr indent="0" lvl="0" marL="0" rtl="0" algn="l">
              <a:spcBef>
                <a:spcPts val="0"/>
              </a:spcBef>
              <a:spcAft>
                <a:spcPts val="0"/>
              </a:spcAft>
              <a:buNone/>
            </a:pPr>
            <a:r>
              <a:rPr lang="en-GB"/>
              <a:t>Make a note of the people you know who you can ask for help.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9641235dc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9641235dc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finish the lesson, think of some scenarios that you might need help with e.g. you get to the train station and you have forgotten your ticket. Who could you ask for help? You have a toothache, who could you ask for help? You are feeling sad and you don’t know why. Who could you ask for help?</a:t>
            </a:r>
            <a:endParaRPr/>
          </a:p>
          <a:p>
            <a:pPr indent="0" lvl="0" marL="0" rtl="0" algn="l">
              <a:spcBef>
                <a:spcPts val="0"/>
              </a:spcBef>
              <a:spcAft>
                <a:spcPts val="0"/>
              </a:spcAft>
              <a:buNone/>
            </a:pPr>
            <a:r>
              <a:rPr lang="en-GB"/>
              <a:t>Make a note of the people you know who you can ask for help.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9641235dc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9641235dc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finish the lesson, think of some scenarios that you might need help with e.g. you get to the train station and you have forgotten your ticket. Who could you ask for help? You have a toothache, who could you ask for help? You are feeling sad and you don’t know why. Who could you ask for help?</a:t>
            </a:r>
            <a:endParaRPr/>
          </a:p>
          <a:p>
            <a:pPr indent="0" lvl="0" marL="0" rtl="0" algn="l">
              <a:spcBef>
                <a:spcPts val="0"/>
              </a:spcBef>
              <a:spcAft>
                <a:spcPts val="0"/>
              </a:spcAft>
              <a:buNone/>
            </a:pPr>
            <a:r>
              <a:rPr lang="en-GB"/>
              <a:t>Make a note of the people you know who you can ask for help.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8d9f4a19f0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d9f4a19f0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d9f4a19f0_1_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8d9f4a19f0_1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Choose a lesson from the list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867efe1e51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867efe1e51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8e584dbed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8e584dbed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8ee14066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8ee140663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8d9f4a19f0_0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8d9f4a19f0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ee140663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8ee140663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9641235d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9641235d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8e584dbe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8e584dbe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8e584dbed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8e584dbed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298450" lvl="0" marL="457200" rtl="0" algn="l">
              <a:spcBef>
                <a:spcPts val="0"/>
              </a:spcBef>
              <a:spcAft>
                <a:spcPts val="0"/>
              </a:spcAft>
              <a:buSzPts val="1100"/>
              <a:buChar char="-"/>
            </a:pPr>
            <a:r>
              <a:rPr lang="en-GB"/>
              <a:t>Look at pictures a, b,and c closely, who are these people that help us?</a:t>
            </a:r>
            <a:endParaRPr/>
          </a:p>
          <a:p>
            <a:pPr indent="-298450" lvl="0" marL="457200" rtl="0" algn="l">
              <a:spcBef>
                <a:spcPts val="0"/>
              </a:spcBef>
              <a:spcAft>
                <a:spcPts val="0"/>
              </a:spcAft>
              <a:buSzPts val="1100"/>
              <a:buChar char="-"/>
            </a:pPr>
            <a:r>
              <a:rPr lang="en-GB"/>
              <a:t>What do each of them do? </a:t>
            </a:r>
            <a:endParaRPr/>
          </a:p>
          <a:p>
            <a:pPr indent="-298450" lvl="0" marL="457200" rtl="0" algn="l">
              <a:spcBef>
                <a:spcPts val="0"/>
              </a:spcBef>
              <a:spcAft>
                <a:spcPts val="0"/>
              </a:spcAft>
              <a:buSzPts val="1100"/>
              <a:buChar char="-"/>
            </a:pPr>
            <a:r>
              <a:rPr lang="en-GB"/>
              <a:t>When would we come into contact with these professionals that help us?</a:t>
            </a:r>
            <a:endParaRPr/>
          </a:p>
          <a:p>
            <a:pPr indent="0" lvl="0" marL="457200" rtl="0" algn="l">
              <a:spcBef>
                <a:spcPts val="0"/>
              </a:spcBef>
              <a:spcAft>
                <a:spcPts val="0"/>
              </a:spcAft>
              <a:buNone/>
            </a:pPr>
            <a:r>
              <a:rPr lang="en-GB"/>
              <a:t>*only in an emergency. We would see a paramedic If someone was seriously hurt or ill. We would see a firefighter if there was a fire. We would see a police officer if we saw a crime or were involved in an incident. </a:t>
            </a:r>
            <a:endParaRPr/>
          </a:p>
          <a:p>
            <a:pPr indent="-298450" lvl="0" marL="457200" rtl="0" algn="l">
              <a:spcBef>
                <a:spcPts val="0"/>
              </a:spcBef>
              <a:spcAft>
                <a:spcPts val="0"/>
              </a:spcAft>
              <a:buSzPts val="1100"/>
              <a:buChar char="-"/>
            </a:pPr>
            <a:r>
              <a:rPr lang="en-GB"/>
              <a:t>If for one of these reasons you needed an emergency service, what number would you dial? </a:t>
            </a:r>
            <a:endParaRPr/>
          </a:p>
          <a:p>
            <a:pPr indent="0" lvl="0" marL="4572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e584dbed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e584dbed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p:spPr>
        <p:txBody>
          <a:bodyPr anchorCtr="0" anchor="b" bIns="0" lIns="0" spcFirstLastPara="1" rIns="0" wrap="square" tIns="0">
            <a:noAutofit/>
          </a:bodyPr>
          <a:lstStyle>
            <a:lvl1pPr lvl="0" rtl="0">
              <a:spcBef>
                <a:spcPts val="1000"/>
              </a:spcBef>
              <a:spcAft>
                <a:spcPts val="0"/>
              </a:spcAft>
              <a:buNone/>
              <a:defRPr sz="1400">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50"/>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61" name="Shape 61"/>
        <p:cNvGrpSpPr/>
        <p:nvPr/>
      </p:nvGrpSpPr>
      <p:grpSpPr>
        <a:xfrm>
          <a:off x="0" y="0"/>
          <a:ext cx="0" cy="0"/>
          <a:chOff x="0" y="0"/>
          <a:chExt cx="0" cy="0"/>
        </a:xfrm>
      </p:grpSpPr>
      <p:sp>
        <p:nvSpPr>
          <p:cNvPr id="62" name="Google Shape;62;p15"/>
          <p:cNvSpPr txBox="1"/>
          <p:nvPr>
            <p:ph type="title"/>
          </p:nvPr>
        </p:nvSpPr>
        <p:spPr>
          <a:xfrm>
            <a:off x="458975" y="1438150"/>
            <a:ext cx="8226000" cy="3189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Google Shape;63;p1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solidFill>
                  <a:schemeClr val="lt1"/>
                </a:solidFill>
                <a:latin typeface="Montserrat Medium"/>
                <a:ea typeface="Montserrat Medium"/>
                <a:cs typeface="Montserrat Medium"/>
                <a:sym typeface="Montserrat Medium"/>
              </a:defRPr>
            </a:lvl1pPr>
            <a:lvl2pPr lvl="1" rtl="0">
              <a:buNone/>
              <a:defRPr sz="800">
                <a:solidFill>
                  <a:schemeClr val="lt1"/>
                </a:solidFill>
                <a:latin typeface="Montserrat Medium"/>
                <a:ea typeface="Montserrat Medium"/>
                <a:cs typeface="Montserrat Medium"/>
                <a:sym typeface="Montserrat Medium"/>
              </a:defRPr>
            </a:lvl2pPr>
            <a:lvl3pPr lvl="2" rtl="0">
              <a:buNone/>
              <a:defRPr sz="800">
                <a:solidFill>
                  <a:schemeClr val="lt1"/>
                </a:solidFill>
                <a:latin typeface="Montserrat Medium"/>
                <a:ea typeface="Montserrat Medium"/>
                <a:cs typeface="Montserrat Medium"/>
                <a:sym typeface="Montserrat Medium"/>
              </a:defRPr>
            </a:lvl3pPr>
            <a:lvl4pPr lvl="3" rtl="0">
              <a:buNone/>
              <a:defRPr sz="800">
                <a:solidFill>
                  <a:schemeClr val="lt1"/>
                </a:solidFill>
                <a:latin typeface="Montserrat Medium"/>
                <a:ea typeface="Montserrat Medium"/>
                <a:cs typeface="Montserrat Medium"/>
                <a:sym typeface="Montserrat Medium"/>
              </a:defRPr>
            </a:lvl4pPr>
            <a:lvl5pPr lvl="4" rtl="0">
              <a:buNone/>
              <a:defRPr sz="800">
                <a:solidFill>
                  <a:schemeClr val="lt1"/>
                </a:solidFill>
                <a:latin typeface="Montserrat Medium"/>
                <a:ea typeface="Montserrat Medium"/>
                <a:cs typeface="Montserrat Medium"/>
                <a:sym typeface="Montserrat Medium"/>
              </a:defRPr>
            </a:lvl5pPr>
            <a:lvl6pPr lvl="5" rtl="0">
              <a:buNone/>
              <a:defRPr sz="800">
                <a:solidFill>
                  <a:schemeClr val="lt1"/>
                </a:solidFill>
                <a:latin typeface="Montserrat Medium"/>
                <a:ea typeface="Montserrat Medium"/>
                <a:cs typeface="Montserrat Medium"/>
                <a:sym typeface="Montserrat Medium"/>
              </a:defRPr>
            </a:lvl6pPr>
            <a:lvl7pPr lvl="6" rtl="0">
              <a:buNone/>
              <a:defRPr sz="800">
                <a:solidFill>
                  <a:schemeClr val="lt1"/>
                </a:solidFill>
                <a:latin typeface="Montserrat Medium"/>
                <a:ea typeface="Montserrat Medium"/>
                <a:cs typeface="Montserrat Medium"/>
                <a:sym typeface="Montserrat Medium"/>
              </a:defRPr>
            </a:lvl7pPr>
            <a:lvl8pPr lvl="7" rtl="0">
              <a:buNone/>
              <a:defRPr sz="800">
                <a:solidFill>
                  <a:schemeClr val="lt1"/>
                </a:solidFill>
                <a:latin typeface="Montserrat Medium"/>
                <a:ea typeface="Montserrat Medium"/>
                <a:cs typeface="Montserrat Medium"/>
                <a:sym typeface="Montserrat Medium"/>
              </a:defRPr>
            </a:lvl8pPr>
            <a:lvl9pPr lvl="8" rtl="0">
              <a:buNone/>
              <a:defRPr sz="800">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64" name="Google Shape;64;p15"/>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458975" y="445025"/>
            <a:ext cx="8226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6"/>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68" name="Google Shape;68;p1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458975" y="445025"/>
            <a:ext cx="3951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7"/>
          <p:cNvSpPr txBox="1"/>
          <p:nvPr>
            <p:ph idx="1" type="body"/>
          </p:nvPr>
        </p:nvSpPr>
        <p:spPr>
          <a:xfrm>
            <a:off x="458975" y="1438150"/>
            <a:ext cx="3951000" cy="2981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sz="1200"/>
            </a:lvl5pPr>
            <a:lvl6pPr indent="-304800" lvl="5" marL="2743200" rtl="0">
              <a:spcBef>
                <a:spcPts val="600"/>
              </a:spcBef>
              <a:spcAft>
                <a:spcPts val="0"/>
              </a:spcAft>
              <a:buSzPts val="1200"/>
              <a:buChar char="–"/>
              <a:defRPr sz="1200"/>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72" name="Google Shape;72;p17"/>
          <p:cNvSpPr txBox="1"/>
          <p:nvPr>
            <p:ph idx="2" type="body"/>
          </p:nvPr>
        </p:nvSpPr>
        <p:spPr>
          <a:xfrm>
            <a:off x="4733975" y="1438150"/>
            <a:ext cx="3951000" cy="2981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sz="1200"/>
            </a:lvl5pPr>
            <a:lvl6pPr indent="-304800" lvl="5" marL="2743200" rtl="0">
              <a:spcBef>
                <a:spcPts val="600"/>
              </a:spcBef>
              <a:spcAft>
                <a:spcPts val="0"/>
              </a:spcAft>
              <a:buSzPts val="1200"/>
              <a:buChar char="–"/>
              <a:defRPr sz="1200"/>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73" name="Google Shape;73;p1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74" name="Google Shape;74;p17"/>
          <p:cNvSpPr txBox="1"/>
          <p:nvPr>
            <p:ph idx="3" type="title"/>
          </p:nvPr>
        </p:nvSpPr>
        <p:spPr>
          <a:xfrm>
            <a:off x="4733975" y="445025"/>
            <a:ext cx="3951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458975" y="445025"/>
            <a:ext cx="8226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78" name="Shape 78"/>
        <p:cNvGrpSpPr/>
        <p:nvPr/>
      </p:nvGrpSpPr>
      <p:grpSpPr>
        <a:xfrm>
          <a:off x="0" y="0"/>
          <a:ext cx="0" cy="0"/>
          <a:chOff x="0" y="0"/>
          <a:chExt cx="0" cy="0"/>
        </a:xfrm>
      </p:grpSpPr>
      <p:sp>
        <p:nvSpPr>
          <p:cNvPr id="79" name="Google Shape;79;p19"/>
          <p:cNvSpPr txBox="1"/>
          <p:nvPr>
            <p:ph type="title"/>
          </p:nvPr>
        </p:nvSpPr>
        <p:spPr>
          <a:xfrm>
            <a:off x="458975" y="445025"/>
            <a:ext cx="8226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19"/>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1" name="Google Shape;81;p19"/>
          <p:cNvSpPr txBox="1"/>
          <p:nvPr>
            <p:ph idx="1" type="body"/>
          </p:nvPr>
        </p:nvSpPr>
        <p:spPr>
          <a:xfrm>
            <a:off x="453200" y="1428925"/>
            <a:ext cx="8231700" cy="405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82" name="Google Shape;82;p19"/>
          <p:cNvSpPr txBox="1"/>
          <p:nvPr>
            <p:ph idx="2" type="subTitle"/>
          </p:nvPr>
        </p:nvSpPr>
        <p:spPr>
          <a:xfrm>
            <a:off x="458975" y="1882125"/>
            <a:ext cx="2585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19"/>
          <p:cNvSpPr txBox="1"/>
          <p:nvPr>
            <p:ph idx="3" type="body"/>
          </p:nvPr>
        </p:nvSpPr>
        <p:spPr>
          <a:xfrm>
            <a:off x="458975" y="2492625"/>
            <a:ext cx="2585400" cy="1926600"/>
          </a:xfrm>
          <a:prstGeom prst="rect">
            <a:avLst/>
          </a:prstGeom>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a:lvl5pPr>
            <a:lvl6pPr indent="-304800" lvl="5" marL="2743200" rtl="0">
              <a:lnSpc>
                <a:spcPct val="115000"/>
              </a:lnSpc>
              <a:spcBef>
                <a:spcPts val="600"/>
              </a:spcBef>
              <a:spcAft>
                <a:spcPts val="0"/>
              </a:spcAft>
              <a:buSzPts val="1200"/>
              <a:buChar char="–"/>
              <a:defRPr/>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84" name="Google Shape;84;p19"/>
          <p:cNvSpPr txBox="1"/>
          <p:nvPr>
            <p:ph idx="4" type="subTitle"/>
          </p:nvPr>
        </p:nvSpPr>
        <p:spPr>
          <a:xfrm>
            <a:off x="3279300" y="1882125"/>
            <a:ext cx="2585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5" name="Google Shape;85;p19"/>
          <p:cNvSpPr txBox="1"/>
          <p:nvPr>
            <p:ph idx="5" type="body"/>
          </p:nvPr>
        </p:nvSpPr>
        <p:spPr>
          <a:xfrm>
            <a:off x="3279300" y="2492625"/>
            <a:ext cx="2585400" cy="1926600"/>
          </a:xfrm>
          <a:prstGeom prst="rect">
            <a:avLst/>
          </a:prstGeom>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a:lvl5pPr>
            <a:lvl6pPr indent="-304800" lvl="5" marL="2743200" rtl="0">
              <a:lnSpc>
                <a:spcPct val="115000"/>
              </a:lnSpc>
              <a:spcBef>
                <a:spcPts val="600"/>
              </a:spcBef>
              <a:spcAft>
                <a:spcPts val="0"/>
              </a:spcAft>
              <a:buSzPts val="1200"/>
              <a:buChar char="–"/>
              <a:defRPr/>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86" name="Google Shape;86;p19"/>
          <p:cNvSpPr txBox="1"/>
          <p:nvPr>
            <p:ph idx="6" type="subTitle"/>
          </p:nvPr>
        </p:nvSpPr>
        <p:spPr>
          <a:xfrm>
            <a:off x="6099625" y="1882125"/>
            <a:ext cx="2585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7" name="Google Shape;87;p19"/>
          <p:cNvSpPr txBox="1"/>
          <p:nvPr>
            <p:ph idx="7" type="body"/>
          </p:nvPr>
        </p:nvSpPr>
        <p:spPr>
          <a:xfrm>
            <a:off x="6099625" y="2492625"/>
            <a:ext cx="2585400" cy="1926600"/>
          </a:xfrm>
          <a:prstGeom prst="rect">
            <a:avLst/>
          </a:prstGeom>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a:lvl5pPr>
            <a:lvl6pPr indent="-304800" lvl="5" marL="2743200" rtl="0">
              <a:lnSpc>
                <a:spcPct val="115000"/>
              </a:lnSpc>
              <a:spcBef>
                <a:spcPts val="600"/>
              </a:spcBef>
              <a:spcAft>
                <a:spcPts val="0"/>
              </a:spcAft>
              <a:buSzPts val="1200"/>
              <a:buChar char="–"/>
              <a:defRPr/>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88" name="Shape 88"/>
        <p:cNvGrpSpPr/>
        <p:nvPr/>
      </p:nvGrpSpPr>
      <p:grpSpPr>
        <a:xfrm>
          <a:off x="0" y="0"/>
          <a:ext cx="0" cy="0"/>
          <a:chOff x="0" y="0"/>
          <a:chExt cx="0" cy="0"/>
        </a:xfrm>
      </p:grpSpPr>
      <p:sp>
        <p:nvSpPr>
          <p:cNvPr id="89" name="Google Shape;89;p20"/>
          <p:cNvSpPr txBox="1"/>
          <p:nvPr>
            <p:ph type="title"/>
          </p:nvPr>
        </p:nvSpPr>
        <p:spPr>
          <a:xfrm>
            <a:off x="458975" y="445025"/>
            <a:ext cx="8226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20"/>
          <p:cNvSpPr txBox="1"/>
          <p:nvPr>
            <p:ph idx="1" type="subTitle"/>
          </p:nvPr>
        </p:nvSpPr>
        <p:spPr>
          <a:xfrm>
            <a:off x="458975" y="1438150"/>
            <a:ext cx="3128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1" name="Google Shape;91;p20"/>
          <p:cNvSpPr txBox="1"/>
          <p:nvPr>
            <p:ph idx="2" type="subTitle"/>
          </p:nvPr>
        </p:nvSpPr>
        <p:spPr>
          <a:xfrm>
            <a:off x="5555725" y="2671200"/>
            <a:ext cx="3129300" cy="3945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sz="1400">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2" name="Google Shape;92;p20"/>
          <p:cNvSpPr txBox="1"/>
          <p:nvPr>
            <p:ph idx="3" type="body"/>
          </p:nvPr>
        </p:nvSpPr>
        <p:spPr>
          <a:xfrm>
            <a:off x="458975" y="2070075"/>
            <a:ext cx="3951000" cy="5265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93" name="Google Shape;93;p20"/>
          <p:cNvSpPr txBox="1"/>
          <p:nvPr>
            <p:ph idx="4" type="subTitle"/>
          </p:nvPr>
        </p:nvSpPr>
        <p:spPr>
          <a:xfrm>
            <a:off x="458975" y="2671200"/>
            <a:ext cx="3128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4" name="Google Shape;94;p20"/>
          <p:cNvSpPr txBox="1"/>
          <p:nvPr>
            <p:ph idx="5" type="body"/>
          </p:nvPr>
        </p:nvSpPr>
        <p:spPr>
          <a:xfrm>
            <a:off x="458975" y="3303125"/>
            <a:ext cx="3951000" cy="5265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95" name="Google Shape;95;p20"/>
          <p:cNvSpPr txBox="1"/>
          <p:nvPr>
            <p:ph idx="6" type="subTitle"/>
          </p:nvPr>
        </p:nvSpPr>
        <p:spPr>
          <a:xfrm>
            <a:off x="5555725" y="3177725"/>
            <a:ext cx="3129300" cy="394500"/>
          </a:xfrm>
          <a:prstGeom prst="rect">
            <a:avLst/>
          </a:prstGeom>
          <a:solidFill>
            <a:schemeClr val="accent4"/>
          </a:solidFill>
        </p:spPr>
        <p:txBody>
          <a:bodyPr anchorCtr="0" anchor="t" bIns="91425" lIns="91425" spcFirstLastPara="1" rIns="91425" wrap="square" tIns="90000">
            <a:noAutofit/>
          </a:bodyPr>
          <a:lstStyle>
            <a:lvl1pPr lvl="0" rtl="0">
              <a:spcBef>
                <a:spcPts val="0"/>
              </a:spcBef>
              <a:spcAft>
                <a:spcPts val="0"/>
              </a:spcAft>
              <a:buNone/>
              <a:defRPr sz="1400">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6" name="Google Shape;96;p20"/>
          <p:cNvSpPr txBox="1"/>
          <p:nvPr>
            <p:ph idx="7" type="subTitle"/>
          </p:nvPr>
        </p:nvSpPr>
        <p:spPr>
          <a:xfrm>
            <a:off x="5555725" y="3684250"/>
            <a:ext cx="3129300" cy="394500"/>
          </a:xfrm>
          <a:prstGeom prst="rect">
            <a:avLst/>
          </a:prstGeom>
          <a:solidFill>
            <a:schemeClr val="accent5"/>
          </a:solidFill>
        </p:spPr>
        <p:txBody>
          <a:bodyPr anchorCtr="0" anchor="t" bIns="91425" lIns="91425" spcFirstLastPara="1" rIns="91425" wrap="square" tIns="90000">
            <a:noAutofit/>
          </a:bodyPr>
          <a:lstStyle>
            <a:lvl1pPr lvl="0" rtl="0">
              <a:spcBef>
                <a:spcPts val="0"/>
              </a:spcBef>
              <a:spcAft>
                <a:spcPts val="0"/>
              </a:spcAft>
              <a:buNone/>
              <a:defRPr sz="1400">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20"/>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98" name="Shape 98"/>
        <p:cNvGrpSpPr/>
        <p:nvPr/>
      </p:nvGrpSpPr>
      <p:grpSpPr>
        <a:xfrm>
          <a:off x="0" y="0"/>
          <a:ext cx="0" cy="0"/>
          <a:chOff x="0" y="0"/>
          <a:chExt cx="0" cy="0"/>
        </a:xfrm>
      </p:grpSpPr>
      <p:sp>
        <p:nvSpPr>
          <p:cNvPr id="99" name="Google Shape;99;p21"/>
          <p:cNvSpPr txBox="1"/>
          <p:nvPr>
            <p:ph type="title"/>
          </p:nvPr>
        </p:nvSpPr>
        <p:spPr>
          <a:xfrm>
            <a:off x="458975" y="445025"/>
            <a:ext cx="8226000" cy="8145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21"/>
          <p:cNvSpPr txBox="1"/>
          <p:nvPr>
            <p:ph idx="1" type="subTitle"/>
          </p:nvPr>
        </p:nvSpPr>
        <p:spPr>
          <a:xfrm>
            <a:off x="458975" y="1438150"/>
            <a:ext cx="3128400" cy="453300"/>
          </a:xfrm>
          <a:prstGeom prst="rect">
            <a:avLst/>
          </a:prstGeom>
          <a:solidFill>
            <a:schemeClr val="accent1"/>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1" name="Google Shape;101;p21"/>
          <p:cNvSpPr txBox="1"/>
          <p:nvPr>
            <p:ph idx="2" type="body"/>
          </p:nvPr>
        </p:nvSpPr>
        <p:spPr>
          <a:xfrm>
            <a:off x="458975" y="2070075"/>
            <a:ext cx="3951000" cy="630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102" name="Google Shape;102;p21"/>
          <p:cNvSpPr txBox="1"/>
          <p:nvPr>
            <p:ph idx="3" type="subTitle"/>
          </p:nvPr>
        </p:nvSpPr>
        <p:spPr>
          <a:xfrm>
            <a:off x="4734000" y="1438150"/>
            <a:ext cx="3128400" cy="453300"/>
          </a:xfrm>
          <a:prstGeom prst="rect">
            <a:avLst/>
          </a:prstGeom>
          <a:solidFill>
            <a:schemeClr val="accent4"/>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3" name="Google Shape;103;p21"/>
          <p:cNvSpPr txBox="1"/>
          <p:nvPr>
            <p:ph idx="4" type="body"/>
          </p:nvPr>
        </p:nvSpPr>
        <p:spPr>
          <a:xfrm>
            <a:off x="4734000" y="2070075"/>
            <a:ext cx="3951000" cy="630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104" name="Google Shape;104;p21"/>
          <p:cNvSpPr txBox="1"/>
          <p:nvPr>
            <p:ph idx="5" type="subTitle"/>
          </p:nvPr>
        </p:nvSpPr>
        <p:spPr>
          <a:xfrm>
            <a:off x="458975" y="2952375"/>
            <a:ext cx="3128400" cy="453300"/>
          </a:xfrm>
          <a:prstGeom prst="rect">
            <a:avLst/>
          </a:prstGeom>
          <a:solidFill>
            <a:schemeClr val="accent2"/>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1"/>
          <p:cNvSpPr txBox="1"/>
          <p:nvPr>
            <p:ph idx="6" type="body"/>
          </p:nvPr>
        </p:nvSpPr>
        <p:spPr>
          <a:xfrm>
            <a:off x="458975" y="3584300"/>
            <a:ext cx="3951000" cy="630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106" name="Google Shape;106;p21"/>
          <p:cNvSpPr txBox="1"/>
          <p:nvPr>
            <p:ph idx="7" type="subTitle"/>
          </p:nvPr>
        </p:nvSpPr>
        <p:spPr>
          <a:xfrm>
            <a:off x="4734000" y="2952375"/>
            <a:ext cx="3128400" cy="453300"/>
          </a:xfrm>
          <a:prstGeom prst="rect">
            <a:avLst/>
          </a:prstGeom>
          <a:solidFill>
            <a:schemeClr val="accent5"/>
          </a:solidFill>
        </p:spPr>
        <p:txBody>
          <a:bodyPr anchorCtr="0" anchor="t" bIns="91425" lIns="91425" spcFirstLastPara="1" rIns="91425" wrap="square" tIns="9000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21"/>
          <p:cNvSpPr txBox="1"/>
          <p:nvPr>
            <p:ph idx="8" type="body"/>
          </p:nvPr>
        </p:nvSpPr>
        <p:spPr>
          <a:xfrm>
            <a:off x="4734000" y="3584300"/>
            <a:ext cx="3951000" cy="630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a:lvl5pPr>
            <a:lvl6pPr indent="-304800" lvl="5" marL="2743200" rtl="0">
              <a:spcBef>
                <a:spcPts val="600"/>
              </a:spcBef>
              <a:spcAft>
                <a:spcPts val="0"/>
              </a:spcAft>
              <a:buSzPts val="1200"/>
              <a:buChar char="–"/>
              <a:defRPr/>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108" name="Google Shape;108;p2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458975" y="446400"/>
            <a:ext cx="3951000" cy="8136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1" name="Google Shape;111;p22"/>
          <p:cNvSpPr txBox="1"/>
          <p:nvPr>
            <p:ph idx="1" type="body"/>
          </p:nvPr>
        </p:nvSpPr>
        <p:spPr>
          <a:xfrm>
            <a:off x="458975" y="1438150"/>
            <a:ext cx="3951000" cy="2981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30200" lvl="1" marL="914400" rtl="0">
              <a:spcBef>
                <a:spcPts val="1000"/>
              </a:spcBef>
              <a:spcAft>
                <a:spcPts val="0"/>
              </a:spcAft>
              <a:buSzPts val="1600"/>
              <a:buChar char="–"/>
              <a:defRPr/>
            </a:lvl2pPr>
            <a:lvl3pPr indent="-317500" lvl="2" marL="1371600" rtl="0">
              <a:spcBef>
                <a:spcPts val="1000"/>
              </a:spcBef>
              <a:spcAft>
                <a:spcPts val="0"/>
              </a:spcAft>
              <a:buSzPts val="1400"/>
              <a:buChar char="–"/>
              <a:defRPr/>
            </a:lvl3pPr>
            <a:lvl4pPr indent="-317500" lvl="3" marL="1828800" rtl="0">
              <a:spcBef>
                <a:spcPts val="800"/>
              </a:spcBef>
              <a:spcAft>
                <a:spcPts val="0"/>
              </a:spcAft>
              <a:buSzPts val="1400"/>
              <a:buChar char="–"/>
              <a:defRPr/>
            </a:lvl4pPr>
            <a:lvl5pPr indent="-304800" lvl="4" marL="2286000" rtl="0">
              <a:spcBef>
                <a:spcPts val="800"/>
              </a:spcBef>
              <a:spcAft>
                <a:spcPts val="0"/>
              </a:spcAft>
              <a:buSzPts val="1200"/>
              <a:buChar char="–"/>
              <a:defRPr sz="1200"/>
            </a:lvl5pPr>
            <a:lvl6pPr indent="-304800" lvl="5" marL="2743200" rtl="0">
              <a:spcBef>
                <a:spcPts val="600"/>
              </a:spcBef>
              <a:spcAft>
                <a:spcPts val="0"/>
              </a:spcAft>
              <a:buSzPts val="1200"/>
              <a:buChar char="–"/>
              <a:defRPr sz="1200"/>
            </a:lvl6pPr>
            <a:lvl7pPr indent="-292100" lvl="6" marL="3200400" rtl="0">
              <a:spcBef>
                <a:spcPts val="600"/>
              </a:spcBef>
              <a:spcAft>
                <a:spcPts val="0"/>
              </a:spcAft>
              <a:buSzPts val="1000"/>
              <a:buChar char="–"/>
              <a:defRPr/>
            </a:lvl7pPr>
            <a:lvl8pPr indent="-292100" lvl="7" marL="3657600" rtl="0">
              <a:spcBef>
                <a:spcPts val="400"/>
              </a:spcBef>
              <a:spcAft>
                <a:spcPts val="0"/>
              </a:spcAft>
              <a:buSzPts val="1000"/>
              <a:buChar char="–"/>
              <a:defRPr/>
            </a:lvl8pPr>
            <a:lvl9pPr indent="-279400" lvl="8" marL="4114800" rtl="0">
              <a:spcBef>
                <a:spcPts val="400"/>
              </a:spcBef>
              <a:spcAft>
                <a:spcPts val="200"/>
              </a:spcAft>
              <a:buSzPts val="800"/>
              <a:buChar char="–"/>
              <a:defRPr/>
            </a:lvl9pPr>
          </a:lstStyle>
          <a:p/>
        </p:txBody>
      </p:sp>
      <p:sp>
        <p:nvSpPr>
          <p:cNvPr id="112" name="Google Shape;112;p2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13" name="Shape 113"/>
        <p:cNvGrpSpPr/>
        <p:nvPr/>
      </p:nvGrpSpPr>
      <p:grpSpPr>
        <a:xfrm>
          <a:off x="0" y="0"/>
          <a:ext cx="0" cy="0"/>
          <a:chOff x="0" y="0"/>
          <a:chExt cx="0" cy="0"/>
        </a:xfrm>
      </p:grpSpPr>
      <p:sp>
        <p:nvSpPr>
          <p:cNvPr id="114" name="Google Shape;114;p23"/>
          <p:cNvSpPr txBox="1"/>
          <p:nvPr>
            <p:ph type="title"/>
          </p:nvPr>
        </p:nvSpPr>
        <p:spPr>
          <a:xfrm>
            <a:off x="490250" y="1099725"/>
            <a:ext cx="8194800" cy="3441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115" name="Google Shape;115;p23"/>
          <p:cNvSpPr txBox="1"/>
          <p:nvPr>
            <p:ph idx="1" type="subTitle"/>
          </p:nvPr>
        </p:nvSpPr>
        <p:spPr>
          <a:xfrm>
            <a:off x="474525" y="3969500"/>
            <a:ext cx="3935400" cy="954000"/>
          </a:xfrm>
          <a:prstGeom prst="rect">
            <a:avLst/>
          </a:prstGeom>
        </p:spPr>
        <p:txBody>
          <a:bodyPr anchorCtr="0" anchor="b" bIns="0" lIns="0" spcFirstLastPara="1" rIns="0" wrap="square" tIns="0">
            <a:noAutofit/>
          </a:bodyPr>
          <a:lstStyle>
            <a:lvl1pPr lvl="0" rtl="0">
              <a:lnSpc>
                <a:spcPct val="140000"/>
              </a:lnSpc>
              <a:spcBef>
                <a:spcPts val="1000"/>
              </a:spcBef>
              <a:spcAft>
                <a:spcPts val="0"/>
              </a:spcAft>
              <a:buNone/>
              <a:defRPr sz="1400">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pic>
        <p:nvPicPr>
          <p:cNvPr id="116" name="Google Shape;116;p2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4"/>
          <p:cNvSpPr txBox="1"/>
          <p:nvPr>
            <p:ph idx="1" type="body"/>
          </p:nvPr>
        </p:nvSpPr>
        <p:spPr>
          <a:xfrm>
            <a:off x="468000" y="4626000"/>
            <a:ext cx="3942000" cy="320400"/>
          </a:xfrm>
          <a:prstGeom prst="rect">
            <a:avLst/>
          </a:prstGeom>
        </p:spPr>
        <p:txBody>
          <a:bodyPr anchorCtr="0" anchor="b" bIns="0" lIns="0" spcFirstLastPara="1" rIns="0" wrap="square" tIns="0">
            <a:noAutofit/>
          </a:bodyPr>
          <a:lstStyle>
            <a:lvl1pPr indent="-228600" lvl="0" marL="457200" rtl="0">
              <a:lnSpc>
                <a:spcPct val="130000"/>
              </a:lnSpc>
              <a:spcBef>
                <a:spcPts val="0"/>
              </a:spcBef>
              <a:spcAft>
                <a:spcPts val="0"/>
              </a:spcAft>
              <a:buSzPts val="800"/>
              <a:buNone/>
              <a:defRPr sz="800"/>
            </a:lvl1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2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26" name="Shape 126"/>
        <p:cNvGrpSpPr/>
        <p:nvPr/>
      </p:nvGrpSpPr>
      <p:grpSpPr>
        <a:xfrm>
          <a:off x="0" y="0"/>
          <a:ext cx="0" cy="0"/>
          <a:chOff x="0" y="0"/>
          <a:chExt cx="0" cy="0"/>
        </a:xfrm>
      </p:grpSpPr>
      <p:sp>
        <p:nvSpPr>
          <p:cNvPr id="127" name="Google Shape;127;p27"/>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128" name="Google Shape;128;p27"/>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9" name="Google Shape;129;p27"/>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30" name="Google Shape;130;p27"/>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131" name="Google Shape;131;p27"/>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32" name="Shape 132"/>
        <p:cNvGrpSpPr/>
        <p:nvPr/>
      </p:nvGrpSpPr>
      <p:grpSpPr>
        <a:xfrm>
          <a:off x="0" y="0"/>
          <a:ext cx="0" cy="0"/>
          <a:chOff x="0" y="0"/>
          <a:chExt cx="0" cy="0"/>
        </a:xfrm>
      </p:grpSpPr>
      <p:sp>
        <p:nvSpPr>
          <p:cNvPr id="133" name="Google Shape;133;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4" name="Google Shape;134;p28"/>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5" name="Google Shape;135;p28"/>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6" name="Google Shape;136;p28"/>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7" name="Google Shape;137;p28"/>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8" name="Google Shape;138;p28"/>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9" name="Google Shape;139;p28"/>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0" name="Google Shape;140;p28"/>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1" name="Google Shape;141;p28"/>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2" name="Google Shape;142;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 name="Shape 143"/>
        <p:cNvGrpSpPr/>
        <p:nvPr/>
      </p:nvGrpSpPr>
      <p:grpSpPr>
        <a:xfrm>
          <a:off x="0" y="0"/>
          <a:ext cx="0" cy="0"/>
          <a:chOff x="0" y="0"/>
          <a:chExt cx="0" cy="0"/>
        </a:xfrm>
      </p:grpSpPr>
      <p:sp>
        <p:nvSpPr>
          <p:cNvPr id="144" name="Google Shape;144;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5" name="Google Shape;145;p2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6" name="Google Shape;146;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 name="Shape 147"/>
        <p:cNvGrpSpPr/>
        <p:nvPr/>
      </p:nvGrpSpPr>
      <p:grpSpPr>
        <a:xfrm>
          <a:off x="0" y="0"/>
          <a:ext cx="0" cy="0"/>
          <a:chOff x="0" y="0"/>
          <a:chExt cx="0" cy="0"/>
        </a:xfrm>
      </p:grpSpPr>
      <p:sp>
        <p:nvSpPr>
          <p:cNvPr id="148" name="Google Shape;148;p30"/>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9" name="Google Shape;149;p30"/>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0" name="Google Shape;150;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151" name="Shape 151"/>
        <p:cNvGrpSpPr/>
        <p:nvPr/>
      </p:nvGrpSpPr>
      <p:grpSpPr>
        <a:xfrm>
          <a:off x="0" y="0"/>
          <a:ext cx="0" cy="0"/>
          <a:chOff x="0" y="0"/>
          <a:chExt cx="0" cy="0"/>
        </a:xfrm>
      </p:grpSpPr>
      <p:sp>
        <p:nvSpPr>
          <p:cNvPr id="152" name="Google Shape;152;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 name="Google Shape;153;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54" name="Google Shape;154;p31"/>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5" name="Google Shape;155;p31"/>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6" name="Google Shape;156;p31"/>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7" name="Google Shape;157;p31"/>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8" name="Google Shape;158;p31"/>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9" name="Google Shape;159;p31"/>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60" name="Google Shape;160;p31"/>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3" name="Google Shape;163;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64" name="Shape 164"/>
        <p:cNvGrpSpPr/>
        <p:nvPr/>
      </p:nvGrpSpPr>
      <p:grpSpPr>
        <a:xfrm>
          <a:off x="0" y="0"/>
          <a:ext cx="0" cy="0"/>
          <a:chOff x="0" y="0"/>
          <a:chExt cx="0" cy="0"/>
        </a:xfrm>
      </p:grpSpPr>
      <p:sp>
        <p:nvSpPr>
          <p:cNvPr id="165" name="Google Shape;165;p33"/>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66" name="Google Shape;166;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67" name="Google Shape;167;p3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image" Target="../media/image7.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nSpc>
                <a:spcPct val="130000"/>
              </a:lnSpc>
              <a:spcBef>
                <a:spcPts val="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1pPr>
            <a:lvl2pPr indent="-330200" lvl="1" marL="914400" rtl="0">
              <a:lnSpc>
                <a:spcPct val="130000"/>
              </a:lnSpc>
              <a:spcBef>
                <a:spcPts val="10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2pPr>
            <a:lvl3pPr indent="-317500" lvl="2" marL="1371600" rtl="0">
              <a:lnSpc>
                <a:spcPct val="130000"/>
              </a:lnSpc>
              <a:spcBef>
                <a:spcPts val="10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30000"/>
              </a:lnSpc>
              <a:spcBef>
                <a:spcPts val="8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04800" lvl="4" marL="2286000" rtl="0">
              <a:lnSpc>
                <a:spcPct val="130000"/>
              </a:lnSpc>
              <a:spcBef>
                <a:spcPts val="8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5pPr>
            <a:lvl6pPr indent="-304800" lvl="5" marL="2743200" rtl="0">
              <a:lnSpc>
                <a:spcPct val="130000"/>
              </a:lnSpc>
              <a:spcBef>
                <a:spcPts val="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6pPr>
            <a:lvl7pPr indent="-292100" lvl="6" marL="3200400" rtl="0">
              <a:lnSpc>
                <a:spcPct val="130000"/>
              </a:lnSpc>
              <a:spcBef>
                <a:spcPts val="6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7pPr>
            <a:lvl8pPr indent="-292100" lvl="7" marL="3657600" rtl="0">
              <a:lnSpc>
                <a:spcPct val="130000"/>
              </a:lnSpc>
              <a:spcBef>
                <a:spcPts val="40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indent="-279400" lvl="8" marL="4114800" rtl="0">
              <a:lnSpc>
                <a:spcPct val="130000"/>
              </a:lnSpc>
              <a:spcBef>
                <a:spcPts val="400"/>
              </a:spcBef>
              <a:spcAft>
                <a:spcPts val="200"/>
              </a:spcAft>
              <a:buClr>
                <a:schemeClr val="dk2"/>
              </a:buClr>
              <a:buSzPts val="800"/>
              <a:buFont typeface="Montserrat"/>
              <a:buChar char="–"/>
              <a:defRPr sz="800">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lvl="0" rtl="0">
              <a:buNone/>
              <a:defRPr sz="800">
                <a:solidFill>
                  <a:schemeClr val="dk1"/>
                </a:solidFill>
                <a:latin typeface="Montserrat Medium"/>
                <a:ea typeface="Montserrat Medium"/>
                <a:cs typeface="Montserrat Medium"/>
                <a:sym typeface="Montserrat Medium"/>
              </a:defRPr>
            </a:lvl1pPr>
            <a:lvl2pPr lvl="1" rtl="0">
              <a:buNone/>
              <a:defRPr sz="800">
                <a:solidFill>
                  <a:schemeClr val="dk1"/>
                </a:solidFill>
                <a:latin typeface="Montserrat Medium"/>
                <a:ea typeface="Montserrat Medium"/>
                <a:cs typeface="Montserrat Medium"/>
                <a:sym typeface="Montserrat Medium"/>
              </a:defRPr>
            </a:lvl2pPr>
            <a:lvl3pPr lvl="2" rtl="0">
              <a:buNone/>
              <a:defRPr sz="800">
                <a:solidFill>
                  <a:schemeClr val="dk1"/>
                </a:solidFill>
                <a:latin typeface="Montserrat Medium"/>
                <a:ea typeface="Montserrat Medium"/>
                <a:cs typeface="Montserrat Medium"/>
                <a:sym typeface="Montserrat Medium"/>
              </a:defRPr>
            </a:lvl3pPr>
            <a:lvl4pPr lvl="3" rtl="0">
              <a:buNone/>
              <a:defRPr sz="800">
                <a:solidFill>
                  <a:schemeClr val="dk1"/>
                </a:solidFill>
                <a:latin typeface="Montserrat Medium"/>
                <a:ea typeface="Montserrat Medium"/>
                <a:cs typeface="Montserrat Medium"/>
                <a:sym typeface="Montserrat Medium"/>
              </a:defRPr>
            </a:lvl4pPr>
            <a:lvl5pPr lvl="4" rtl="0">
              <a:buNone/>
              <a:defRPr sz="800">
                <a:solidFill>
                  <a:schemeClr val="dk1"/>
                </a:solidFill>
                <a:latin typeface="Montserrat Medium"/>
                <a:ea typeface="Montserrat Medium"/>
                <a:cs typeface="Montserrat Medium"/>
                <a:sym typeface="Montserrat Medium"/>
              </a:defRPr>
            </a:lvl5pPr>
            <a:lvl6pPr lvl="5" rtl="0">
              <a:buNone/>
              <a:defRPr sz="800">
                <a:solidFill>
                  <a:schemeClr val="dk1"/>
                </a:solidFill>
                <a:latin typeface="Montserrat Medium"/>
                <a:ea typeface="Montserrat Medium"/>
                <a:cs typeface="Montserrat Medium"/>
                <a:sym typeface="Montserrat Medium"/>
              </a:defRPr>
            </a:lvl6pPr>
            <a:lvl7pPr lvl="6" rtl="0">
              <a:buNone/>
              <a:defRPr sz="800">
                <a:solidFill>
                  <a:schemeClr val="dk1"/>
                </a:solidFill>
                <a:latin typeface="Montserrat Medium"/>
                <a:ea typeface="Montserrat Medium"/>
                <a:cs typeface="Montserrat Medium"/>
                <a:sym typeface="Montserrat Medium"/>
              </a:defRPr>
            </a:lvl7pPr>
            <a:lvl8pPr lvl="7" rtl="0">
              <a:buNone/>
              <a:defRPr sz="800">
                <a:solidFill>
                  <a:schemeClr val="dk1"/>
                </a:solidFill>
                <a:latin typeface="Montserrat Medium"/>
                <a:ea typeface="Montserrat Medium"/>
                <a:cs typeface="Montserrat Medium"/>
                <a:sym typeface="Montserrat Medium"/>
              </a:defRPr>
            </a:lvl8pPr>
            <a:lvl9pPr lvl="8" rtl="0">
              <a:buNone/>
              <a:defRPr sz="800">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1" name="Shape 121"/>
        <p:cNvGrpSpPr/>
        <p:nvPr/>
      </p:nvGrpSpPr>
      <p:grpSpPr>
        <a:xfrm>
          <a:off x="0" y="0"/>
          <a:ext cx="0" cy="0"/>
          <a:chOff x="0" y="0"/>
          <a:chExt cx="0" cy="0"/>
        </a:xfrm>
      </p:grpSpPr>
      <p:sp>
        <p:nvSpPr>
          <p:cNvPr id="122" name="Google Shape;122;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123" name="Google Shape;123;p2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124" name="Google Shape;124;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25" name="Google Shape;125;p26"/>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7.png"/><Relationship Id="rId13" Type="http://schemas.openxmlformats.org/officeDocument/2006/relationships/image" Target="../media/image27.png"/><Relationship Id="rId12" Type="http://schemas.openxmlformats.org/officeDocument/2006/relationships/image" Target="../media/image18.png"/><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0.png"/><Relationship Id="rId13" Type="http://schemas.openxmlformats.org/officeDocument/2006/relationships/image" Target="../media/image21.png"/><Relationship Id="rId12"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2.png"/><Relationship Id="rId15" Type="http://schemas.openxmlformats.org/officeDocument/2006/relationships/image" Target="../media/image31.png"/><Relationship Id="rId14" Type="http://schemas.openxmlformats.org/officeDocument/2006/relationships/image" Target="../media/image26.png"/><Relationship Id="rId17" Type="http://schemas.openxmlformats.org/officeDocument/2006/relationships/image" Target="../media/image23.png"/><Relationship Id="rId16" Type="http://schemas.openxmlformats.org/officeDocument/2006/relationships/image" Target="../media/image44.png"/><Relationship Id="rId5" Type="http://schemas.openxmlformats.org/officeDocument/2006/relationships/image" Target="../media/image15.png"/><Relationship Id="rId6" Type="http://schemas.openxmlformats.org/officeDocument/2006/relationships/image" Target="../media/image19.png"/><Relationship Id="rId18" Type="http://schemas.openxmlformats.org/officeDocument/2006/relationships/image" Target="../media/image40.png"/><Relationship Id="rId7" Type="http://schemas.openxmlformats.org/officeDocument/2006/relationships/image" Target="../media/image13.png"/><Relationship Id="rId8" Type="http://schemas.openxmlformats.org/officeDocument/2006/relationships/image" Target="../media/image11.png"/></Relationships>
</file>

<file path=ppt/slides/_rels/slide15.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3.png"/><Relationship Id="rId7" Type="http://schemas.openxmlformats.org/officeDocument/2006/relationships/image" Target="../media/image30.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3.png"/><Relationship Id="rId7" Type="http://schemas.openxmlformats.org/officeDocument/2006/relationships/image" Target="../media/image30.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35"/>
          <p:cNvSpPr txBox="1"/>
          <p:nvPr/>
        </p:nvSpPr>
        <p:spPr>
          <a:xfrm>
            <a:off x="457200" y="1431700"/>
            <a:ext cx="7357800" cy="1914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000"/>
              <a:buFont typeface="Arial"/>
              <a:buNone/>
            </a:pPr>
            <a:r>
              <a:rPr lang="en-GB" sz="3000">
                <a:solidFill>
                  <a:srgbClr val="4B3241"/>
                </a:solidFill>
                <a:latin typeface="Montserrat SemiBold"/>
                <a:ea typeface="Montserrat SemiBold"/>
                <a:cs typeface="Montserrat SemiBold"/>
                <a:sym typeface="Montserrat SemiBold"/>
              </a:rPr>
              <a:t>Independent Living</a:t>
            </a:r>
            <a:br>
              <a:rPr lang="en-GB" sz="3000">
                <a:solidFill>
                  <a:srgbClr val="4B3241"/>
                </a:solidFill>
                <a:latin typeface="Montserrat SemiBold"/>
                <a:ea typeface="Montserrat SemiBold"/>
                <a:cs typeface="Montserrat SemiBold"/>
                <a:sym typeface="Montserrat SemiBold"/>
              </a:rPr>
            </a:br>
            <a:r>
              <a:rPr lang="en-GB" sz="3000">
                <a:solidFill>
                  <a:srgbClr val="4B3241"/>
                </a:solidFill>
                <a:latin typeface="Montserrat SemiBold"/>
                <a:ea typeface="Montserrat SemiBold"/>
                <a:cs typeface="Montserrat SemiBold"/>
                <a:sym typeface="Montserrat SemiBold"/>
              </a:rPr>
              <a:t>Unit 4- Community Living</a:t>
            </a:r>
            <a:endParaRPr sz="3000">
              <a:solidFill>
                <a:schemeClr val="lt1"/>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lt1"/>
              </a:solidFill>
              <a:latin typeface="Montserrat SemiBold"/>
              <a:ea typeface="Montserrat SemiBold"/>
              <a:cs typeface="Montserrat SemiBold"/>
              <a:sym typeface="Montserrat SemiBold"/>
            </a:endParaRPr>
          </a:p>
        </p:txBody>
      </p:sp>
      <p:sp>
        <p:nvSpPr>
          <p:cNvPr id="175" name="Google Shape;175;p3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176" name="Google Shape;176;p35"/>
          <p:cNvSpPr txBox="1"/>
          <p:nvPr/>
        </p:nvSpPr>
        <p:spPr>
          <a:xfrm>
            <a:off x="468400" y="522950"/>
            <a:ext cx="5432400" cy="5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800"/>
              <a:buFont typeface="Arial"/>
              <a:buNone/>
            </a:pPr>
            <a:r>
              <a:rPr lang="en-GB" sz="1800">
                <a:solidFill>
                  <a:srgbClr val="4B3241"/>
                </a:solidFill>
                <a:latin typeface="Montserrat"/>
                <a:ea typeface="Montserrat"/>
                <a:cs typeface="Montserrat"/>
                <a:sym typeface="Montserrat"/>
              </a:rPr>
              <a:t>Oak Specialist </a:t>
            </a:r>
            <a:endParaRPr>
              <a:latin typeface="Montserrat"/>
              <a:ea typeface="Montserrat"/>
              <a:cs typeface="Montserrat"/>
              <a:sym typeface="Montserrat"/>
            </a:endParaRPr>
          </a:p>
        </p:txBody>
      </p:sp>
      <p:sp>
        <p:nvSpPr>
          <p:cNvPr id="177" name="Google Shape;177;p35"/>
          <p:cNvSpPr txBox="1"/>
          <p:nvPr/>
        </p:nvSpPr>
        <p:spPr>
          <a:xfrm>
            <a:off x="468400" y="4316150"/>
            <a:ext cx="4105500" cy="5697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Clr>
                <a:srgbClr val="000000"/>
              </a:buClr>
              <a:buSzPts val="1600"/>
              <a:buFont typeface="Arial"/>
              <a:buNone/>
            </a:pPr>
            <a:r>
              <a:rPr lang="en-GB">
                <a:solidFill>
                  <a:srgbClr val="4B3241"/>
                </a:solidFill>
                <a:latin typeface="Montserrat SemiBold"/>
                <a:ea typeface="Montserrat SemiBold"/>
                <a:cs typeface="Montserrat SemiBold"/>
                <a:sym typeface="Montserrat SemiBold"/>
              </a:rPr>
              <a:t>Applying Learning </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4"/>
          <p:cNvSpPr txBox="1"/>
          <p:nvPr>
            <p:ph type="title"/>
          </p:nvPr>
        </p:nvSpPr>
        <p:spPr>
          <a:xfrm>
            <a:off x="458975" y="446400"/>
            <a:ext cx="39510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Activity 2</a:t>
            </a:r>
            <a:endParaRPr>
              <a:solidFill>
                <a:schemeClr val="dk2"/>
              </a:solidFill>
            </a:endParaRPr>
          </a:p>
        </p:txBody>
      </p:sp>
      <p:sp>
        <p:nvSpPr>
          <p:cNvPr id="269" name="Google Shape;269;p44"/>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AutoNum type="arabicPeriod"/>
            </a:pPr>
            <a:r>
              <a:rPr b="1" lang="en-GB" sz="1900"/>
              <a:t>Look </a:t>
            </a:r>
            <a:r>
              <a:rPr b="1" lang="en-GB" sz="1900"/>
              <a:t>closely</a:t>
            </a:r>
            <a:r>
              <a:rPr lang="en-GB" sz="1900"/>
              <a:t> at the different healthcare </a:t>
            </a:r>
            <a:r>
              <a:rPr lang="en-GB" sz="1900"/>
              <a:t>professionals</a:t>
            </a:r>
            <a:r>
              <a:rPr lang="en-GB" sz="1900"/>
              <a:t> who help us on the next slide and </a:t>
            </a:r>
            <a:r>
              <a:rPr b="1" lang="en-GB" sz="1900"/>
              <a:t>match</a:t>
            </a:r>
            <a:r>
              <a:rPr lang="en-GB" sz="1900"/>
              <a:t> them with their job roles. </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5"/>
          <p:cNvSpPr txBox="1"/>
          <p:nvPr>
            <p:ph type="title"/>
          </p:nvPr>
        </p:nvSpPr>
        <p:spPr>
          <a:xfrm>
            <a:off x="569750" y="2852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People who help us to stay healthy</a:t>
            </a:r>
            <a:r>
              <a:rPr lang="en-GB"/>
              <a:t> </a:t>
            </a:r>
            <a:endParaRPr/>
          </a:p>
        </p:txBody>
      </p:sp>
      <p:sp>
        <p:nvSpPr>
          <p:cNvPr id="275" name="Google Shape;275;p4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pic>
        <p:nvPicPr>
          <p:cNvPr id="276" name="Google Shape;276;p45"/>
          <p:cNvPicPr preferRelativeResize="0"/>
          <p:nvPr/>
        </p:nvPicPr>
        <p:blipFill>
          <a:blip r:embed="rId3">
            <a:alphaModFix/>
          </a:blip>
          <a:stretch>
            <a:fillRect/>
          </a:stretch>
        </p:blipFill>
        <p:spPr>
          <a:xfrm>
            <a:off x="1909496" y="717825"/>
            <a:ext cx="219075" cy="209550"/>
          </a:xfrm>
          <a:prstGeom prst="rect">
            <a:avLst/>
          </a:prstGeom>
          <a:noFill/>
          <a:ln>
            <a:noFill/>
          </a:ln>
        </p:spPr>
      </p:pic>
      <p:pic>
        <p:nvPicPr>
          <p:cNvPr id="277" name="Google Shape;277;p45"/>
          <p:cNvPicPr preferRelativeResize="0"/>
          <p:nvPr/>
        </p:nvPicPr>
        <p:blipFill>
          <a:blip r:embed="rId4">
            <a:alphaModFix/>
          </a:blip>
          <a:stretch>
            <a:fillRect/>
          </a:stretch>
        </p:blipFill>
        <p:spPr>
          <a:xfrm>
            <a:off x="4398021" y="670200"/>
            <a:ext cx="266700" cy="257175"/>
          </a:xfrm>
          <a:prstGeom prst="rect">
            <a:avLst/>
          </a:prstGeom>
          <a:noFill/>
          <a:ln>
            <a:noFill/>
          </a:ln>
        </p:spPr>
      </p:pic>
      <p:pic>
        <p:nvPicPr>
          <p:cNvPr id="278" name="Google Shape;278;p45"/>
          <p:cNvPicPr preferRelativeResize="0"/>
          <p:nvPr/>
        </p:nvPicPr>
        <p:blipFill>
          <a:blip r:embed="rId5">
            <a:alphaModFix/>
          </a:blip>
          <a:stretch>
            <a:fillRect/>
          </a:stretch>
        </p:blipFill>
        <p:spPr>
          <a:xfrm>
            <a:off x="7005733" y="694012"/>
            <a:ext cx="190500" cy="257175"/>
          </a:xfrm>
          <a:prstGeom prst="rect">
            <a:avLst/>
          </a:prstGeom>
          <a:noFill/>
          <a:ln>
            <a:noFill/>
          </a:ln>
        </p:spPr>
      </p:pic>
      <p:pic>
        <p:nvPicPr>
          <p:cNvPr id="279" name="Google Shape;279;p45"/>
          <p:cNvPicPr preferRelativeResize="0"/>
          <p:nvPr/>
        </p:nvPicPr>
        <p:blipFill>
          <a:blip r:embed="rId6">
            <a:alphaModFix/>
          </a:blip>
          <a:stretch>
            <a:fillRect/>
          </a:stretch>
        </p:blipFill>
        <p:spPr>
          <a:xfrm>
            <a:off x="1823646" y="2744975"/>
            <a:ext cx="247650" cy="257175"/>
          </a:xfrm>
          <a:prstGeom prst="rect">
            <a:avLst/>
          </a:prstGeom>
          <a:noFill/>
          <a:ln>
            <a:noFill/>
          </a:ln>
        </p:spPr>
      </p:pic>
      <p:pic>
        <p:nvPicPr>
          <p:cNvPr id="280" name="Google Shape;280;p45"/>
          <p:cNvPicPr preferRelativeResize="0"/>
          <p:nvPr/>
        </p:nvPicPr>
        <p:blipFill>
          <a:blip r:embed="rId7">
            <a:alphaModFix/>
          </a:blip>
          <a:stretch>
            <a:fillRect/>
          </a:stretch>
        </p:blipFill>
        <p:spPr>
          <a:xfrm>
            <a:off x="4407558" y="2777862"/>
            <a:ext cx="247650" cy="228600"/>
          </a:xfrm>
          <a:prstGeom prst="rect">
            <a:avLst/>
          </a:prstGeom>
          <a:noFill/>
          <a:ln>
            <a:noFill/>
          </a:ln>
        </p:spPr>
      </p:pic>
      <p:pic>
        <p:nvPicPr>
          <p:cNvPr id="281" name="Google Shape;281;p45"/>
          <p:cNvPicPr preferRelativeResize="0"/>
          <p:nvPr/>
        </p:nvPicPr>
        <p:blipFill>
          <a:blip r:embed="rId8">
            <a:alphaModFix/>
          </a:blip>
          <a:stretch>
            <a:fillRect/>
          </a:stretch>
        </p:blipFill>
        <p:spPr>
          <a:xfrm>
            <a:off x="6991446" y="2768325"/>
            <a:ext cx="219075" cy="247650"/>
          </a:xfrm>
          <a:prstGeom prst="rect">
            <a:avLst/>
          </a:prstGeom>
          <a:noFill/>
          <a:ln>
            <a:noFill/>
          </a:ln>
        </p:spPr>
      </p:pic>
      <p:cxnSp>
        <p:nvCxnSpPr>
          <p:cNvPr id="282" name="Google Shape;282;p45"/>
          <p:cNvCxnSpPr/>
          <p:nvPr/>
        </p:nvCxnSpPr>
        <p:spPr>
          <a:xfrm flipH="1" rot="10800000">
            <a:off x="117000" y="2705400"/>
            <a:ext cx="8910000" cy="23700"/>
          </a:xfrm>
          <a:prstGeom prst="straightConnector1">
            <a:avLst/>
          </a:prstGeom>
          <a:noFill/>
          <a:ln cap="flat" cmpd="sng" w="76200">
            <a:solidFill>
              <a:srgbClr val="212124"/>
            </a:solidFill>
            <a:prstDash val="solid"/>
            <a:round/>
            <a:headEnd len="med" w="med" type="none"/>
            <a:tailEnd len="med" w="med" type="none"/>
          </a:ln>
        </p:spPr>
      </p:cxnSp>
      <p:pic>
        <p:nvPicPr>
          <p:cNvPr id="283" name="Google Shape;283;p45"/>
          <p:cNvPicPr preferRelativeResize="0"/>
          <p:nvPr/>
        </p:nvPicPr>
        <p:blipFill>
          <a:blip r:embed="rId9">
            <a:alphaModFix/>
          </a:blip>
          <a:stretch>
            <a:fillRect/>
          </a:stretch>
        </p:blipFill>
        <p:spPr>
          <a:xfrm>
            <a:off x="656775" y="903550"/>
            <a:ext cx="2458325" cy="1668175"/>
          </a:xfrm>
          <a:prstGeom prst="rect">
            <a:avLst/>
          </a:prstGeom>
          <a:noFill/>
          <a:ln>
            <a:noFill/>
          </a:ln>
        </p:spPr>
      </p:pic>
      <p:pic>
        <p:nvPicPr>
          <p:cNvPr id="284" name="Google Shape;284;p45"/>
          <p:cNvPicPr preferRelativeResize="0"/>
          <p:nvPr/>
        </p:nvPicPr>
        <p:blipFill>
          <a:blip r:embed="rId10">
            <a:alphaModFix/>
          </a:blip>
          <a:stretch>
            <a:fillRect/>
          </a:stretch>
        </p:blipFill>
        <p:spPr>
          <a:xfrm>
            <a:off x="656775" y="3018025"/>
            <a:ext cx="2458325" cy="1714850"/>
          </a:xfrm>
          <a:prstGeom prst="rect">
            <a:avLst/>
          </a:prstGeom>
          <a:noFill/>
          <a:ln>
            <a:noFill/>
          </a:ln>
        </p:spPr>
      </p:pic>
      <p:pic>
        <p:nvPicPr>
          <p:cNvPr id="285" name="Google Shape;285;p45"/>
          <p:cNvPicPr preferRelativeResize="0"/>
          <p:nvPr/>
        </p:nvPicPr>
        <p:blipFill>
          <a:blip r:embed="rId11">
            <a:alphaModFix/>
          </a:blip>
          <a:stretch>
            <a:fillRect/>
          </a:stretch>
        </p:blipFill>
        <p:spPr>
          <a:xfrm>
            <a:off x="3361500" y="903550"/>
            <a:ext cx="2394287" cy="1668176"/>
          </a:xfrm>
          <a:prstGeom prst="rect">
            <a:avLst/>
          </a:prstGeom>
          <a:noFill/>
          <a:ln>
            <a:noFill/>
          </a:ln>
        </p:spPr>
      </p:pic>
      <p:pic>
        <p:nvPicPr>
          <p:cNvPr id="286" name="Google Shape;286;p45"/>
          <p:cNvPicPr preferRelativeResize="0"/>
          <p:nvPr/>
        </p:nvPicPr>
        <p:blipFill>
          <a:blip r:embed="rId12">
            <a:alphaModFix/>
          </a:blip>
          <a:stretch>
            <a:fillRect/>
          </a:stretch>
        </p:blipFill>
        <p:spPr>
          <a:xfrm>
            <a:off x="3285550" y="3015975"/>
            <a:ext cx="2458325" cy="1706700"/>
          </a:xfrm>
          <a:prstGeom prst="rect">
            <a:avLst/>
          </a:prstGeom>
          <a:noFill/>
          <a:ln>
            <a:noFill/>
          </a:ln>
        </p:spPr>
      </p:pic>
      <p:pic>
        <p:nvPicPr>
          <p:cNvPr id="287" name="Google Shape;287;p45"/>
          <p:cNvPicPr preferRelativeResize="0"/>
          <p:nvPr/>
        </p:nvPicPr>
        <p:blipFill>
          <a:blip r:embed="rId13">
            <a:alphaModFix/>
          </a:blip>
          <a:stretch>
            <a:fillRect/>
          </a:stretch>
        </p:blipFill>
        <p:spPr>
          <a:xfrm>
            <a:off x="5961250" y="3002150"/>
            <a:ext cx="2411625" cy="1714850"/>
          </a:xfrm>
          <a:prstGeom prst="rect">
            <a:avLst/>
          </a:prstGeom>
          <a:noFill/>
          <a:ln>
            <a:noFill/>
          </a:ln>
        </p:spPr>
      </p:pic>
      <p:pic>
        <p:nvPicPr>
          <p:cNvPr id="288" name="Google Shape;288;p45"/>
          <p:cNvPicPr preferRelativeResize="0"/>
          <p:nvPr/>
        </p:nvPicPr>
        <p:blipFill rotWithShape="1">
          <a:blip r:embed="rId14">
            <a:alphaModFix/>
          </a:blip>
          <a:srcRect b="0" l="31516" r="0" t="1758"/>
          <a:stretch/>
        </p:blipFill>
        <p:spPr>
          <a:xfrm>
            <a:off x="5991425" y="903549"/>
            <a:ext cx="2394275" cy="1668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294" name="Google Shape;294;p46"/>
          <p:cNvSpPr txBox="1"/>
          <p:nvPr>
            <p:ph type="title"/>
          </p:nvPr>
        </p:nvSpPr>
        <p:spPr>
          <a:xfrm>
            <a:off x="569750" y="203250"/>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People that help us to stay healthy - Answers</a:t>
            </a:r>
            <a:r>
              <a:rPr lang="en-GB"/>
              <a:t> </a:t>
            </a:r>
            <a:endParaRPr/>
          </a:p>
        </p:txBody>
      </p:sp>
      <p:pic>
        <p:nvPicPr>
          <p:cNvPr id="295" name="Google Shape;295;p46"/>
          <p:cNvPicPr preferRelativeResize="0"/>
          <p:nvPr/>
        </p:nvPicPr>
        <p:blipFill>
          <a:blip r:embed="rId3">
            <a:alphaModFix/>
          </a:blip>
          <a:stretch>
            <a:fillRect/>
          </a:stretch>
        </p:blipFill>
        <p:spPr>
          <a:xfrm>
            <a:off x="2009371" y="694012"/>
            <a:ext cx="219075" cy="209550"/>
          </a:xfrm>
          <a:prstGeom prst="rect">
            <a:avLst/>
          </a:prstGeom>
          <a:noFill/>
          <a:ln>
            <a:noFill/>
          </a:ln>
        </p:spPr>
      </p:pic>
      <p:pic>
        <p:nvPicPr>
          <p:cNvPr id="296" name="Google Shape;296;p46"/>
          <p:cNvPicPr preferRelativeResize="0"/>
          <p:nvPr/>
        </p:nvPicPr>
        <p:blipFill>
          <a:blip r:embed="rId4">
            <a:alphaModFix/>
          </a:blip>
          <a:stretch>
            <a:fillRect/>
          </a:stretch>
        </p:blipFill>
        <p:spPr>
          <a:xfrm>
            <a:off x="4414696" y="598525"/>
            <a:ext cx="266700" cy="257175"/>
          </a:xfrm>
          <a:prstGeom prst="rect">
            <a:avLst/>
          </a:prstGeom>
          <a:noFill/>
          <a:ln>
            <a:noFill/>
          </a:ln>
        </p:spPr>
      </p:pic>
      <p:pic>
        <p:nvPicPr>
          <p:cNvPr id="297" name="Google Shape;297;p46"/>
          <p:cNvPicPr preferRelativeResize="0"/>
          <p:nvPr/>
        </p:nvPicPr>
        <p:blipFill>
          <a:blip r:embed="rId5">
            <a:alphaModFix/>
          </a:blip>
          <a:stretch>
            <a:fillRect/>
          </a:stretch>
        </p:blipFill>
        <p:spPr>
          <a:xfrm>
            <a:off x="7184033" y="607850"/>
            <a:ext cx="190500" cy="257175"/>
          </a:xfrm>
          <a:prstGeom prst="rect">
            <a:avLst/>
          </a:prstGeom>
          <a:noFill/>
          <a:ln>
            <a:noFill/>
          </a:ln>
        </p:spPr>
      </p:pic>
      <p:pic>
        <p:nvPicPr>
          <p:cNvPr id="298" name="Google Shape;298;p46"/>
          <p:cNvPicPr preferRelativeResize="0"/>
          <p:nvPr/>
        </p:nvPicPr>
        <p:blipFill>
          <a:blip r:embed="rId6">
            <a:alphaModFix/>
          </a:blip>
          <a:stretch>
            <a:fillRect/>
          </a:stretch>
        </p:blipFill>
        <p:spPr>
          <a:xfrm>
            <a:off x="7155446" y="2634100"/>
            <a:ext cx="247650" cy="257175"/>
          </a:xfrm>
          <a:prstGeom prst="rect">
            <a:avLst/>
          </a:prstGeom>
          <a:noFill/>
          <a:ln>
            <a:noFill/>
          </a:ln>
        </p:spPr>
      </p:pic>
      <p:pic>
        <p:nvPicPr>
          <p:cNvPr id="299" name="Google Shape;299;p46"/>
          <p:cNvPicPr preferRelativeResize="0"/>
          <p:nvPr/>
        </p:nvPicPr>
        <p:blipFill>
          <a:blip r:embed="rId7">
            <a:alphaModFix/>
          </a:blip>
          <a:stretch>
            <a:fillRect/>
          </a:stretch>
        </p:blipFill>
        <p:spPr>
          <a:xfrm>
            <a:off x="1917158" y="2703825"/>
            <a:ext cx="247650" cy="228600"/>
          </a:xfrm>
          <a:prstGeom prst="rect">
            <a:avLst/>
          </a:prstGeom>
          <a:noFill/>
          <a:ln>
            <a:noFill/>
          </a:ln>
        </p:spPr>
      </p:pic>
      <p:pic>
        <p:nvPicPr>
          <p:cNvPr id="300" name="Google Shape;300;p46"/>
          <p:cNvPicPr preferRelativeResize="0"/>
          <p:nvPr/>
        </p:nvPicPr>
        <p:blipFill>
          <a:blip r:embed="rId8">
            <a:alphaModFix/>
          </a:blip>
          <a:stretch>
            <a:fillRect/>
          </a:stretch>
        </p:blipFill>
        <p:spPr>
          <a:xfrm>
            <a:off x="4462458" y="2658125"/>
            <a:ext cx="219075" cy="247650"/>
          </a:xfrm>
          <a:prstGeom prst="rect">
            <a:avLst/>
          </a:prstGeom>
          <a:noFill/>
          <a:ln>
            <a:noFill/>
          </a:ln>
        </p:spPr>
      </p:pic>
      <p:cxnSp>
        <p:nvCxnSpPr>
          <p:cNvPr id="301" name="Google Shape;301;p46"/>
          <p:cNvCxnSpPr/>
          <p:nvPr/>
        </p:nvCxnSpPr>
        <p:spPr>
          <a:xfrm>
            <a:off x="3262450" y="607850"/>
            <a:ext cx="15900" cy="4098900"/>
          </a:xfrm>
          <a:prstGeom prst="straightConnector1">
            <a:avLst/>
          </a:prstGeom>
          <a:noFill/>
          <a:ln cap="flat" cmpd="sng" w="38100">
            <a:solidFill>
              <a:srgbClr val="212124"/>
            </a:solidFill>
            <a:prstDash val="solid"/>
            <a:round/>
            <a:headEnd len="med" w="med" type="none"/>
            <a:tailEnd len="med" w="med" type="none"/>
          </a:ln>
        </p:spPr>
      </p:cxnSp>
      <p:cxnSp>
        <p:nvCxnSpPr>
          <p:cNvPr id="302" name="Google Shape;302;p46"/>
          <p:cNvCxnSpPr/>
          <p:nvPr/>
        </p:nvCxnSpPr>
        <p:spPr>
          <a:xfrm>
            <a:off x="5865650" y="607850"/>
            <a:ext cx="15900" cy="4098900"/>
          </a:xfrm>
          <a:prstGeom prst="straightConnector1">
            <a:avLst/>
          </a:prstGeom>
          <a:noFill/>
          <a:ln cap="flat" cmpd="sng" w="38100">
            <a:solidFill>
              <a:srgbClr val="212124"/>
            </a:solidFill>
            <a:prstDash val="solid"/>
            <a:round/>
            <a:headEnd len="med" w="med" type="none"/>
            <a:tailEnd len="med" w="med" type="none"/>
          </a:ln>
        </p:spPr>
      </p:cxnSp>
      <p:pic>
        <p:nvPicPr>
          <p:cNvPr id="303" name="Google Shape;303;p46"/>
          <p:cNvPicPr preferRelativeResize="0"/>
          <p:nvPr/>
        </p:nvPicPr>
        <p:blipFill>
          <a:blip r:embed="rId9">
            <a:alphaModFix/>
          </a:blip>
          <a:stretch>
            <a:fillRect/>
          </a:stretch>
        </p:blipFill>
        <p:spPr>
          <a:xfrm>
            <a:off x="656775" y="903550"/>
            <a:ext cx="2458325" cy="1668175"/>
          </a:xfrm>
          <a:prstGeom prst="rect">
            <a:avLst/>
          </a:prstGeom>
          <a:noFill/>
          <a:ln>
            <a:noFill/>
          </a:ln>
        </p:spPr>
      </p:pic>
      <p:pic>
        <p:nvPicPr>
          <p:cNvPr id="304" name="Google Shape;304;p46"/>
          <p:cNvPicPr preferRelativeResize="0"/>
          <p:nvPr/>
        </p:nvPicPr>
        <p:blipFill>
          <a:blip r:embed="rId10">
            <a:alphaModFix/>
          </a:blip>
          <a:stretch>
            <a:fillRect/>
          </a:stretch>
        </p:blipFill>
        <p:spPr>
          <a:xfrm>
            <a:off x="656775" y="2953625"/>
            <a:ext cx="2458325" cy="1706700"/>
          </a:xfrm>
          <a:prstGeom prst="rect">
            <a:avLst/>
          </a:prstGeom>
          <a:noFill/>
          <a:ln>
            <a:noFill/>
          </a:ln>
        </p:spPr>
      </p:pic>
      <p:pic>
        <p:nvPicPr>
          <p:cNvPr id="305" name="Google Shape;305;p46"/>
          <p:cNvPicPr preferRelativeResize="0"/>
          <p:nvPr/>
        </p:nvPicPr>
        <p:blipFill>
          <a:blip r:embed="rId11">
            <a:alphaModFix/>
          </a:blip>
          <a:stretch>
            <a:fillRect/>
          </a:stretch>
        </p:blipFill>
        <p:spPr>
          <a:xfrm>
            <a:off x="3361500" y="903550"/>
            <a:ext cx="2394287" cy="1668176"/>
          </a:xfrm>
          <a:prstGeom prst="rect">
            <a:avLst/>
          </a:prstGeom>
          <a:noFill/>
          <a:ln>
            <a:noFill/>
          </a:ln>
        </p:spPr>
      </p:pic>
      <p:pic>
        <p:nvPicPr>
          <p:cNvPr id="306" name="Google Shape;306;p46"/>
          <p:cNvPicPr preferRelativeResize="0"/>
          <p:nvPr/>
        </p:nvPicPr>
        <p:blipFill>
          <a:blip r:embed="rId12">
            <a:alphaModFix/>
          </a:blip>
          <a:stretch>
            <a:fillRect/>
          </a:stretch>
        </p:blipFill>
        <p:spPr>
          <a:xfrm>
            <a:off x="3373675" y="2949550"/>
            <a:ext cx="2411625" cy="1714850"/>
          </a:xfrm>
          <a:prstGeom prst="rect">
            <a:avLst/>
          </a:prstGeom>
          <a:noFill/>
          <a:ln>
            <a:noFill/>
          </a:ln>
        </p:spPr>
      </p:pic>
      <p:pic>
        <p:nvPicPr>
          <p:cNvPr id="307" name="Google Shape;307;p46"/>
          <p:cNvPicPr preferRelativeResize="0"/>
          <p:nvPr/>
        </p:nvPicPr>
        <p:blipFill>
          <a:blip r:embed="rId13">
            <a:alphaModFix/>
          </a:blip>
          <a:stretch>
            <a:fillRect/>
          </a:stretch>
        </p:blipFill>
        <p:spPr>
          <a:xfrm>
            <a:off x="5961900" y="2953650"/>
            <a:ext cx="2458325" cy="1714850"/>
          </a:xfrm>
          <a:prstGeom prst="rect">
            <a:avLst/>
          </a:prstGeom>
          <a:noFill/>
          <a:ln>
            <a:noFill/>
          </a:ln>
        </p:spPr>
      </p:pic>
      <p:pic>
        <p:nvPicPr>
          <p:cNvPr id="308" name="Google Shape;308;p46"/>
          <p:cNvPicPr preferRelativeResize="0"/>
          <p:nvPr/>
        </p:nvPicPr>
        <p:blipFill rotWithShape="1">
          <a:blip r:embed="rId14">
            <a:alphaModFix/>
          </a:blip>
          <a:srcRect b="0" l="31516" r="0" t="1758"/>
          <a:stretch/>
        </p:blipFill>
        <p:spPr>
          <a:xfrm>
            <a:off x="5991425" y="903549"/>
            <a:ext cx="2394275" cy="16681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7"/>
          <p:cNvSpPr txBox="1"/>
          <p:nvPr>
            <p:ph type="title"/>
          </p:nvPr>
        </p:nvSpPr>
        <p:spPr>
          <a:xfrm>
            <a:off x="458975" y="446400"/>
            <a:ext cx="39510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Activity 3</a:t>
            </a:r>
            <a:endParaRPr>
              <a:solidFill>
                <a:schemeClr val="dk2"/>
              </a:solidFill>
            </a:endParaRPr>
          </a:p>
        </p:txBody>
      </p:sp>
      <p:sp>
        <p:nvSpPr>
          <p:cNvPr id="314" name="Google Shape;314;p47"/>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AutoNum type="arabicPeriod"/>
            </a:pPr>
            <a:r>
              <a:rPr b="1" lang="en-GB" sz="1900"/>
              <a:t>Look closely </a:t>
            </a:r>
            <a:r>
              <a:rPr lang="en-GB" sz="1900"/>
              <a:t>at the different people in our community who help us on the next slide and </a:t>
            </a:r>
            <a:r>
              <a:rPr b="1" lang="en-GB" sz="1900"/>
              <a:t>match</a:t>
            </a:r>
            <a:r>
              <a:rPr lang="en-GB" sz="1900"/>
              <a:t> them with their roles. </a:t>
            </a:r>
            <a:endParaRPr sz="1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8"/>
          <p:cNvSpPr txBox="1"/>
          <p:nvPr>
            <p:ph type="title"/>
          </p:nvPr>
        </p:nvSpPr>
        <p:spPr>
          <a:xfrm>
            <a:off x="569750" y="2852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Other people who can help us</a:t>
            </a:r>
            <a:endParaRPr>
              <a:solidFill>
                <a:schemeClr val="dk2"/>
              </a:solidFill>
            </a:endParaRPr>
          </a:p>
        </p:txBody>
      </p:sp>
      <p:sp>
        <p:nvSpPr>
          <p:cNvPr id="320" name="Google Shape;320;p4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pic>
        <p:nvPicPr>
          <p:cNvPr id="321" name="Google Shape;321;p48"/>
          <p:cNvPicPr preferRelativeResize="0"/>
          <p:nvPr/>
        </p:nvPicPr>
        <p:blipFill>
          <a:blip r:embed="rId3">
            <a:alphaModFix/>
          </a:blip>
          <a:stretch>
            <a:fillRect/>
          </a:stretch>
        </p:blipFill>
        <p:spPr>
          <a:xfrm>
            <a:off x="1214471" y="670637"/>
            <a:ext cx="219075" cy="209550"/>
          </a:xfrm>
          <a:prstGeom prst="rect">
            <a:avLst/>
          </a:prstGeom>
          <a:noFill/>
          <a:ln>
            <a:noFill/>
          </a:ln>
        </p:spPr>
      </p:pic>
      <p:pic>
        <p:nvPicPr>
          <p:cNvPr id="322" name="Google Shape;322;p48"/>
          <p:cNvPicPr preferRelativeResize="0"/>
          <p:nvPr/>
        </p:nvPicPr>
        <p:blipFill>
          <a:blip r:embed="rId4">
            <a:alphaModFix/>
          </a:blip>
          <a:stretch>
            <a:fillRect/>
          </a:stretch>
        </p:blipFill>
        <p:spPr>
          <a:xfrm>
            <a:off x="3333646" y="646812"/>
            <a:ext cx="266700" cy="257175"/>
          </a:xfrm>
          <a:prstGeom prst="rect">
            <a:avLst/>
          </a:prstGeom>
          <a:noFill/>
          <a:ln>
            <a:noFill/>
          </a:ln>
        </p:spPr>
      </p:pic>
      <p:pic>
        <p:nvPicPr>
          <p:cNvPr id="323" name="Google Shape;323;p48"/>
          <p:cNvPicPr preferRelativeResize="0"/>
          <p:nvPr/>
        </p:nvPicPr>
        <p:blipFill>
          <a:blip r:embed="rId5">
            <a:alphaModFix/>
          </a:blip>
          <a:stretch>
            <a:fillRect/>
          </a:stretch>
        </p:blipFill>
        <p:spPr>
          <a:xfrm>
            <a:off x="5640983" y="646812"/>
            <a:ext cx="190500" cy="257175"/>
          </a:xfrm>
          <a:prstGeom prst="rect">
            <a:avLst/>
          </a:prstGeom>
          <a:noFill/>
          <a:ln>
            <a:noFill/>
          </a:ln>
        </p:spPr>
      </p:pic>
      <p:pic>
        <p:nvPicPr>
          <p:cNvPr id="324" name="Google Shape;324;p48"/>
          <p:cNvPicPr preferRelativeResize="0"/>
          <p:nvPr/>
        </p:nvPicPr>
        <p:blipFill>
          <a:blip r:embed="rId6">
            <a:alphaModFix/>
          </a:blip>
          <a:stretch>
            <a:fillRect/>
          </a:stretch>
        </p:blipFill>
        <p:spPr>
          <a:xfrm>
            <a:off x="7963371" y="632525"/>
            <a:ext cx="219075" cy="285750"/>
          </a:xfrm>
          <a:prstGeom prst="rect">
            <a:avLst/>
          </a:prstGeom>
          <a:noFill/>
          <a:ln>
            <a:noFill/>
          </a:ln>
        </p:spPr>
      </p:pic>
      <p:pic>
        <p:nvPicPr>
          <p:cNvPr id="325" name="Google Shape;325;p48"/>
          <p:cNvPicPr preferRelativeResize="0"/>
          <p:nvPr/>
        </p:nvPicPr>
        <p:blipFill>
          <a:blip r:embed="rId7">
            <a:alphaModFix/>
          </a:blip>
          <a:stretch>
            <a:fillRect/>
          </a:stretch>
        </p:blipFill>
        <p:spPr>
          <a:xfrm>
            <a:off x="1214476" y="2562000"/>
            <a:ext cx="219075" cy="227501"/>
          </a:xfrm>
          <a:prstGeom prst="rect">
            <a:avLst/>
          </a:prstGeom>
          <a:noFill/>
          <a:ln>
            <a:noFill/>
          </a:ln>
        </p:spPr>
      </p:pic>
      <p:pic>
        <p:nvPicPr>
          <p:cNvPr id="326" name="Google Shape;326;p48"/>
          <p:cNvPicPr preferRelativeResize="0"/>
          <p:nvPr/>
        </p:nvPicPr>
        <p:blipFill>
          <a:blip r:embed="rId8">
            <a:alphaModFix/>
          </a:blip>
          <a:stretch>
            <a:fillRect/>
          </a:stretch>
        </p:blipFill>
        <p:spPr>
          <a:xfrm>
            <a:off x="3418801" y="2586150"/>
            <a:ext cx="219075" cy="202223"/>
          </a:xfrm>
          <a:prstGeom prst="rect">
            <a:avLst/>
          </a:prstGeom>
          <a:noFill/>
          <a:ln>
            <a:noFill/>
          </a:ln>
        </p:spPr>
      </p:pic>
      <p:pic>
        <p:nvPicPr>
          <p:cNvPr id="327" name="Google Shape;327;p48"/>
          <p:cNvPicPr preferRelativeResize="0"/>
          <p:nvPr/>
        </p:nvPicPr>
        <p:blipFill>
          <a:blip r:embed="rId9">
            <a:alphaModFix/>
          </a:blip>
          <a:stretch>
            <a:fillRect/>
          </a:stretch>
        </p:blipFill>
        <p:spPr>
          <a:xfrm>
            <a:off x="5681927" y="2586152"/>
            <a:ext cx="190500" cy="215348"/>
          </a:xfrm>
          <a:prstGeom prst="rect">
            <a:avLst/>
          </a:prstGeom>
          <a:noFill/>
          <a:ln>
            <a:noFill/>
          </a:ln>
        </p:spPr>
      </p:pic>
      <p:pic>
        <p:nvPicPr>
          <p:cNvPr id="328" name="Google Shape;328;p48"/>
          <p:cNvPicPr preferRelativeResize="0"/>
          <p:nvPr/>
        </p:nvPicPr>
        <p:blipFill>
          <a:blip r:embed="rId10">
            <a:alphaModFix/>
          </a:blip>
          <a:stretch>
            <a:fillRect/>
          </a:stretch>
        </p:blipFill>
        <p:spPr>
          <a:xfrm>
            <a:off x="7916475" y="2574748"/>
            <a:ext cx="266700" cy="238152"/>
          </a:xfrm>
          <a:prstGeom prst="rect">
            <a:avLst/>
          </a:prstGeom>
          <a:noFill/>
          <a:ln>
            <a:noFill/>
          </a:ln>
        </p:spPr>
      </p:pic>
      <p:cxnSp>
        <p:nvCxnSpPr>
          <p:cNvPr id="329" name="Google Shape;329;p48"/>
          <p:cNvCxnSpPr/>
          <p:nvPr/>
        </p:nvCxnSpPr>
        <p:spPr>
          <a:xfrm flipH="1" rot="10800000">
            <a:off x="102875" y="2529300"/>
            <a:ext cx="8910000" cy="23700"/>
          </a:xfrm>
          <a:prstGeom prst="straightConnector1">
            <a:avLst/>
          </a:prstGeom>
          <a:noFill/>
          <a:ln cap="flat" cmpd="sng" w="76200">
            <a:solidFill>
              <a:srgbClr val="212124"/>
            </a:solidFill>
            <a:prstDash val="solid"/>
            <a:round/>
            <a:headEnd len="med" w="med" type="none"/>
            <a:tailEnd len="med" w="med" type="none"/>
          </a:ln>
        </p:spPr>
      </p:cxnSp>
      <p:pic>
        <p:nvPicPr>
          <p:cNvPr id="330" name="Google Shape;330;p48"/>
          <p:cNvPicPr preferRelativeResize="0"/>
          <p:nvPr/>
        </p:nvPicPr>
        <p:blipFill>
          <a:blip r:embed="rId11">
            <a:alphaModFix/>
          </a:blip>
          <a:stretch>
            <a:fillRect/>
          </a:stretch>
        </p:blipFill>
        <p:spPr>
          <a:xfrm>
            <a:off x="118600" y="949550"/>
            <a:ext cx="2241250" cy="1549925"/>
          </a:xfrm>
          <a:prstGeom prst="rect">
            <a:avLst/>
          </a:prstGeom>
          <a:noFill/>
          <a:ln>
            <a:noFill/>
          </a:ln>
        </p:spPr>
      </p:pic>
      <p:pic>
        <p:nvPicPr>
          <p:cNvPr id="331" name="Google Shape;331;p48"/>
          <p:cNvPicPr preferRelativeResize="0"/>
          <p:nvPr/>
        </p:nvPicPr>
        <p:blipFill>
          <a:blip r:embed="rId12">
            <a:alphaModFix/>
          </a:blip>
          <a:stretch>
            <a:fillRect/>
          </a:stretch>
        </p:blipFill>
        <p:spPr>
          <a:xfrm>
            <a:off x="4791600" y="2801499"/>
            <a:ext cx="2085750" cy="1670949"/>
          </a:xfrm>
          <a:prstGeom prst="rect">
            <a:avLst/>
          </a:prstGeom>
          <a:noFill/>
          <a:ln>
            <a:noFill/>
          </a:ln>
        </p:spPr>
      </p:pic>
      <p:pic>
        <p:nvPicPr>
          <p:cNvPr id="332" name="Google Shape;332;p48"/>
          <p:cNvPicPr preferRelativeResize="0"/>
          <p:nvPr/>
        </p:nvPicPr>
        <p:blipFill>
          <a:blip r:embed="rId13">
            <a:alphaModFix/>
          </a:blip>
          <a:stretch>
            <a:fillRect/>
          </a:stretch>
        </p:blipFill>
        <p:spPr>
          <a:xfrm>
            <a:off x="118600" y="2810925"/>
            <a:ext cx="2241250" cy="1670950"/>
          </a:xfrm>
          <a:prstGeom prst="rect">
            <a:avLst/>
          </a:prstGeom>
          <a:noFill/>
          <a:ln>
            <a:noFill/>
          </a:ln>
        </p:spPr>
      </p:pic>
      <p:pic>
        <p:nvPicPr>
          <p:cNvPr id="333" name="Google Shape;333;p48"/>
          <p:cNvPicPr preferRelativeResize="0"/>
          <p:nvPr/>
        </p:nvPicPr>
        <p:blipFill>
          <a:blip r:embed="rId14">
            <a:alphaModFix/>
          </a:blip>
          <a:stretch>
            <a:fillRect/>
          </a:stretch>
        </p:blipFill>
        <p:spPr>
          <a:xfrm>
            <a:off x="4734300" y="946225"/>
            <a:ext cx="2143050" cy="1549925"/>
          </a:xfrm>
          <a:prstGeom prst="rect">
            <a:avLst/>
          </a:prstGeom>
          <a:noFill/>
          <a:ln>
            <a:noFill/>
          </a:ln>
        </p:spPr>
      </p:pic>
      <p:pic>
        <p:nvPicPr>
          <p:cNvPr id="334" name="Google Shape;334;p48"/>
          <p:cNvPicPr preferRelativeResize="0"/>
          <p:nvPr/>
        </p:nvPicPr>
        <p:blipFill>
          <a:blip r:embed="rId15">
            <a:alphaModFix/>
          </a:blip>
          <a:stretch>
            <a:fillRect/>
          </a:stretch>
        </p:blipFill>
        <p:spPr>
          <a:xfrm>
            <a:off x="2446575" y="949550"/>
            <a:ext cx="2201001" cy="1528374"/>
          </a:xfrm>
          <a:prstGeom prst="rect">
            <a:avLst/>
          </a:prstGeom>
          <a:noFill/>
          <a:ln>
            <a:noFill/>
          </a:ln>
        </p:spPr>
      </p:pic>
      <p:pic>
        <p:nvPicPr>
          <p:cNvPr id="335" name="Google Shape;335;p48"/>
          <p:cNvPicPr preferRelativeResize="0"/>
          <p:nvPr/>
        </p:nvPicPr>
        <p:blipFill>
          <a:blip r:embed="rId16">
            <a:alphaModFix/>
          </a:blip>
          <a:stretch>
            <a:fillRect/>
          </a:stretch>
        </p:blipFill>
        <p:spPr>
          <a:xfrm>
            <a:off x="6964075" y="937700"/>
            <a:ext cx="2048803" cy="1549923"/>
          </a:xfrm>
          <a:prstGeom prst="rect">
            <a:avLst/>
          </a:prstGeom>
          <a:noFill/>
          <a:ln>
            <a:noFill/>
          </a:ln>
        </p:spPr>
      </p:pic>
      <p:pic>
        <p:nvPicPr>
          <p:cNvPr id="336" name="Google Shape;336;p48"/>
          <p:cNvPicPr preferRelativeResize="0"/>
          <p:nvPr/>
        </p:nvPicPr>
        <p:blipFill>
          <a:blip r:embed="rId17">
            <a:alphaModFix/>
          </a:blip>
          <a:stretch>
            <a:fillRect/>
          </a:stretch>
        </p:blipFill>
        <p:spPr>
          <a:xfrm>
            <a:off x="2401850" y="2801500"/>
            <a:ext cx="2332150" cy="1670950"/>
          </a:xfrm>
          <a:prstGeom prst="rect">
            <a:avLst/>
          </a:prstGeom>
          <a:noFill/>
          <a:ln>
            <a:noFill/>
          </a:ln>
        </p:spPr>
      </p:pic>
      <p:pic>
        <p:nvPicPr>
          <p:cNvPr id="337" name="Google Shape;337;p48"/>
          <p:cNvPicPr preferRelativeResize="0"/>
          <p:nvPr/>
        </p:nvPicPr>
        <p:blipFill>
          <a:blip r:embed="rId18">
            <a:alphaModFix/>
          </a:blip>
          <a:stretch>
            <a:fillRect/>
          </a:stretch>
        </p:blipFill>
        <p:spPr>
          <a:xfrm>
            <a:off x="6934950" y="2801500"/>
            <a:ext cx="2085749" cy="1670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569750" y="2852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Other people that can help us - Answers</a:t>
            </a:r>
            <a:endParaRPr>
              <a:solidFill>
                <a:schemeClr val="dk2"/>
              </a:solidFill>
            </a:endParaRPr>
          </a:p>
        </p:txBody>
      </p:sp>
      <p:sp>
        <p:nvSpPr>
          <p:cNvPr id="343" name="Google Shape;343;p49"/>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pic>
        <p:nvPicPr>
          <p:cNvPr id="344" name="Google Shape;344;p49"/>
          <p:cNvPicPr preferRelativeResize="0"/>
          <p:nvPr/>
        </p:nvPicPr>
        <p:blipFill>
          <a:blip r:embed="rId3">
            <a:alphaModFix/>
          </a:blip>
          <a:stretch>
            <a:fillRect/>
          </a:stretch>
        </p:blipFill>
        <p:spPr>
          <a:xfrm>
            <a:off x="5522501" y="2676837"/>
            <a:ext cx="219075" cy="227501"/>
          </a:xfrm>
          <a:prstGeom prst="rect">
            <a:avLst/>
          </a:prstGeom>
          <a:noFill/>
          <a:ln>
            <a:noFill/>
          </a:ln>
        </p:spPr>
      </p:pic>
      <p:pic>
        <p:nvPicPr>
          <p:cNvPr id="345" name="Google Shape;345;p49"/>
          <p:cNvPicPr preferRelativeResize="0"/>
          <p:nvPr/>
        </p:nvPicPr>
        <p:blipFill>
          <a:blip r:embed="rId4">
            <a:alphaModFix/>
          </a:blip>
          <a:stretch>
            <a:fillRect/>
          </a:stretch>
        </p:blipFill>
        <p:spPr>
          <a:xfrm>
            <a:off x="7860526" y="2689475"/>
            <a:ext cx="219075" cy="202223"/>
          </a:xfrm>
          <a:prstGeom prst="rect">
            <a:avLst/>
          </a:prstGeom>
          <a:noFill/>
          <a:ln>
            <a:noFill/>
          </a:ln>
        </p:spPr>
      </p:pic>
      <p:pic>
        <p:nvPicPr>
          <p:cNvPr id="346" name="Google Shape;346;p49"/>
          <p:cNvPicPr preferRelativeResize="0"/>
          <p:nvPr/>
        </p:nvPicPr>
        <p:blipFill>
          <a:blip r:embed="rId5">
            <a:alphaModFix/>
          </a:blip>
          <a:stretch>
            <a:fillRect/>
          </a:stretch>
        </p:blipFill>
        <p:spPr>
          <a:xfrm>
            <a:off x="3384114" y="2682915"/>
            <a:ext cx="190500" cy="215348"/>
          </a:xfrm>
          <a:prstGeom prst="rect">
            <a:avLst/>
          </a:prstGeom>
          <a:noFill/>
          <a:ln>
            <a:noFill/>
          </a:ln>
        </p:spPr>
      </p:pic>
      <p:pic>
        <p:nvPicPr>
          <p:cNvPr id="347" name="Google Shape;347;p49"/>
          <p:cNvPicPr preferRelativeResize="0"/>
          <p:nvPr/>
        </p:nvPicPr>
        <p:blipFill>
          <a:blip r:embed="rId6">
            <a:alphaModFix/>
          </a:blip>
          <a:stretch>
            <a:fillRect/>
          </a:stretch>
        </p:blipFill>
        <p:spPr>
          <a:xfrm>
            <a:off x="1152863" y="2671510"/>
            <a:ext cx="266700" cy="238152"/>
          </a:xfrm>
          <a:prstGeom prst="rect">
            <a:avLst/>
          </a:prstGeom>
          <a:noFill/>
          <a:ln>
            <a:noFill/>
          </a:ln>
        </p:spPr>
      </p:pic>
      <p:cxnSp>
        <p:nvCxnSpPr>
          <p:cNvPr id="348" name="Google Shape;348;p49"/>
          <p:cNvCxnSpPr/>
          <p:nvPr/>
        </p:nvCxnSpPr>
        <p:spPr>
          <a:xfrm>
            <a:off x="2383750" y="741138"/>
            <a:ext cx="15900" cy="4098900"/>
          </a:xfrm>
          <a:prstGeom prst="straightConnector1">
            <a:avLst/>
          </a:prstGeom>
          <a:noFill/>
          <a:ln cap="flat" cmpd="sng" w="38100">
            <a:solidFill>
              <a:srgbClr val="212124"/>
            </a:solidFill>
            <a:prstDash val="solid"/>
            <a:round/>
            <a:headEnd len="med" w="med" type="none"/>
            <a:tailEnd len="med" w="med" type="none"/>
          </a:ln>
        </p:spPr>
      </p:cxnSp>
      <p:cxnSp>
        <p:nvCxnSpPr>
          <p:cNvPr id="349" name="Google Shape;349;p49"/>
          <p:cNvCxnSpPr/>
          <p:nvPr/>
        </p:nvCxnSpPr>
        <p:spPr>
          <a:xfrm>
            <a:off x="4646563" y="741138"/>
            <a:ext cx="15900" cy="4098900"/>
          </a:xfrm>
          <a:prstGeom prst="straightConnector1">
            <a:avLst/>
          </a:prstGeom>
          <a:noFill/>
          <a:ln cap="flat" cmpd="sng" w="38100">
            <a:solidFill>
              <a:srgbClr val="212124"/>
            </a:solidFill>
            <a:prstDash val="solid"/>
            <a:round/>
            <a:headEnd len="med" w="med" type="none"/>
            <a:tailEnd len="med" w="med" type="none"/>
          </a:ln>
        </p:spPr>
      </p:cxnSp>
      <p:cxnSp>
        <p:nvCxnSpPr>
          <p:cNvPr id="350" name="Google Shape;350;p49"/>
          <p:cNvCxnSpPr/>
          <p:nvPr/>
        </p:nvCxnSpPr>
        <p:spPr>
          <a:xfrm>
            <a:off x="6869288" y="741125"/>
            <a:ext cx="15900" cy="4098900"/>
          </a:xfrm>
          <a:prstGeom prst="straightConnector1">
            <a:avLst/>
          </a:prstGeom>
          <a:noFill/>
          <a:ln cap="flat" cmpd="sng" w="38100">
            <a:solidFill>
              <a:srgbClr val="212124"/>
            </a:solidFill>
            <a:prstDash val="solid"/>
            <a:round/>
            <a:headEnd len="med" w="med" type="none"/>
            <a:tailEnd len="med" w="med" type="none"/>
          </a:ln>
        </p:spPr>
      </p:cxnSp>
      <p:pic>
        <p:nvPicPr>
          <p:cNvPr id="351" name="Google Shape;351;p49"/>
          <p:cNvPicPr preferRelativeResize="0"/>
          <p:nvPr/>
        </p:nvPicPr>
        <p:blipFill>
          <a:blip r:embed="rId7">
            <a:alphaModFix/>
          </a:blip>
          <a:stretch>
            <a:fillRect/>
          </a:stretch>
        </p:blipFill>
        <p:spPr>
          <a:xfrm>
            <a:off x="87050" y="741125"/>
            <a:ext cx="8943701" cy="1982550"/>
          </a:xfrm>
          <a:prstGeom prst="rect">
            <a:avLst/>
          </a:prstGeom>
          <a:noFill/>
          <a:ln>
            <a:noFill/>
          </a:ln>
        </p:spPr>
      </p:pic>
      <p:pic>
        <p:nvPicPr>
          <p:cNvPr id="352" name="Google Shape;352;p49"/>
          <p:cNvPicPr preferRelativeResize="0"/>
          <p:nvPr/>
        </p:nvPicPr>
        <p:blipFill>
          <a:blip r:embed="rId8">
            <a:alphaModFix/>
          </a:blip>
          <a:stretch>
            <a:fillRect/>
          </a:stretch>
        </p:blipFill>
        <p:spPr>
          <a:xfrm>
            <a:off x="2462875" y="2977100"/>
            <a:ext cx="2085724" cy="1612476"/>
          </a:xfrm>
          <a:prstGeom prst="rect">
            <a:avLst/>
          </a:prstGeom>
          <a:noFill/>
          <a:ln>
            <a:noFill/>
          </a:ln>
        </p:spPr>
      </p:pic>
      <p:pic>
        <p:nvPicPr>
          <p:cNvPr id="353" name="Google Shape;353;p49"/>
          <p:cNvPicPr preferRelativeResize="0"/>
          <p:nvPr/>
        </p:nvPicPr>
        <p:blipFill>
          <a:blip r:embed="rId9">
            <a:alphaModFix/>
          </a:blip>
          <a:stretch>
            <a:fillRect/>
          </a:stretch>
        </p:blipFill>
        <p:spPr>
          <a:xfrm>
            <a:off x="4725250" y="2977100"/>
            <a:ext cx="2085725" cy="1565000"/>
          </a:xfrm>
          <a:prstGeom prst="rect">
            <a:avLst/>
          </a:prstGeom>
          <a:noFill/>
          <a:ln>
            <a:noFill/>
          </a:ln>
        </p:spPr>
      </p:pic>
      <p:pic>
        <p:nvPicPr>
          <p:cNvPr id="354" name="Google Shape;354;p49"/>
          <p:cNvPicPr preferRelativeResize="0"/>
          <p:nvPr/>
        </p:nvPicPr>
        <p:blipFill>
          <a:blip r:embed="rId10">
            <a:alphaModFix/>
          </a:blip>
          <a:stretch>
            <a:fillRect/>
          </a:stretch>
        </p:blipFill>
        <p:spPr>
          <a:xfrm>
            <a:off x="6943525" y="2977100"/>
            <a:ext cx="1998250" cy="1565000"/>
          </a:xfrm>
          <a:prstGeom prst="rect">
            <a:avLst/>
          </a:prstGeom>
          <a:noFill/>
          <a:ln>
            <a:noFill/>
          </a:ln>
        </p:spPr>
      </p:pic>
      <p:pic>
        <p:nvPicPr>
          <p:cNvPr id="355" name="Google Shape;355;p49"/>
          <p:cNvPicPr preferRelativeResize="0"/>
          <p:nvPr/>
        </p:nvPicPr>
        <p:blipFill>
          <a:blip r:embed="rId11">
            <a:alphaModFix/>
          </a:blip>
          <a:stretch>
            <a:fillRect/>
          </a:stretch>
        </p:blipFill>
        <p:spPr>
          <a:xfrm>
            <a:off x="234775" y="2923025"/>
            <a:ext cx="2085749" cy="1670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0"/>
          <p:cNvSpPr txBox="1"/>
          <p:nvPr>
            <p:ph type="title"/>
          </p:nvPr>
        </p:nvSpPr>
        <p:spPr>
          <a:xfrm>
            <a:off x="384050" y="155675"/>
            <a:ext cx="8226000" cy="5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People who help us...</a:t>
            </a:r>
            <a:endParaRPr>
              <a:solidFill>
                <a:schemeClr val="dk2"/>
              </a:solidFill>
            </a:endParaRPr>
          </a:p>
        </p:txBody>
      </p:sp>
      <p:sp>
        <p:nvSpPr>
          <p:cNvPr id="361" name="Google Shape;361;p50"/>
          <p:cNvSpPr txBox="1"/>
          <p:nvPr/>
        </p:nvSpPr>
        <p:spPr>
          <a:xfrm>
            <a:off x="458975" y="582600"/>
            <a:ext cx="7765200" cy="3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latin typeface="Montserrat"/>
                <a:ea typeface="Montserrat"/>
                <a:cs typeface="Montserrat"/>
                <a:sym typeface="Montserrat"/>
              </a:rPr>
              <a:t>In an emergency:</a:t>
            </a:r>
            <a:endParaRPr b="1" u="sng">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sz="900"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362" name="Google Shape;362;p50"/>
          <p:cNvPicPr preferRelativeResize="0"/>
          <p:nvPr/>
        </p:nvPicPr>
        <p:blipFill>
          <a:blip r:embed="rId3">
            <a:alphaModFix/>
          </a:blip>
          <a:stretch>
            <a:fillRect/>
          </a:stretch>
        </p:blipFill>
        <p:spPr>
          <a:xfrm>
            <a:off x="69645" y="1343013"/>
            <a:ext cx="2674451" cy="1782275"/>
          </a:xfrm>
          <a:prstGeom prst="rect">
            <a:avLst/>
          </a:prstGeom>
          <a:noFill/>
          <a:ln>
            <a:noFill/>
          </a:ln>
          <a:effectLst>
            <a:outerShdw blurRad="57150" rotWithShape="0" algn="bl" dir="5400000" dist="19050">
              <a:srgbClr val="000000">
                <a:alpha val="50000"/>
              </a:srgbClr>
            </a:outerShdw>
          </a:effectLst>
        </p:spPr>
      </p:pic>
      <p:sp>
        <p:nvSpPr>
          <p:cNvPr id="363" name="Google Shape;363;p50"/>
          <p:cNvSpPr txBox="1"/>
          <p:nvPr/>
        </p:nvSpPr>
        <p:spPr>
          <a:xfrm>
            <a:off x="125175" y="3123850"/>
            <a:ext cx="2280900" cy="2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Police</a:t>
            </a:r>
            <a:endParaRPr sz="1600">
              <a:latin typeface="Montserrat"/>
              <a:ea typeface="Montserrat"/>
              <a:cs typeface="Montserrat"/>
              <a:sym typeface="Montserrat"/>
            </a:endParaRPr>
          </a:p>
        </p:txBody>
      </p:sp>
      <p:pic>
        <p:nvPicPr>
          <p:cNvPr id="364" name="Google Shape;364;p50"/>
          <p:cNvPicPr preferRelativeResize="0"/>
          <p:nvPr/>
        </p:nvPicPr>
        <p:blipFill>
          <a:blip r:embed="rId4">
            <a:alphaModFix/>
          </a:blip>
          <a:stretch>
            <a:fillRect/>
          </a:stretch>
        </p:blipFill>
        <p:spPr>
          <a:xfrm>
            <a:off x="2974000" y="1343025"/>
            <a:ext cx="2957301" cy="1782276"/>
          </a:xfrm>
          <a:prstGeom prst="rect">
            <a:avLst/>
          </a:prstGeom>
          <a:noFill/>
          <a:ln>
            <a:noFill/>
          </a:ln>
          <a:effectLst>
            <a:outerShdw blurRad="57150" rotWithShape="0" algn="bl" dir="5400000" dist="19050">
              <a:srgbClr val="000000">
                <a:alpha val="50000"/>
              </a:srgbClr>
            </a:outerShdw>
          </a:effectLst>
        </p:spPr>
      </p:pic>
      <p:sp>
        <p:nvSpPr>
          <p:cNvPr id="365" name="Google Shape;365;p50"/>
          <p:cNvSpPr txBox="1"/>
          <p:nvPr/>
        </p:nvSpPr>
        <p:spPr>
          <a:xfrm>
            <a:off x="3312200" y="3124750"/>
            <a:ext cx="2280900" cy="2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The Ambulance Service and Paramedics</a:t>
            </a:r>
            <a:endParaRPr sz="1600">
              <a:latin typeface="Montserrat"/>
              <a:ea typeface="Montserrat"/>
              <a:cs typeface="Montserrat"/>
              <a:sym typeface="Montserrat"/>
            </a:endParaRPr>
          </a:p>
        </p:txBody>
      </p:sp>
      <p:pic>
        <p:nvPicPr>
          <p:cNvPr id="366" name="Google Shape;366;p50"/>
          <p:cNvPicPr preferRelativeResize="0"/>
          <p:nvPr/>
        </p:nvPicPr>
        <p:blipFill>
          <a:blip r:embed="rId5">
            <a:alphaModFix/>
          </a:blip>
          <a:stretch>
            <a:fillRect/>
          </a:stretch>
        </p:blipFill>
        <p:spPr>
          <a:xfrm>
            <a:off x="6085000" y="1343025"/>
            <a:ext cx="2957299" cy="1782275"/>
          </a:xfrm>
          <a:prstGeom prst="rect">
            <a:avLst/>
          </a:prstGeom>
          <a:noFill/>
          <a:ln>
            <a:noFill/>
          </a:ln>
          <a:effectLst>
            <a:outerShdw blurRad="57150" rotWithShape="0" algn="bl" dir="5400000" dist="19050">
              <a:srgbClr val="000000">
                <a:alpha val="50000"/>
              </a:srgbClr>
            </a:outerShdw>
          </a:effectLst>
        </p:spPr>
      </p:pic>
      <p:sp>
        <p:nvSpPr>
          <p:cNvPr id="367" name="Google Shape;367;p50"/>
          <p:cNvSpPr txBox="1"/>
          <p:nvPr/>
        </p:nvSpPr>
        <p:spPr>
          <a:xfrm>
            <a:off x="6346825" y="3246550"/>
            <a:ext cx="2280900" cy="2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The Fire Service</a:t>
            </a:r>
            <a:endParaRPr sz="1600">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1"/>
          <p:cNvSpPr txBox="1"/>
          <p:nvPr>
            <p:ph type="title"/>
          </p:nvPr>
        </p:nvSpPr>
        <p:spPr>
          <a:xfrm>
            <a:off x="384050" y="155675"/>
            <a:ext cx="8226000" cy="5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People who help us...</a:t>
            </a:r>
            <a:endParaRPr>
              <a:solidFill>
                <a:schemeClr val="dk2"/>
              </a:solidFill>
            </a:endParaRPr>
          </a:p>
        </p:txBody>
      </p:sp>
      <p:sp>
        <p:nvSpPr>
          <p:cNvPr id="373" name="Google Shape;373;p51"/>
          <p:cNvSpPr txBox="1"/>
          <p:nvPr/>
        </p:nvSpPr>
        <p:spPr>
          <a:xfrm>
            <a:off x="458975" y="582600"/>
            <a:ext cx="7765200" cy="3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latin typeface="Montserrat"/>
                <a:ea typeface="Montserrat"/>
                <a:cs typeface="Montserrat"/>
                <a:sym typeface="Montserrat"/>
              </a:rPr>
              <a:t>With our health needs:</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rPr lang="en-GB" sz="1600">
                <a:latin typeface="Montserrat"/>
                <a:ea typeface="Montserrat"/>
                <a:cs typeface="Montserrat"/>
                <a:sym typeface="Montserrat"/>
              </a:rPr>
              <a:t>		Doctor			                Dentist			              Optician</a:t>
            </a:r>
            <a:endParaRPr sz="1600">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374" name="Google Shape;374;p51"/>
          <p:cNvPicPr preferRelativeResize="0"/>
          <p:nvPr/>
        </p:nvPicPr>
        <p:blipFill>
          <a:blip r:embed="rId3">
            <a:alphaModFix/>
          </a:blip>
          <a:stretch>
            <a:fillRect/>
          </a:stretch>
        </p:blipFill>
        <p:spPr>
          <a:xfrm>
            <a:off x="656775" y="1513150"/>
            <a:ext cx="2458325" cy="1668175"/>
          </a:xfrm>
          <a:prstGeom prst="rect">
            <a:avLst/>
          </a:prstGeom>
          <a:noFill/>
          <a:ln>
            <a:noFill/>
          </a:ln>
        </p:spPr>
      </p:pic>
      <p:pic>
        <p:nvPicPr>
          <p:cNvPr id="375" name="Google Shape;375;p51"/>
          <p:cNvPicPr preferRelativeResize="0"/>
          <p:nvPr/>
        </p:nvPicPr>
        <p:blipFill>
          <a:blip r:embed="rId4">
            <a:alphaModFix/>
          </a:blip>
          <a:stretch>
            <a:fillRect/>
          </a:stretch>
        </p:blipFill>
        <p:spPr>
          <a:xfrm>
            <a:off x="3361500" y="1513150"/>
            <a:ext cx="2394287" cy="1668176"/>
          </a:xfrm>
          <a:prstGeom prst="rect">
            <a:avLst/>
          </a:prstGeom>
          <a:noFill/>
          <a:ln>
            <a:noFill/>
          </a:ln>
        </p:spPr>
      </p:pic>
      <p:pic>
        <p:nvPicPr>
          <p:cNvPr id="376" name="Google Shape;376;p51"/>
          <p:cNvPicPr preferRelativeResize="0"/>
          <p:nvPr/>
        </p:nvPicPr>
        <p:blipFill rotWithShape="1">
          <a:blip r:embed="rId5">
            <a:alphaModFix/>
          </a:blip>
          <a:srcRect b="0" l="31516" r="0" t="1758"/>
          <a:stretch/>
        </p:blipFill>
        <p:spPr>
          <a:xfrm>
            <a:off x="5991425" y="1513149"/>
            <a:ext cx="2394275" cy="1668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2"/>
          <p:cNvSpPr txBox="1"/>
          <p:nvPr>
            <p:ph type="title"/>
          </p:nvPr>
        </p:nvSpPr>
        <p:spPr>
          <a:xfrm>
            <a:off x="384050" y="155675"/>
            <a:ext cx="8226000" cy="5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People who help us...</a:t>
            </a:r>
            <a:endParaRPr>
              <a:solidFill>
                <a:schemeClr val="dk2"/>
              </a:solidFill>
            </a:endParaRPr>
          </a:p>
        </p:txBody>
      </p:sp>
      <p:sp>
        <p:nvSpPr>
          <p:cNvPr id="382" name="Google Shape;382;p52"/>
          <p:cNvSpPr txBox="1"/>
          <p:nvPr/>
        </p:nvSpPr>
        <p:spPr>
          <a:xfrm>
            <a:off x="458975" y="582600"/>
            <a:ext cx="8553900" cy="3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rPr b="1" lang="en-GB" u="sng">
                <a:latin typeface="Montserrat"/>
                <a:ea typeface="Montserrat"/>
                <a:cs typeface="Montserrat"/>
                <a:sym typeface="Montserrat"/>
              </a:rPr>
              <a:t>If we need help, advice and support:</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t/>
            </a:r>
            <a:endParaRPr b="1" u="sng">
              <a:latin typeface="Montserrat"/>
              <a:ea typeface="Montserrat"/>
              <a:cs typeface="Montserrat"/>
              <a:sym typeface="Montserrat"/>
            </a:endParaRPr>
          </a:p>
          <a:p>
            <a:pPr indent="0" lvl="0" marL="0" rtl="0" algn="l">
              <a:spcBef>
                <a:spcPts val="0"/>
              </a:spcBef>
              <a:spcAft>
                <a:spcPts val="0"/>
              </a:spcAft>
              <a:buNone/>
            </a:pPr>
            <a:r>
              <a:rPr lang="en-GB">
                <a:latin typeface="Montserrat"/>
                <a:ea typeface="Montserrat"/>
                <a:cs typeface="Montserrat"/>
                <a:sym typeface="Montserrat"/>
              </a:rPr>
              <a:t>   </a:t>
            </a:r>
            <a:r>
              <a:rPr lang="en-GB" sz="1600">
                <a:latin typeface="Montserrat"/>
                <a:ea typeface="Montserrat"/>
                <a:cs typeface="Montserrat"/>
                <a:sym typeface="Montserrat"/>
              </a:rPr>
              <a:t>    Teacher                      Shopkeeper               Transport-worker                         </a:t>
            </a:r>
            <a:endParaRPr sz="160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383" name="Google Shape;383;p52"/>
          <p:cNvPicPr preferRelativeResize="0"/>
          <p:nvPr/>
        </p:nvPicPr>
        <p:blipFill>
          <a:blip r:embed="rId3">
            <a:alphaModFix/>
          </a:blip>
          <a:stretch>
            <a:fillRect/>
          </a:stretch>
        </p:blipFill>
        <p:spPr>
          <a:xfrm>
            <a:off x="118600" y="1635350"/>
            <a:ext cx="2241250" cy="1549925"/>
          </a:xfrm>
          <a:prstGeom prst="rect">
            <a:avLst/>
          </a:prstGeom>
          <a:noFill/>
          <a:ln>
            <a:noFill/>
          </a:ln>
        </p:spPr>
      </p:pic>
      <p:pic>
        <p:nvPicPr>
          <p:cNvPr id="384" name="Google Shape;384;p52"/>
          <p:cNvPicPr preferRelativeResize="0"/>
          <p:nvPr/>
        </p:nvPicPr>
        <p:blipFill>
          <a:blip r:embed="rId4">
            <a:alphaModFix/>
          </a:blip>
          <a:stretch>
            <a:fillRect/>
          </a:stretch>
        </p:blipFill>
        <p:spPr>
          <a:xfrm>
            <a:off x="4734300" y="1632025"/>
            <a:ext cx="2143050" cy="1549925"/>
          </a:xfrm>
          <a:prstGeom prst="rect">
            <a:avLst/>
          </a:prstGeom>
          <a:noFill/>
          <a:ln>
            <a:noFill/>
          </a:ln>
        </p:spPr>
      </p:pic>
      <p:pic>
        <p:nvPicPr>
          <p:cNvPr id="385" name="Google Shape;385;p52"/>
          <p:cNvPicPr preferRelativeResize="0"/>
          <p:nvPr/>
        </p:nvPicPr>
        <p:blipFill>
          <a:blip r:embed="rId5">
            <a:alphaModFix/>
          </a:blip>
          <a:stretch>
            <a:fillRect/>
          </a:stretch>
        </p:blipFill>
        <p:spPr>
          <a:xfrm>
            <a:off x="2446575" y="1635350"/>
            <a:ext cx="2201001" cy="1528374"/>
          </a:xfrm>
          <a:prstGeom prst="rect">
            <a:avLst/>
          </a:prstGeom>
          <a:noFill/>
          <a:ln>
            <a:noFill/>
          </a:ln>
        </p:spPr>
      </p:pic>
      <p:pic>
        <p:nvPicPr>
          <p:cNvPr id="386" name="Google Shape;386;p52"/>
          <p:cNvPicPr preferRelativeResize="0"/>
          <p:nvPr/>
        </p:nvPicPr>
        <p:blipFill>
          <a:blip r:embed="rId6">
            <a:alphaModFix/>
          </a:blip>
          <a:stretch>
            <a:fillRect/>
          </a:stretch>
        </p:blipFill>
        <p:spPr>
          <a:xfrm>
            <a:off x="6964075" y="1623500"/>
            <a:ext cx="2048803" cy="1549923"/>
          </a:xfrm>
          <a:prstGeom prst="rect">
            <a:avLst/>
          </a:prstGeom>
          <a:noFill/>
          <a:ln>
            <a:noFill/>
          </a:ln>
        </p:spPr>
      </p:pic>
      <p:sp>
        <p:nvSpPr>
          <p:cNvPr id="387" name="Google Shape;387;p52"/>
          <p:cNvSpPr txBox="1"/>
          <p:nvPr/>
        </p:nvSpPr>
        <p:spPr>
          <a:xfrm>
            <a:off x="7072325" y="3307225"/>
            <a:ext cx="2048700" cy="81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Family and Friends</a:t>
            </a:r>
            <a:endParaRPr sz="16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3"/>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Independent Living</a:t>
            </a:r>
            <a:endParaRPr>
              <a:solidFill>
                <a:schemeClr val="dk2"/>
              </a:solidFill>
            </a:endParaRPr>
          </a:p>
          <a:p>
            <a:pPr indent="0" lvl="0" marL="0" rtl="0" algn="l">
              <a:spcBef>
                <a:spcPts val="0"/>
              </a:spcBef>
              <a:spcAft>
                <a:spcPts val="0"/>
              </a:spcAft>
              <a:buNone/>
            </a:pPr>
            <a:r>
              <a:rPr lang="en-GB">
                <a:solidFill>
                  <a:schemeClr val="dk2"/>
                </a:solidFill>
              </a:rPr>
              <a:t>Applying Learning</a:t>
            </a:r>
            <a:endParaRPr>
              <a:solidFill>
                <a:schemeClr val="dk2"/>
              </a:solidFill>
            </a:endParaRPr>
          </a:p>
        </p:txBody>
      </p:sp>
      <p:sp>
        <p:nvSpPr>
          <p:cNvPr id="393" name="Google Shape;393;p53"/>
          <p:cNvSpPr txBox="1"/>
          <p:nvPr>
            <p:ph idx="1" type="body"/>
          </p:nvPr>
        </p:nvSpPr>
        <p:spPr>
          <a:xfrm>
            <a:off x="456125" y="1438150"/>
            <a:ext cx="8231700" cy="405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GB"/>
              <a:t>Community - People who help us</a:t>
            </a:r>
            <a:endParaRPr/>
          </a:p>
        </p:txBody>
      </p:sp>
      <p:sp>
        <p:nvSpPr>
          <p:cNvPr id="394" name="Google Shape;394;p53"/>
          <p:cNvSpPr txBox="1"/>
          <p:nvPr>
            <p:ph idx="2" type="subTitle"/>
          </p:nvPr>
        </p:nvSpPr>
        <p:spPr>
          <a:xfrm>
            <a:off x="458975"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Make it easier	</a:t>
            </a:r>
            <a:r>
              <a:rPr lang="en-GB"/>
              <a:t>		</a:t>
            </a:r>
            <a:endParaRPr/>
          </a:p>
        </p:txBody>
      </p:sp>
      <p:sp>
        <p:nvSpPr>
          <p:cNvPr id="395" name="Google Shape;395;p53"/>
          <p:cNvSpPr txBox="1"/>
          <p:nvPr>
            <p:ph idx="3" type="body"/>
          </p:nvPr>
        </p:nvSpPr>
        <p:spPr>
          <a:xfrm>
            <a:off x="458975" y="2492625"/>
            <a:ext cx="2585400" cy="2092500"/>
          </a:xfrm>
          <a:prstGeom prst="rect">
            <a:avLst/>
          </a:prstGeom>
        </p:spPr>
        <p:txBody>
          <a:bodyPr anchorCtr="0" anchor="t" bIns="91425" lIns="91425" spcFirstLastPara="1" rIns="91425" wrap="square" tIns="90000">
            <a:noAutofit/>
          </a:bodyPr>
          <a:lstStyle/>
          <a:p>
            <a:pPr indent="0" lvl="0" marL="0" rtl="0" algn="l">
              <a:lnSpc>
                <a:spcPct val="130000"/>
              </a:lnSpc>
              <a:spcBef>
                <a:spcPts val="0"/>
              </a:spcBef>
              <a:spcAft>
                <a:spcPts val="600"/>
              </a:spcAft>
              <a:buNone/>
            </a:pPr>
            <a:r>
              <a:rPr lang="en-GB" sz="1400">
                <a:solidFill>
                  <a:srgbClr val="000000"/>
                </a:solidFill>
              </a:rPr>
              <a:t>Focus on the emergency services and learn about the different jobs they do in the community.</a:t>
            </a:r>
            <a:endParaRPr/>
          </a:p>
        </p:txBody>
      </p:sp>
      <p:sp>
        <p:nvSpPr>
          <p:cNvPr id="396" name="Google Shape;396;p53"/>
          <p:cNvSpPr txBox="1"/>
          <p:nvPr>
            <p:ph idx="4" type="subTitle"/>
          </p:nvPr>
        </p:nvSpPr>
        <p:spPr>
          <a:xfrm>
            <a:off x="3279300"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Make it harder</a:t>
            </a:r>
            <a:endParaRPr>
              <a:solidFill>
                <a:schemeClr val="dk2"/>
              </a:solidFill>
            </a:endParaRPr>
          </a:p>
        </p:txBody>
      </p:sp>
      <p:sp>
        <p:nvSpPr>
          <p:cNvPr id="397" name="Google Shape;397;p53"/>
          <p:cNvSpPr txBox="1"/>
          <p:nvPr>
            <p:ph idx="5" type="body"/>
          </p:nvPr>
        </p:nvSpPr>
        <p:spPr>
          <a:xfrm>
            <a:off x="3279300" y="2492625"/>
            <a:ext cx="2585400" cy="2092500"/>
          </a:xfrm>
          <a:prstGeom prst="rect">
            <a:avLst/>
          </a:prstGeom>
        </p:spPr>
        <p:txBody>
          <a:bodyPr anchorCtr="0" anchor="t" bIns="91425" lIns="91425" spcFirstLastPara="1" rIns="91425" wrap="square" tIns="90000">
            <a:noAutofit/>
          </a:bodyPr>
          <a:lstStyle/>
          <a:p>
            <a:pPr indent="0" lvl="0" marL="0" rtl="0" algn="l">
              <a:lnSpc>
                <a:spcPct val="130000"/>
              </a:lnSpc>
              <a:spcBef>
                <a:spcPts val="0"/>
              </a:spcBef>
              <a:spcAft>
                <a:spcPts val="600"/>
              </a:spcAft>
              <a:buNone/>
            </a:pPr>
            <a:r>
              <a:rPr lang="en-GB" sz="1300">
                <a:solidFill>
                  <a:srgbClr val="000000"/>
                </a:solidFill>
              </a:rPr>
              <a:t>Think about other people that help us in our community and find out what they do to help us (e.g. refuse collectors, bus drivers, train drivers, delivery drivers, postal service workers</a:t>
            </a:r>
            <a:r>
              <a:rPr lang="en-GB" sz="1100">
                <a:solidFill>
                  <a:srgbClr val="000000"/>
                </a:solidFill>
              </a:rPr>
              <a:t>). </a:t>
            </a:r>
            <a:endParaRPr sz="900"/>
          </a:p>
        </p:txBody>
      </p:sp>
      <p:sp>
        <p:nvSpPr>
          <p:cNvPr id="398" name="Google Shape;398;p53"/>
          <p:cNvSpPr txBox="1"/>
          <p:nvPr>
            <p:ph idx="6" type="subTitle"/>
          </p:nvPr>
        </p:nvSpPr>
        <p:spPr>
          <a:xfrm>
            <a:off x="6099625"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More ideas</a:t>
            </a:r>
            <a:endParaRPr>
              <a:solidFill>
                <a:schemeClr val="dk2"/>
              </a:solidFill>
            </a:endParaRPr>
          </a:p>
        </p:txBody>
      </p:sp>
      <p:sp>
        <p:nvSpPr>
          <p:cNvPr id="399" name="Google Shape;399;p53"/>
          <p:cNvSpPr txBox="1"/>
          <p:nvPr>
            <p:ph idx="7" type="body"/>
          </p:nvPr>
        </p:nvSpPr>
        <p:spPr>
          <a:xfrm>
            <a:off x="6099625" y="2492625"/>
            <a:ext cx="2585400" cy="2092500"/>
          </a:xfrm>
          <a:prstGeom prst="rect">
            <a:avLst/>
          </a:prstGeom>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400">
                <a:solidFill>
                  <a:srgbClr val="000000"/>
                </a:solidFill>
              </a:rPr>
              <a:t>Think about the skills you need to do one of these jobs, or research different roles within one profession (e.g. paramedics, nurses, doctors, care assistants) with a parent/carer.</a:t>
            </a:r>
            <a:endParaRPr/>
          </a:p>
          <a:p>
            <a:pPr indent="0" lvl="0" marL="0" rtl="0" algn="l">
              <a:spcBef>
                <a:spcPts val="600"/>
              </a:spcBef>
              <a:spcAft>
                <a:spcPts val="600"/>
              </a:spcAft>
              <a:buNone/>
            </a:pPr>
            <a:r>
              <a:t/>
            </a:r>
            <a:endParaRPr/>
          </a:p>
        </p:txBody>
      </p:sp>
      <p:sp>
        <p:nvSpPr>
          <p:cNvPr id="400" name="Google Shape;400;p5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ph type="title"/>
          </p:nvPr>
        </p:nvSpPr>
        <p:spPr>
          <a:xfrm>
            <a:off x="459000" y="138500"/>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4- Community Living</a:t>
            </a:r>
            <a:endParaRPr>
              <a:solidFill>
                <a:schemeClr val="dk2"/>
              </a:solidFill>
            </a:endParaRPr>
          </a:p>
        </p:txBody>
      </p:sp>
      <p:sp>
        <p:nvSpPr>
          <p:cNvPr id="183" name="Google Shape;183;p36"/>
          <p:cNvSpPr txBox="1"/>
          <p:nvPr>
            <p:ph idx="1" type="subTitle"/>
          </p:nvPr>
        </p:nvSpPr>
        <p:spPr>
          <a:xfrm>
            <a:off x="458975" y="676150"/>
            <a:ext cx="3452400" cy="6798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1- Knowing which shop to buy from</a:t>
            </a:r>
            <a:endParaRPr sz="1500">
              <a:solidFill>
                <a:schemeClr val="dk2"/>
              </a:solidFill>
            </a:endParaRPr>
          </a:p>
        </p:txBody>
      </p:sp>
      <p:sp>
        <p:nvSpPr>
          <p:cNvPr id="184" name="Google Shape;184;p36"/>
          <p:cNvSpPr txBox="1"/>
          <p:nvPr>
            <p:ph idx="2" type="body"/>
          </p:nvPr>
        </p:nvSpPr>
        <p:spPr>
          <a:xfrm>
            <a:off x="412225" y="138085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Identifying a range of high street shops and knowing what they sell.</a:t>
            </a:r>
            <a:endParaRPr/>
          </a:p>
        </p:txBody>
      </p:sp>
      <p:sp>
        <p:nvSpPr>
          <p:cNvPr id="185" name="Google Shape;185;p36"/>
          <p:cNvSpPr txBox="1"/>
          <p:nvPr>
            <p:ph idx="3" type="subTitle"/>
          </p:nvPr>
        </p:nvSpPr>
        <p:spPr>
          <a:xfrm>
            <a:off x="4734000" y="676150"/>
            <a:ext cx="3608700" cy="630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2- Putting shopping away</a:t>
            </a:r>
            <a:endParaRPr>
              <a:solidFill>
                <a:schemeClr val="dk2"/>
              </a:solidFill>
            </a:endParaRPr>
          </a:p>
        </p:txBody>
      </p:sp>
      <p:sp>
        <p:nvSpPr>
          <p:cNvPr id="186" name="Google Shape;186;p36"/>
          <p:cNvSpPr txBox="1"/>
          <p:nvPr>
            <p:ph idx="4" type="body"/>
          </p:nvPr>
        </p:nvSpPr>
        <p:spPr>
          <a:xfrm>
            <a:off x="4734000"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Knowing where to store food in the kitchen and other items.</a:t>
            </a:r>
            <a:endParaRPr/>
          </a:p>
        </p:txBody>
      </p:sp>
      <p:sp>
        <p:nvSpPr>
          <p:cNvPr id="187" name="Google Shape;187;p36"/>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88" name="Google Shape;188;p36"/>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89" name="Google Shape;189;p36"/>
          <p:cNvSpPr txBox="1"/>
          <p:nvPr>
            <p:ph idx="5" type="subTitle"/>
          </p:nvPr>
        </p:nvSpPr>
        <p:spPr>
          <a:xfrm>
            <a:off x="458975" y="2190375"/>
            <a:ext cx="3452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3- Best Value</a:t>
            </a:r>
            <a:endParaRPr>
              <a:solidFill>
                <a:schemeClr val="dk2"/>
              </a:solidFill>
            </a:endParaRPr>
          </a:p>
        </p:txBody>
      </p:sp>
      <p:sp>
        <p:nvSpPr>
          <p:cNvPr id="190" name="Google Shape;190;p36"/>
          <p:cNvSpPr txBox="1"/>
          <p:nvPr>
            <p:ph idx="6" type="body"/>
          </p:nvPr>
        </p:nvSpPr>
        <p:spPr>
          <a:xfrm>
            <a:off x="458975"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Comparing same items from different shop including price, quality and quantity.</a:t>
            </a:r>
            <a:endParaRPr sz="1400"/>
          </a:p>
        </p:txBody>
      </p:sp>
      <p:sp>
        <p:nvSpPr>
          <p:cNvPr id="191" name="Google Shape;191;p36"/>
          <p:cNvSpPr txBox="1"/>
          <p:nvPr>
            <p:ph idx="7" type="subTitle"/>
          </p:nvPr>
        </p:nvSpPr>
        <p:spPr>
          <a:xfrm>
            <a:off x="4734000" y="2060775"/>
            <a:ext cx="3608700" cy="630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4- Health support in the community</a:t>
            </a:r>
            <a:endParaRPr>
              <a:solidFill>
                <a:schemeClr val="dk2"/>
              </a:solidFill>
            </a:endParaRPr>
          </a:p>
        </p:txBody>
      </p:sp>
      <p:sp>
        <p:nvSpPr>
          <p:cNvPr id="192" name="Google Shape;192;p36"/>
          <p:cNvSpPr txBox="1"/>
          <p:nvPr>
            <p:ph idx="8" type="body"/>
          </p:nvPr>
        </p:nvSpPr>
        <p:spPr>
          <a:xfrm>
            <a:off x="4734000"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Who can support us with health and where to find help in the community.</a:t>
            </a:r>
            <a:endParaRPr/>
          </a:p>
        </p:txBody>
      </p:sp>
      <p:sp>
        <p:nvSpPr>
          <p:cNvPr id="193" name="Google Shape;193;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194" name="Google Shape;194;p36"/>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95" name="Google Shape;195;p36"/>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96" name="Google Shape;196;p36"/>
          <p:cNvSpPr txBox="1"/>
          <p:nvPr>
            <p:ph idx="5" type="subTitle"/>
          </p:nvPr>
        </p:nvSpPr>
        <p:spPr>
          <a:xfrm>
            <a:off x="458975" y="3635000"/>
            <a:ext cx="3452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a:t>
            </a:r>
            <a:r>
              <a:rPr lang="en-GB">
                <a:solidFill>
                  <a:schemeClr val="dk2"/>
                </a:solidFill>
              </a:rPr>
              <a:t>sson 5-  People who help us</a:t>
            </a:r>
            <a:endParaRPr>
              <a:solidFill>
                <a:schemeClr val="dk2"/>
              </a:solidFill>
            </a:endParaRPr>
          </a:p>
        </p:txBody>
      </p:sp>
      <p:sp>
        <p:nvSpPr>
          <p:cNvPr id="197" name="Google Shape;197;p36"/>
          <p:cNvSpPr txBox="1"/>
          <p:nvPr>
            <p:ph idx="6" type="body"/>
          </p:nvPr>
        </p:nvSpPr>
        <p:spPr>
          <a:xfrm>
            <a:off x="458975" y="4270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Identifying emergency services and their roles.</a:t>
            </a:r>
            <a:endParaRPr/>
          </a:p>
        </p:txBody>
      </p:sp>
      <p:sp>
        <p:nvSpPr>
          <p:cNvPr id="198" name="Google Shape;198;p36"/>
          <p:cNvSpPr txBox="1"/>
          <p:nvPr>
            <p:ph idx="7" type="subTitle"/>
          </p:nvPr>
        </p:nvSpPr>
        <p:spPr>
          <a:xfrm>
            <a:off x="4734000" y="3583825"/>
            <a:ext cx="3608700" cy="6798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5- Travel in the community/planning a journey</a:t>
            </a:r>
            <a:endParaRPr>
              <a:solidFill>
                <a:schemeClr val="dk2"/>
              </a:solidFill>
            </a:endParaRPr>
          </a:p>
        </p:txBody>
      </p:sp>
      <p:sp>
        <p:nvSpPr>
          <p:cNvPr id="199" name="Google Shape;199;p36"/>
          <p:cNvSpPr txBox="1"/>
          <p:nvPr>
            <p:ph idx="8" type="body"/>
          </p:nvPr>
        </p:nvSpPr>
        <p:spPr>
          <a:xfrm>
            <a:off x="4734000" y="4270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Following steps to plan a journey and choose the correct mode of transport.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406" name="Google Shape;406;p5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Signposting</a:t>
            </a:r>
            <a:endParaRPr>
              <a:solidFill>
                <a:schemeClr val="dk2"/>
              </a:solidFill>
            </a:endParaRPr>
          </a:p>
        </p:txBody>
      </p:sp>
      <p:sp>
        <p:nvSpPr>
          <p:cNvPr id="407" name="Google Shape;407;p5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Independent Living:</a:t>
            </a:r>
            <a:endParaRPr/>
          </a:p>
          <a:p>
            <a:pPr indent="-330200" lvl="0" marL="457200" rtl="0" algn="l">
              <a:lnSpc>
                <a:spcPct val="130000"/>
              </a:lnSpc>
              <a:spcBef>
                <a:spcPts val="0"/>
              </a:spcBef>
              <a:spcAft>
                <a:spcPts val="0"/>
              </a:spcAft>
              <a:buSzPts val="1600"/>
              <a:buChar char="●"/>
            </a:pPr>
            <a:r>
              <a:rPr lang="en-GB"/>
              <a:t>Building Understanding- Familiar health services (Unit 4)</a:t>
            </a:r>
            <a:endParaRPr/>
          </a:p>
          <a:p>
            <a:pPr indent="-330200" lvl="0" marL="457200" rtl="0" algn="l">
              <a:lnSpc>
                <a:spcPct val="130000"/>
              </a:lnSpc>
              <a:spcBef>
                <a:spcPts val="0"/>
              </a:spcBef>
              <a:spcAft>
                <a:spcPts val="0"/>
              </a:spcAft>
              <a:buSzPts val="1600"/>
              <a:buChar char="●"/>
            </a:pPr>
            <a:r>
              <a:rPr lang="en-GB"/>
              <a:t>Applying Learning- Health support in the community (Unit 4)</a:t>
            </a:r>
            <a:endParaRPr/>
          </a:p>
        </p:txBody>
      </p:sp>
      <p:sp>
        <p:nvSpPr>
          <p:cNvPr id="408" name="Google Shape;408;p5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5"/>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414" name="Google Shape;414;p55"/>
          <p:cNvSpPr txBox="1"/>
          <p:nvPr/>
        </p:nvSpPr>
        <p:spPr>
          <a:xfrm>
            <a:off x="458975" y="1023525"/>
            <a:ext cx="8226000" cy="39528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rPr lang="en-GB" sz="1200">
                <a:solidFill>
                  <a:srgbClr val="434343"/>
                </a:solidFill>
                <a:latin typeface="Montserrat"/>
                <a:ea typeface="Montserrat"/>
                <a:cs typeface="Montserrat"/>
                <a:sym typeface="Montserrat"/>
              </a:rPr>
              <a:t>Slide 8 &amp; 9- Cambridge firefighters,Benjah, bmm27, Wikimedia Commons/Firefighters,pxhere, Creative Commons CC0/A police officer at the Buckingham Palace gate. London, UK, Ввласенко, Wikimedia Commons  Attribution-ShareAlike 2.0 Generic (CC BY-SA 2.0) /2016 Fiat Ducato 42 Maxi West Midlands Ambulance Service 3.0,Makizox, Wikimedia Commons</a:t>
            </a:r>
            <a:endParaRPr sz="1200">
              <a:solidFill>
                <a:srgbClr val="434343"/>
              </a:solidFill>
              <a:highlight>
                <a:srgbClr val="FFFFFF"/>
              </a:highlight>
              <a:latin typeface="Montserrat"/>
              <a:ea typeface="Montserrat"/>
              <a:cs typeface="Montserrat"/>
              <a:sym typeface="Montserrat"/>
            </a:endParaRPr>
          </a:p>
          <a:p>
            <a:pPr indent="0" lvl="0" marL="0" rtl="0" algn="l">
              <a:lnSpc>
                <a:spcPct val="130000"/>
              </a:lnSpc>
              <a:spcBef>
                <a:spcPts val="1000"/>
              </a:spcBef>
              <a:spcAft>
                <a:spcPts val="0"/>
              </a:spcAft>
              <a:buNone/>
            </a:pPr>
            <a:r>
              <a:rPr lang="en-GB" sz="1200">
                <a:solidFill>
                  <a:srgbClr val="434343"/>
                </a:solidFill>
                <a:highlight>
                  <a:srgbClr val="FFFFFF"/>
                </a:highlight>
                <a:latin typeface="Montserrat"/>
                <a:ea typeface="Montserrat"/>
                <a:cs typeface="Montserrat"/>
                <a:sym typeface="Montserrat"/>
              </a:rPr>
              <a:t>Slide 11 &amp; 12-Anesthesia, doctor, female, stethoscope, hospital, healthcare, vietnam, medical, student, healthcare and medicine,pxfuel/</a:t>
            </a:r>
            <a:r>
              <a:rPr lang="en-GB" sz="1200">
                <a:solidFill>
                  <a:srgbClr val="434343"/>
                </a:solidFill>
                <a:latin typeface="Montserrat"/>
                <a:ea typeface="Montserrat"/>
                <a:cs typeface="Montserrat"/>
                <a:sym typeface="Montserrat"/>
              </a:rPr>
              <a:t>This image depicts a female clinician in the process of conducting a blood pressure examination upon a seated male patient in a clinical set,CDC/ Amanda Mills,Public Domain Files/ Dentist, Piqsels/ Dentist, pxhere, Creative Commons CC0/ Vision Test, Associated Retina Consultants/</a:t>
            </a:r>
            <a:r>
              <a:rPr lang="en-GB" sz="1200">
                <a:solidFill>
                  <a:srgbClr val="434343"/>
                </a:solidFill>
                <a:highlight>
                  <a:srgbClr val="FFFFFF"/>
                </a:highlight>
                <a:latin typeface="Montserrat"/>
                <a:ea typeface="Montserrat"/>
                <a:cs typeface="Montserrat"/>
                <a:sym typeface="Montserrat"/>
              </a:rPr>
              <a:t>The Importance Of Getting An Eye Vision Test Frequently,Dr Kondrot, Healing The Eye and Wellness Center.</a:t>
            </a:r>
            <a:endParaRPr sz="1200">
              <a:solidFill>
                <a:srgbClr val="434343"/>
              </a:solidFill>
              <a:highlight>
                <a:srgbClr val="FFFFFF"/>
              </a:highlight>
              <a:latin typeface="Montserrat"/>
              <a:ea typeface="Montserrat"/>
              <a:cs typeface="Montserrat"/>
              <a:sym typeface="Montserrat"/>
            </a:endParaRPr>
          </a:p>
          <a:p>
            <a:pPr indent="0" lvl="0" marL="0" rtl="0" algn="l">
              <a:lnSpc>
                <a:spcPct val="130000"/>
              </a:lnSpc>
              <a:spcBef>
                <a:spcPts val="1000"/>
              </a:spcBef>
              <a:spcAft>
                <a:spcPts val="0"/>
              </a:spcAft>
              <a:buNone/>
            </a:pPr>
            <a:r>
              <a:rPr lang="en-GB" sz="1200">
                <a:solidFill>
                  <a:srgbClr val="434343"/>
                </a:solidFill>
                <a:highlight>
                  <a:srgbClr val="FFFFFF"/>
                </a:highlight>
                <a:latin typeface="Montserrat"/>
                <a:ea typeface="Montserrat"/>
                <a:cs typeface="Montserrat"/>
                <a:sym typeface="Montserrat"/>
              </a:rPr>
              <a:t>Slide 14 &amp; 15-Education Crisis In India: Government Schools Short Of 1 Million Teachers,Vidhya Shree, Career India/Children in a classroom, Unsplash/</a:t>
            </a:r>
            <a:r>
              <a:rPr lang="en-GB" sz="1200">
                <a:solidFill>
                  <a:srgbClr val="434343"/>
                </a:solidFill>
                <a:latin typeface="Montserrat"/>
                <a:ea typeface="Montserrat"/>
                <a:cs typeface="Montserrat"/>
                <a:sym typeface="Montserrat"/>
              </a:rPr>
              <a:t>Jane and Shop Assistant in Shoprite Sep-19,Simon Berry, Flickr Attribution-ShareAlike 2.0 Generic (CC BY-SA 2.0) / Tube Workers,flashbender,Flickr Attribution-ShareAlike 2.0 Generic (CC BY-SA 2.0)/I am London, Barry Collins,Flickr Attribution 2.0 Generic (CC BY 2.0)/</a:t>
            </a:r>
            <a:r>
              <a:rPr lang="en-GB" sz="1200">
                <a:solidFill>
                  <a:srgbClr val="434343"/>
                </a:solidFill>
                <a:highlight>
                  <a:srgbClr val="FFFFFF"/>
                </a:highlight>
                <a:latin typeface="Montserrat"/>
                <a:ea typeface="Montserrat"/>
                <a:cs typeface="Montserrat"/>
                <a:sym typeface="Montserrat"/>
              </a:rPr>
              <a:t>Market stall, market hall, market, shopping, sale, stands, shop assistant, woman, retail, real people, Pxfuel/Happy family, Catherine Scott, Wikimedia Commons/ Family eating meal, National Cancer Institute, Wikimedia Commons</a:t>
            </a:r>
            <a:endParaRPr sz="1200">
              <a:solidFill>
                <a:srgbClr val="434343"/>
              </a:solidFill>
              <a:latin typeface="Montserrat"/>
              <a:ea typeface="Montserrat"/>
              <a:cs typeface="Montserrat"/>
              <a:sym typeface="Montserrat"/>
            </a:endParaRPr>
          </a:p>
          <a:p>
            <a:pPr indent="0" lvl="0" marL="0" rtl="0" algn="l">
              <a:lnSpc>
                <a:spcPct val="130000"/>
              </a:lnSpc>
              <a:spcBef>
                <a:spcPts val="1000"/>
              </a:spcBef>
              <a:spcAft>
                <a:spcPts val="0"/>
              </a:spcAft>
              <a:buNone/>
            </a:pPr>
            <a:r>
              <a:t/>
            </a:r>
            <a:endParaRPr sz="800">
              <a:highlight>
                <a:srgbClr val="FFFFFF"/>
              </a:highlight>
              <a:latin typeface="Montserrat"/>
              <a:ea typeface="Montserrat"/>
              <a:cs typeface="Montserrat"/>
              <a:sym typeface="Montserrat"/>
            </a:endParaRPr>
          </a:p>
          <a:p>
            <a:pPr indent="0" lvl="0" marL="0" rtl="0" algn="l">
              <a:lnSpc>
                <a:spcPct val="130000"/>
              </a:lnSpc>
              <a:spcBef>
                <a:spcPts val="1000"/>
              </a:spcBef>
              <a:spcAft>
                <a:spcPts val="0"/>
              </a:spcAft>
              <a:buNone/>
            </a:pPr>
            <a:r>
              <a:t/>
            </a:r>
            <a:endParaRPr sz="1600">
              <a:solidFill>
                <a:srgbClr val="333333"/>
              </a:solidFill>
              <a:highlight>
                <a:srgbClr val="FFFFFF"/>
              </a:highlight>
              <a:latin typeface="Montserrat"/>
              <a:ea typeface="Montserrat"/>
              <a:cs typeface="Montserrat"/>
              <a:sym typeface="Montserrat"/>
            </a:endParaRPr>
          </a:p>
          <a:p>
            <a:pPr indent="0" lvl="0" marL="0" rtl="0" algn="l">
              <a:lnSpc>
                <a:spcPct val="130000"/>
              </a:lnSpc>
              <a:spcBef>
                <a:spcPts val="1000"/>
              </a:spcBef>
              <a:spcAft>
                <a:spcPts val="0"/>
              </a:spcAft>
              <a:buNone/>
            </a:pPr>
            <a:r>
              <a:t/>
            </a:r>
            <a:endParaRPr sz="800">
              <a:solidFill>
                <a:srgbClr val="404040"/>
              </a:solidFill>
              <a:latin typeface="Montserrat"/>
              <a:ea typeface="Montserrat"/>
              <a:cs typeface="Montserrat"/>
              <a:sym typeface="Montserrat"/>
            </a:endParaRPr>
          </a:p>
          <a:p>
            <a:pPr indent="0" lvl="0" marL="0" rtl="0" algn="l">
              <a:lnSpc>
                <a:spcPct val="130000"/>
              </a:lnSpc>
              <a:spcBef>
                <a:spcPts val="1000"/>
              </a:spcBef>
              <a:spcAft>
                <a:spcPts val="0"/>
              </a:spcAft>
              <a:buNone/>
            </a:pPr>
            <a:r>
              <a:t/>
            </a:r>
            <a:endParaRPr sz="800">
              <a:solidFill>
                <a:srgbClr val="404040"/>
              </a:solidFill>
              <a:latin typeface="Montserrat"/>
              <a:ea typeface="Montserrat"/>
              <a:cs typeface="Montserrat"/>
              <a:sym typeface="Montserrat"/>
            </a:endParaRPr>
          </a:p>
          <a:p>
            <a:pPr indent="0" lvl="0" marL="0" rtl="0" algn="l">
              <a:lnSpc>
                <a:spcPct val="130000"/>
              </a:lnSpc>
              <a:spcBef>
                <a:spcPts val="1000"/>
              </a:spcBef>
              <a:spcAft>
                <a:spcPts val="0"/>
              </a:spcAft>
              <a:buNone/>
            </a:pPr>
            <a:r>
              <a:t/>
            </a:r>
            <a:endParaRPr sz="800">
              <a:highlight>
                <a:srgbClr val="FFFFFF"/>
              </a:highlight>
              <a:latin typeface="Montserrat"/>
              <a:ea typeface="Montserrat"/>
              <a:cs typeface="Montserrat"/>
              <a:sym typeface="Montserrat"/>
            </a:endParaRPr>
          </a:p>
          <a:p>
            <a:pPr indent="0" lvl="0" marL="0" rtl="0" algn="l">
              <a:lnSpc>
                <a:spcPct val="130000"/>
              </a:lnSpc>
              <a:spcBef>
                <a:spcPts val="1000"/>
              </a:spcBef>
              <a:spcAft>
                <a:spcPts val="0"/>
              </a:spcAft>
              <a:buNone/>
            </a:pPr>
            <a:r>
              <a:t/>
            </a:r>
            <a:endParaRPr sz="1600">
              <a:latin typeface="Montserrat"/>
              <a:ea typeface="Montserrat"/>
              <a:cs typeface="Montserrat"/>
              <a:sym typeface="Montserrat"/>
            </a:endParaRPr>
          </a:p>
          <a:p>
            <a:pPr indent="0" lvl="0" marL="0" rtl="0" algn="l">
              <a:lnSpc>
                <a:spcPct val="130000"/>
              </a:lnSpc>
              <a:spcBef>
                <a:spcPts val="1000"/>
              </a:spcBef>
              <a:spcAft>
                <a:spcPts val="0"/>
              </a:spcAft>
              <a:buNone/>
            </a:pPr>
            <a:r>
              <a:t/>
            </a:r>
            <a:endParaRPr sz="1600">
              <a:solidFill>
                <a:srgbClr val="212124"/>
              </a:solidFill>
              <a:latin typeface="Montserrat"/>
              <a:ea typeface="Montserrat"/>
              <a:cs typeface="Montserrat"/>
              <a:sym typeface="Montserrat"/>
            </a:endParaRPr>
          </a:p>
          <a:p>
            <a:pPr indent="0" lvl="0" marL="0" rtl="0" algn="l">
              <a:lnSpc>
                <a:spcPct val="130000"/>
              </a:lnSpc>
              <a:spcBef>
                <a:spcPts val="1000"/>
              </a:spcBef>
              <a:spcAft>
                <a:spcPts val="0"/>
              </a:spcAft>
              <a:buNone/>
            </a:pPr>
            <a:r>
              <a:t/>
            </a:r>
            <a:endParaRPr sz="1600">
              <a:latin typeface="Montserrat"/>
              <a:ea typeface="Montserrat"/>
              <a:cs typeface="Montserrat"/>
              <a:sym typeface="Montserrat"/>
            </a:endParaRPr>
          </a:p>
          <a:p>
            <a:pPr indent="0" lvl="0" marL="0" rtl="0" algn="l">
              <a:lnSpc>
                <a:spcPct val="130000"/>
              </a:lnSpc>
              <a:spcBef>
                <a:spcPts val="1000"/>
              </a:spcBef>
              <a:spcAft>
                <a:spcPts val="1000"/>
              </a:spcAft>
              <a:buNone/>
            </a:pPr>
            <a:r>
              <a:t/>
            </a:r>
            <a:endParaRPr sz="1600">
              <a:solidFill>
                <a:srgbClr val="434343"/>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7"/>
          <p:cNvSpPr txBox="1"/>
          <p:nvPr/>
        </p:nvSpPr>
        <p:spPr>
          <a:xfrm>
            <a:off x="457200" y="1431700"/>
            <a:ext cx="73578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Lesson 5</a:t>
            </a:r>
            <a:r>
              <a:rPr lang="en-GB" sz="3000">
                <a:solidFill>
                  <a:schemeClr val="dk2"/>
                </a:solidFill>
                <a:latin typeface="Montserrat SemiBold"/>
                <a:ea typeface="Montserrat SemiBold"/>
                <a:cs typeface="Montserrat SemiBold"/>
                <a:sym typeface="Montserrat SemiBold"/>
              </a:rPr>
              <a:t>- People who help us</a:t>
            </a:r>
            <a:endParaRPr sz="3000">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lt1"/>
              </a:solidFill>
              <a:latin typeface="Montserrat SemiBold"/>
              <a:ea typeface="Montserrat SemiBold"/>
              <a:cs typeface="Montserrat SemiBold"/>
              <a:sym typeface="Montserrat SemiBold"/>
            </a:endParaRPr>
          </a:p>
        </p:txBody>
      </p:sp>
      <p:sp>
        <p:nvSpPr>
          <p:cNvPr id="205" name="Google Shape;205;p3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11" name="Google Shape;211;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Lesson 5</a:t>
            </a:r>
            <a:endParaRPr>
              <a:solidFill>
                <a:schemeClr val="dk2"/>
              </a:solidFill>
            </a:endParaRPr>
          </a:p>
        </p:txBody>
      </p:sp>
      <p:sp>
        <p:nvSpPr>
          <p:cNvPr id="212" name="Google Shape;212;p38"/>
          <p:cNvSpPr txBox="1"/>
          <p:nvPr>
            <p:ph idx="1" type="body"/>
          </p:nvPr>
        </p:nvSpPr>
        <p:spPr>
          <a:xfrm>
            <a:off x="458975" y="125952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Understanding the different people in our community that can help us.</a:t>
            </a:r>
            <a:endParaRPr/>
          </a:p>
          <a:p>
            <a:pPr indent="-336550" lvl="0" marL="457200" rtl="0" algn="l">
              <a:lnSpc>
                <a:spcPct val="115000"/>
              </a:lnSpc>
              <a:spcBef>
                <a:spcPts val="0"/>
              </a:spcBef>
              <a:spcAft>
                <a:spcPts val="0"/>
              </a:spcAft>
              <a:buSzPts val="1700"/>
              <a:buAutoNum type="arabicPeriod"/>
            </a:pPr>
            <a:r>
              <a:rPr lang="en-GB" sz="1500">
                <a:solidFill>
                  <a:srgbClr val="000000"/>
                </a:solidFill>
              </a:rPr>
              <a:t>Learning about emergency service workers and their roles. How they can help us in an emergency.</a:t>
            </a:r>
            <a:endParaRPr sz="1500">
              <a:solidFill>
                <a:srgbClr val="000000"/>
              </a:solidFill>
            </a:endParaRPr>
          </a:p>
          <a:p>
            <a:pPr indent="-323850" lvl="0" marL="457200" rtl="0" algn="l">
              <a:lnSpc>
                <a:spcPct val="115000"/>
              </a:lnSpc>
              <a:spcBef>
                <a:spcPts val="0"/>
              </a:spcBef>
              <a:spcAft>
                <a:spcPts val="0"/>
              </a:spcAft>
              <a:buClr>
                <a:srgbClr val="000000"/>
              </a:buClr>
              <a:buSzPts val="1500"/>
              <a:buAutoNum type="arabicPeriod"/>
            </a:pPr>
            <a:r>
              <a:rPr lang="en-GB" sz="1500">
                <a:solidFill>
                  <a:srgbClr val="000000"/>
                </a:solidFill>
              </a:rPr>
              <a:t>Looking at different healthcare professionals in our community and how they help us to stay healthy and well.</a:t>
            </a:r>
            <a:endParaRPr sz="1500">
              <a:solidFill>
                <a:srgbClr val="000000"/>
              </a:solidFill>
            </a:endParaRPr>
          </a:p>
          <a:p>
            <a:pPr indent="-323850" lvl="0" marL="457200" rtl="0" algn="l">
              <a:lnSpc>
                <a:spcPct val="115000"/>
              </a:lnSpc>
              <a:spcBef>
                <a:spcPts val="0"/>
              </a:spcBef>
              <a:spcAft>
                <a:spcPts val="0"/>
              </a:spcAft>
              <a:buClr>
                <a:srgbClr val="000000"/>
              </a:buClr>
              <a:buSzPts val="1500"/>
              <a:buAutoNum type="arabicPeriod"/>
            </a:pPr>
            <a:r>
              <a:rPr lang="en-GB" sz="1500">
                <a:solidFill>
                  <a:srgbClr val="000000"/>
                </a:solidFill>
              </a:rPr>
              <a:t>Discussing other professionals in our community and what role they play in helpings us and offering us us when we need it. E.g. Teachers, shop assistants and our families.</a:t>
            </a:r>
            <a:endParaRPr sz="1500">
              <a:solidFill>
                <a:srgbClr val="000000"/>
              </a:solidFill>
            </a:endParaRPr>
          </a:p>
          <a:p>
            <a:pPr indent="0" lvl="0" marL="0" rtl="0" algn="l">
              <a:lnSpc>
                <a:spcPct val="130000"/>
              </a:lnSpc>
              <a:spcBef>
                <a:spcPts val="1200"/>
              </a:spcBef>
              <a:spcAft>
                <a:spcPts val="0"/>
              </a:spcAft>
              <a:buSzPts val="1600"/>
              <a:buNone/>
            </a:pPr>
            <a:r>
              <a:t/>
            </a:r>
            <a:endParaRPr/>
          </a:p>
          <a:p>
            <a:pPr indent="0" lvl="0" marL="0" rtl="0" algn="l">
              <a:lnSpc>
                <a:spcPct val="130000"/>
              </a:lnSpc>
              <a:spcBef>
                <a:spcPts val="0"/>
              </a:spcBef>
              <a:spcAft>
                <a:spcPts val="0"/>
              </a:spcAft>
              <a:buSzPts val="1600"/>
              <a:buNone/>
            </a:pPr>
            <a:r>
              <a:rPr lang="en-GB"/>
              <a:t>-Additional resources: pen and paper</a:t>
            </a:r>
            <a:endParaRPr/>
          </a:p>
        </p:txBody>
      </p:sp>
      <p:sp>
        <p:nvSpPr>
          <p:cNvPr id="213" name="Google Shape;213;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9"/>
          <p:cNvSpPr txBox="1"/>
          <p:nvPr/>
        </p:nvSpPr>
        <p:spPr>
          <a:xfrm>
            <a:off x="457200" y="1431700"/>
            <a:ext cx="7357800" cy="1914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000"/>
              <a:buFont typeface="Arial"/>
              <a:buNone/>
            </a:pPr>
            <a:r>
              <a:rPr lang="en-GB" sz="3000">
                <a:solidFill>
                  <a:srgbClr val="4B3241"/>
                </a:solidFill>
                <a:latin typeface="Montserrat SemiBold"/>
                <a:ea typeface="Montserrat SemiBold"/>
                <a:cs typeface="Montserrat SemiBold"/>
                <a:sym typeface="Montserrat SemiBold"/>
              </a:rPr>
              <a:t>People who help us</a:t>
            </a:r>
            <a:endParaRPr/>
          </a:p>
        </p:txBody>
      </p:sp>
      <p:sp>
        <p:nvSpPr>
          <p:cNvPr id="219" name="Google Shape;219;p3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220" name="Google Shape;220;p39"/>
          <p:cNvSpPr txBox="1"/>
          <p:nvPr/>
        </p:nvSpPr>
        <p:spPr>
          <a:xfrm>
            <a:off x="468400" y="444500"/>
            <a:ext cx="5721000" cy="42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800"/>
              <a:buFont typeface="Arial"/>
              <a:buNone/>
            </a:pPr>
            <a:r>
              <a:rPr lang="en-GB" sz="1800">
                <a:solidFill>
                  <a:srgbClr val="4B3241"/>
                </a:solidFill>
                <a:latin typeface="Montserrat"/>
                <a:ea typeface="Montserrat"/>
                <a:cs typeface="Montserrat"/>
                <a:sym typeface="Montserrat"/>
              </a:rPr>
              <a:t>Community Living</a:t>
            </a:r>
            <a:endParaRPr>
              <a:latin typeface="Montserrat"/>
              <a:ea typeface="Montserrat"/>
              <a:cs typeface="Montserrat"/>
              <a:sym typeface="Montserrat"/>
            </a:endParaRPr>
          </a:p>
        </p:txBody>
      </p:sp>
      <p:sp>
        <p:nvSpPr>
          <p:cNvPr id="221" name="Google Shape;221;p39"/>
          <p:cNvSpPr txBox="1"/>
          <p:nvPr/>
        </p:nvSpPr>
        <p:spPr>
          <a:xfrm>
            <a:off x="457200" y="4222525"/>
            <a:ext cx="4495800" cy="5244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Clr>
                <a:srgbClr val="000000"/>
              </a:buClr>
              <a:buSzPts val="1600"/>
              <a:buFont typeface="Arial"/>
              <a:buNone/>
            </a:pPr>
            <a:r>
              <a:rPr lang="en-GB">
                <a:solidFill>
                  <a:srgbClr val="4B3241"/>
                </a:solidFill>
                <a:latin typeface="Montserrat SemiBold"/>
                <a:ea typeface="Montserrat SemiBold"/>
                <a:cs typeface="Montserrat SemiBold"/>
                <a:sym typeface="Montserrat SemiBold"/>
              </a:rPr>
              <a:t>Applying Learning</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0"/>
          <p:cNvSpPr txBox="1"/>
          <p:nvPr>
            <p:ph type="title"/>
          </p:nvPr>
        </p:nvSpPr>
        <p:spPr>
          <a:xfrm>
            <a:off x="458975" y="217800"/>
            <a:ext cx="39510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Lesson activity stages</a:t>
            </a:r>
            <a:endParaRPr>
              <a:solidFill>
                <a:schemeClr val="dk2"/>
              </a:solidFill>
            </a:endParaRPr>
          </a:p>
        </p:txBody>
      </p:sp>
      <p:sp>
        <p:nvSpPr>
          <p:cNvPr id="227" name="Google Shape;227;p40"/>
          <p:cNvSpPr txBox="1"/>
          <p:nvPr>
            <p:ph idx="1" type="body"/>
          </p:nvPr>
        </p:nvSpPr>
        <p:spPr>
          <a:xfrm>
            <a:off x="484750" y="788100"/>
            <a:ext cx="8178900" cy="331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This lesson will be taught in 4 stages:</a:t>
            </a:r>
            <a:endParaRPr/>
          </a:p>
          <a:p>
            <a:pPr indent="-330200" lvl="0" marL="457200" rtl="0" algn="l">
              <a:spcBef>
                <a:spcPts val="0"/>
              </a:spcBef>
              <a:spcAft>
                <a:spcPts val="0"/>
              </a:spcAft>
              <a:buSzPts val="1600"/>
              <a:buAutoNum type="arabicPeriod"/>
            </a:pPr>
            <a:r>
              <a:rPr lang="en-GB"/>
              <a:t>Emergency services who help us.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Health care professionals who help us.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Other people who help us in the community.</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Can you think of people who help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8" name="Google Shape;228;p40"/>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1"/>
          <p:cNvSpPr txBox="1"/>
          <p:nvPr>
            <p:ph type="title"/>
          </p:nvPr>
        </p:nvSpPr>
        <p:spPr>
          <a:xfrm>
            <a:off x="458975" y="446400"/>
            <a:ext cx="39510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Activity 1</a:t>
            </a:r>
            <a:endParaRPr>
              <a:solidFill>
                <a:schemeClr val="dk2"/>
              </a:solidFill>
            </a:endParaRPr>
          </a:p>
        </p:txBody>
      </p:sp>
      <p:sp>
        <p:nvSpPr>
          <p:cNvPr id="234" name="Google Shape;234;p41"/>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AutoNum type="arabicPeriod"/>
            </a:pPr>
            <a:r>
              <a:rPr b="1" lang="en-GB" sz="1900"/>
              <a:t>Look</a:t>
            </a:r>
            <a:r>
              <a:rPr b="1" lang="en-GB" sz="1900"/>
              <a:t> closely</a:t>
            </a:r>
            <a:r>
              <a:rPr lang="en-GB" sz="1900"/>
              <a:t> at the different emergency service workers on the next slide and think about their job roles. </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2"/>
          <p:cNvSpPr txBox="1"/>
          <p:nvPr>
            <p:ph type="title"/>
          </p:nvPr>
        </p:nvSpPr>
        <p:spPr>
          <a:xfrm>
            <a:off x="569750" y="2852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Emergency services</a:t>
            </a:r>
            <a:endParaRPr>
              <a:solidFill>
                <a:schemeClr val="dk2"/>
              </a:solidFill>
            </a:endParaRPr>
          </a:p>
        </p:txBody>
      </p:sp>
      <p:sp>
        <p:nvSpPr>
          <p:cNvPr id="240" name="Google Shape;240;p4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pic>
        <p:nvPicPr>
          <p:cNvPr id="241" name="Google Shape;241;p42"/>
          <p:cNvPicPr preferRelativeResize="0"/>
          <p:nvPr/>
        </p:nvPicPr>
        <p:blipFill>
          <a:blip r:embed="rId3">
            <a:alphaModFix/>
          </a:blip>
          <a:stretch>
            <a:fillRect/>
          </a:stretch>
        </p:blipFill>
        <p:spPr>
          <a:xfrm>
            <a:off x="2009371" y="870225"/>
            <a:ext cx="219075" cy="209550"/>
          </a:xfrm>
          <a:prstGeom prst="rect">
            <a:avLst/>
          </a:prstGeom>
          <a:noFill/>
          <a:ln>
            <a:noFill/>
          </a:ln>
        </p:spPr>
      </p:pic>
      <p:pic>
        <p:nvPicPr>
          <p:cNvPr id="242" name="Google Shape;242;p42"/>
          <p:cNvPicPr preferRelativeResize="0"/>
          <p:nvPr/>
        </p:nvPicPr>
        <p:blipFill>
          <a:blip r:embed="rId4">
            <a:alphaModFix/>
          </a:blip>
          <a:stretch>
            <a:fillRect/>
          </a:stretch>
        </p:blipFill>
        <p:spPr>
          <a:xfrm>
            <a:off x="4503196" y="822600"/>
            <a:ext cx="266700" cy="257175"/>
          </a:xfrm>
          <a:prstGeom prst="rect">
            <a:avLst/>
          </a:prstGeom>
          <a:noFill/>
          <a:ln>
            <a:noFill/>
          </a:ln>
        </p:spPr>
      </p:pic>
      <p:pic>
        <p:nvPicPr>
          <p:cNvPr id="243" name="Google Shape;243;p42"/>
          <p:cNvPicPr preferRelativeResize="0"/>
          <p:nvPr/>
        </p:nvPicPr>
        <p:blipFill>
          <a:blip r:embed="rId5">
            <a:alphaModFix/>
          </a:blip>
          <a:stretch>
            <a:fillRect/>
          </a:stretch>
        </p:blipFill>
        <p:spPr>
          <a:xfrm>
            <a:off x="7184046" y="822600"/>
            <a:ext cx="190500" cy="257175"/>
          </a:xfrm>
          <a:prstGeom prst="rect">
            <a:avLst/>
          </a:prstGeom>
          <a:noFill/>
          <a:ln>
            <a:noFill/>
          </a:ln>
        </p:spPr>
      </p:pic>
      <p:sp>
        <p:nvSpPr>
          <p:cNvPr id="244" name="Google Shape;244;p42"/>
          <p:cNvSpPr txBox="1"/>
          <p:nvPr/>
        </p:nvSpPr>
        <p:spPr>
          <a:xfrm>
            <a:off x="1010325" y="2851025"/>
            <a:ext cx="7531500" cy="88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GB" sz="1800">
                <a:latin typeface="Montserrat"/>
                <a:ea typeface="Montserrat"/>
                <a:cs typeface="Montserrat"/>
                <a:sym typeface="Montserrat"/>
              </a:rPr>
              <a:t>Look at pictures a, b,and c closely. Who are these people that help us?</a:t>
            </a:r>
            <a:endParaRPr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GB" sz="1800">
                <a:latin typeface="Montserrat"/>
                <a:ea typeface="Montserrat"/>
                <a:cs typeface="Montserrat"/>
                <a:sym typeface="Montserrat"/>
              </a:rPr>
              <a:t>What do each of them do? </a:t>
            </a:r>
            <a:endParaRPr sz="1800">
              <a:latin typeface="Montserrat"/>
              <a:ea typeface="Montserrat"/>
              <a:cs typeface="Montserrat"/>
              <a:sym typeface="Montserrat"/>
            </a:endParaRPr>
          </a:p>
          <a:p>
            <a:pPr indent="-342900" lvl="0" marL="457200" rtl="0" algn="l">
              <a:spcBef>
                <a:spcPts val="0"/>
              </a:spcBef>
              <a:spcAft>
                <a:spcPts val="0"/>
              </a:spcAft>
              <a:buSzPts val="1800"/>
              <a:buFont typeface="Montserrat"/>
              <a:buChar char="●"/>
            </a:pPr>
            <a:r>
              <a:rPr lang="en-GB" sz="1800">
                <a:latin typeface="Montserrat"/>
                <a:ea typeface="Montserrat"/>
                <a:cs typeface="Montserrat"/>
                <a:sym typeface="Montserrat"/>
              </a:rPr>
              <a:t>When would we come into contact with these professionals that help us?</a:t>
            </a:r>
            <a:endParaRPr sz="2100">
              <a:latin typeface="Montserrat"/>
              <a:ea typeface="Montserrat"/>
              <a:cs typeface="Montserrat"/>
              <a:sym typeface="Montserrat"/>
            </a:endParaRPr>
          </a:p>
        </p:txBody>
      </p:sp>
      <p:pic>
        <p:nvPicPr>
          <p:cNvPr id="245" name="Google Shape;245;p42"/>
          <p:cNvPicPr preferRelativeResize="0"/>
          <p:nvPr/>
        </p:nvPicPr>
        <p:blipFill>
          <a:blip r:embed="rId6">
            <a:alphaModFix/>
          </a:blip>
          <a:stretch>
            <a:fillRect/>
          </a:stretch>
        </p:blipFill>
        <p:spPr>
          <a:xfrm>
            <a:off x="5987625" y="946850"/>
            <a:ext cx="2444000" cy="1472923"/>
          </a:xfrm>
          <a:prstGeom prst="rect">
            <a:avLst/>
          </a:prstGeom>
          <a:noFill/>
          <a:ln>
            <a:noFill/>
          </a:ln>
        </p:spPr>
      </p:pic>
      <p:pic>
        <p:nvPicPr>
          <p:cNvPr id="246" name="Google Shape;246;p42"/>
          <p:cNvPicPr preferRelativeResize="0"/>
          <p:nvPr/>
        </p:nvPicPr>
        <p:blipFill>
          <a:blip r:embed="rId7">
            <a:alphaModFix/>
          </a:blip>
          <a:stretch>
            <a:fillRect/>
          </a:stretch>
        </p:blipFill>
        <p:spPr>
          <a:xfrm>
            <a:off x="938250" y="966325"/>
            <a:ext cx="2444000" cy="1472926"/>
          </a:xfrm>
          <a:prstGeom prst="rect">
            <a:avLst/>
          </a:prstGeom>
          <a:noFill/>
          <a:ln>
            <a:noFill/>
          </a:ln>
        </p:spPr>
      </p:pic>
      <p:pic>
        <p:nvPicPr>
          <p:cNvPr id="247" name="Google Shape;247;p42"/>
          <p:cNvPicPr preferRelativeResize="0"/>
          <p:nvPr/>
        </p:nvPicPr>
        <p:blipFill>
          <a:blip r:embed="rId8">
            <a:alphaModFix/>
          </a:blip>
          <a:stretch>
            <a:fillRect/>
          </a:stretch>
        </p:blipFill>
        <p:spPr>
          <a:xfrm>
            <a:off x="3443475" y="962500"/>
            <a:ext cx="2478554" cy="14729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3"/>
          <p:cNvSpPr txBox="1"/>
          <p:nvPr>
            <p:ph type="title"/>
          </p:nvPr>
        </p:nvSpPr>
        <p:spPr>
          <a:xfrm>
            <a:off x="569750" y="2852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Emergency services - Answers</a:t>
            </a:r>
            <a:endParaRPr>
              <a:solidFill>
                <a:schemeClr val="dk2"/>
              </a:solidFill>
            </a:endParaRPr>
          </a:p>
        </p:txBody>
      </p:sp>
      <p:sp>
        <p:nvSpPr>
          <p:cNvPr id="253" name="Google Shape;253;p4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pic>
        <p:nvPicPr>
          <p:cNvPr id="254" name="Google Shape;254;p43"/>
          <p:cNvPicPr preferRelativeResize="0"/>
          <p:nvPr/>
        </p:nvPicPr>
        <p:blipFill>
          <a:blip r:embed="rId3">
            <a:alphaModFix/>
          </a:blip>
          <a:stretch>
            <a:fillRect/>
          </a:stretch>
        </p:blipFill>
        <p:spPr>
          <a:xfrm>
            <a:off x="2009371" y="717825"/>
            <a:ext cx="219075" cy="209550"/>
          </a:xfrm>
          <a:prstGeom prst="rect">
            <a:avLst/>
          </a:prstGeom>
          <a:noFill/>
          <a:ln>
            <a:noFill/>
          </a:ln>
        </p:spPr>
      </p:pic>
      <p:pic>
        <p:nvPicPr>
          <p:cNvPr id="255" name="Google Shape;255;p43"/>
          <p:cNvPicPr preferRelativeResize="0"/>
          <p:nvPr/>
        </p:nvPicPr>
        <p:blipFill>
          <a:blip r:embed="rId4">
            <a:alphaModFix/>
          </a:blip>
          <a:stretch>
            <a:fillRect/>
          </a:stretch>
        </p:blipFill>
        <p:spPr>
          <a:xfrm>
            <a:off x="4503196" y="670200"/>
            <a:ext cx="266700" cy="257175"/>
          </a:xfrm>
          <a:prstGeom prst="rect">
            <a:avLst/>
          </a:prstGeom>
          <a:noFill/>
          <a:ln>
            <a:noFill/>
          </a:ln>
        </p:spPr>
      </p:pic>
      <p:pic>
        <p:nvPicPr>
          <p:cNvPr id="256" name="Google Shape;256;p43"/>
          <p:cNvPicPr preferRelativeResize="0"/>
          <p:nvPr/>
        </p:nvPicPr>
        <p:blipFill>
          <a:blip r:embed="rId5">
            <a:alphaModFix/>
          </a:blip>
          <a:stretch>
            <a:fillRect/>
          </a:stretch>
        </p:blipFill>
        <p:spPr>
          <a:xfrm>
            <a:off x="7184046" y="670200"/>
            <a:ext cx="190500" cy="257175"/>
          </a:xfrm>
          <a:prstGeom prst="rect">
            <a:avLst/>
          </a:prstGeom>
          <a:noFill/>
          <a:ln>
            <a:noFill/>
          </a:ln>
        </p:spPr>
      </p:pic>
      <p:sp>
        <p:nvSpPr>
          <p:cNvPr id="257" name="Google Shape;257;p43"/>
          <p:cNvSpPr txBox="1"/>
          <p:nvPr/>
        </p:nvSpPr>
        <p:spPr>
          <a:xfrm>
            <a:off x="713850" y="2637400"/>
            <a:ext cx="82260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         The Fire Service	           The Police Service            The Ambulance Service</a:t>
            </a:r>
            <a:endParaRPr sz="1600">
              <a:latin typeface="Montserrat"/>
              <a:ea typeface="Montserrat"/>
              <a:cs typeface="Montserrat"/>
              <a:sym typeface="Montserrat"/>
            </a:endParaRPr>
          </a:p>
        </p:txBody>
      </p:sp>
      <p:sp>
        <p:nvSpPr>
          <p:cNvPr id="258" name="Google Shape;258;p43"/>
          <p:cNvSpPr txBox="1"/>
          <p:nvPr/>
        </p:nvSpPr>
        <p:spPr>
          <a:xfrm>
            <a:off x="5855500" y="3222475"/>
            <a:ext cx="3000000" cy="1473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1600">
                <a:latin typeface="Montserrat"/>
                <a:ea typeface="Montserrat"/>
                <a:cs typeface="Montserrat"/>
                <a:sym typeface="Montserrat"/>
              </a:rPr>
              <a:t>We would see a paramedic If someone was seriously hurt or ill. </a:t>
            </a:r>
            <a:endParaRPr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p:txBody>
      </p:sp>
      <p:sp>
        <p:nvSpPr>
          <p:cNvPr id="259" name="Google Shape;259;p43"/>
          <p:cNvSpPr txBox="1"/>
          <p:nvPr/>
        </p:nvSpPr>
        <p:spPr>
          <a:xfrm>
            <a:off x="666377" y="3220900"/>
            <a:ext cx="2478600" cy="1473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1600">
                <a:latin typeface="Montserrat"/>
                <a:ea typeface="Montserrat"/>
                <a:cs typeface="Montserrat"/>
                <a:sym typeface="Montserrat"/>
              </a:rPr>
              <a:t>We would see a firefighter if there was a fire. </a:t>
            </a:r>
            <a:endParaRPr/>
          </a:p>
        </p:txBody>
      </p:sp>
      <p:sp>
        <p:nvSpPr>
          <p:cNvPr id="260" name="Google Shape;260;p43"/>
          <p:cNvSpPr txBox="1"/>
          <p:nvPr/>
        </p:nvSpPr>
        <p:spPr>
          <a:xfrm>
            <a:off x="3611100" y="3254650"/>
            <a:ext cx="2558100" cy="15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We would see a police officer if we saw a crime or were involved in an incident.</a:t>
            </a:r>
            <a:r>
              <a:rPr lang="en-GB" sz="1100"/>
              <a:t> </a:t>
            </a:r>
            <a:r>
              <a:rPr lang="en-GB" sz="1600">
                <a:latin typeface="Montserrat"/>
                <a:ea typeface="Montserrat"/>
                <a:cs typeface="Montserrat"/>
                <a:sym typeface="Montserrat"/>
              </a:rPr>
              <a:t> </a:t>
            </a:r>
            <a:endParaRPr/>
          </a:p>
        </p:txBody>
      </p:sp>
      <p:pic>
        <p:nvPicPr>
          <p:cNvPr id="261" name="Google Shape;261;p43"/>
          <p:cNvPicPr preferRelativeResize="0"/>
          <p:nvPr/>
        </p:nvPicPr>
        <p:blipFill>
          <a:blip r:embed="rId6">
            <a:alphaModFix/>
          </a:blip>
          <a:stretch>
            <a:fillRect/>
          </a:stretch>
        </p:blipFill>
        <p:spPr>
          <a:xfrm>
            <a:off x="5987625" y="946850"/>
            <a:ext cx="2444000" cy="1472923"/>
          </a:xfrm>
          <a:prstGeom prst="rect">
            <a:avLst/>
          </a:prstGeom>
          <a:noFill/>
          <a:ln>
            <a:noFill/>
          </a:ln>
        </p:spPr>
      </p:pic>
      <p:pic>
        <p:nvPicPr>
          <p:cNvPr id="262" name="Google Shape;262;p43"/>
          <p:cNvPicPr preferRelativeResize="0"/>
          <p:nvPr/>
        </p:nvPicPr>
        <p:blipFill>
          <a:blip r:embed="rId7">
            <a:alphaModFix/>
          </a:blip>
          <a:stretch>
            <a:fillRect/>
          </a:stretch>
        </p:blipFill>
        <p:spPr>
          <a:xfrm>
            <a:off x="938250" y="966325"/>
            <a:ext cx="2444000" cy="1472926"/>
          </a:xfrm>
          <a:prstGeom prst="rect">
            <a:avLst/>
          </a:prstGeom>
          <a:noFill/>
          <a:ln>
            <a:noFill/>
          </a:ln>
        </p:spPr>
      </p:pic>
      <p:pic>
        <p:nvPicPr>
          <p:cNvPr id="263" name="Google Shape;263;p43"/>
          <p:cNvPicPr preferRelativeResize="0"/>
          <p:nvPr/>
        </p:nvPicPr>
        <p:blipFill>
          <a:blip r:embed="rId8">
            <a:alphaModFix/>
          </a:blip>
          <a:stretch>
            <a:fillRect/>
          </a:stretch>
        </p:blipFill>
        <p:spPr>
          <a:xfrm>
            <a:off x="3443475" y="962500"/>
            <a:ext cx="2478554" cy="14729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