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10287000" cx="18288000"/>
  <p:notesSz cx="6858000" cy="9144000"/>
  <p:embeddedFontLst>
    <p:embeddedFont>
      <p:font typeface="Montserrat SemiBold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Montserrat Medium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BDF8D5-B2B5-4657-A0CE-3389B07BFBB9}">
  <a:tblStyle styleId="{18BDF8D5-B2B5-4657-A0CE-3389B07BFB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SemiBold-bold.fntdata"/><Relationship Id="rId21" Type="http://schemas.openxmlformats.org/officeDocument/2006/relationships/font" Target="fonts/MontserratSemiBold-regular.fntdata"/><Relationship Id="rId24" Type="http://schemas.openxmlformats.org/officeDocument/2006/relationships/font" Target="fonts/MontserratSemiBold-boldItalic.fntdata"/><Relationship Id="rId23" Type="http://schemas.openxmlformats.org/officeDocument/2006/relationships/font" Target="fonts/MontserratSemiBold-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Medium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italic.fntdata"/><Relationship Id="rId30" Type="http://schemas.openxmlformats.org/officeDocument/2006/relationships/font" Target="fonts/MontserratMedium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MontserratMedium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349fb42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349fb42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a3c29a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ca3c29a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ca3c29a8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ca3c29a8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a3c29a8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ca3c29a8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683c506d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683c506d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218b3159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218b3159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c8be280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c8be280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acd18b94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acd18b94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c8be2803b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c8be2803b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e6660c7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e6660c7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4acc23650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74acc2365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e6660c761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e6660c761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 through the first example with them, give pause time to come up with the answer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e6660c761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e6660c76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a3c29a8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ca3c29a8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b="0" sz="6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917942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6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917950" y="890050"/>
            <a:ext cx="164520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b="0" i="0" sz="3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 marR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b="0" i="0" sz="3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 marR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 marR="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marR="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b="0" i="0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marR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b="0" i="0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917942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6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0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8">
          <p15:clr>
            <a:srgbClr val="EA4335"/>
          </p15:clr>
        </p15:guide>
        <p15:guide id="7" orient="horz" pos="1386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Lesson 14 - Review (Part 1)</a:t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(Downloadable Student Document) 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Science - Biology - Key Stage 3</a:t>
            </a:r>
            <a:endParaRPr>
              <a:solidFill>
                <a:srgbClr val="4B3241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Cells, Tissues and Organs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6" name="Google Shape;96;p18"/>
          <p:cNvSpPr txBox="1"/>
          <p:nvPr>
            <p:ph idx="4294967295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Miss Wickham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Magnification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917600" y="2151900"/>
            <a:ext cx="16840800" cy="5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What is the</a:t>
            </a:r>
            <a:r>
              <a:rPr b="1" lang="en-GB" sz="3300">
                <a:latin typeface="Montserrat"/>
                <a:ea typeface="Montserrat"/>
                <a:cs typeface="Montserrat"/>
                <a:sym typeface="Montserrat"/>
              </a:rPr>
              <a:t> image size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 of a virus head, in the actual size is 6.8mm and it has been magnified x2500?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85" name="Google Shape;185;p27"/>
          <p:cNvGraphicFramePr/>
          <p:nvPr/>
        </p:nvGraphicFramePr>
        <p:xfrm>
          <a:off x="2937175" y="3699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2746650"/>
                <a:gridCol w="10746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alues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quation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ubstitute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earrange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nswer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nit 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1" name="Google Shape;191;p28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Magnification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917600" y="2151900"/>
            <a:ext cx="16840800" cy="5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A butterfly wing measured </a:t>
            </a:r>
            <a:r>
              <a:rPr b="1" lang="en-GB" sz="3500">
                <a:latin typeface="Montserrat"/>
                <a:ea typeface="Montserrat"/>
                <a:cs typeface="Montserrat"/>
                <a:sym typeface="Montserrat"/>
              </a:rPr>
              <a:t>10cm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 in length and was magnified x 10. Calculate the image size of the butterfly wing. 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93" name="Google Shape;193;p28"/>
          <p:cNvGraphicFramePr/>
          <p:nvPr/>
        </p:nvGraphicFramePr>
        <p:xfrm>
          <a:off x="2721300" y="400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2746650"/>
                <a:gridCol w="10746450"/>
              </a:tblGrid>
              <a:tr h="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alues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quation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ubstitute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earrange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nswer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nit 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Magnification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1047450" y="2151900"/>
            <a:ext cx="16840800" cy="5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7. 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A root hair cell measured </a:t>
            </a:r>
            <a:r>
              <a:rPr b="1" lang="en-GB" sz="3500">
                <a:latin typeface="Montserrat"/>
                <a:ea typeface="Montserrat"/>
                <a:cs typeface="Montserrat"/>
                <a:sym typeface="Montserrat"/>
              </a:rPr>
              <a:t>102 micrometres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 in length and was magnified x 20. Calculate the image size of the root hair cell. 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01" name="Google Shape;201;p29"/>
          <p:cNvGraphicFramePr/>
          <p:nvPr/>
        </p:nvGraphicFramePr>
        <p:xfrm>
          <a:off x="2721300" y="400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2746650"/>
                <a:gridCol w="10746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alues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quation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ubstitute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earrange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nswer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nit 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7" name="Google Shape;207;p30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Extension magnification questions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1165525" y="2229700"/>
            <a:ext cx="16443900" cy="6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Calculate the magnification of a euglena cell if the image size is 10 millimeters and actual size is 0.001 centimeters.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Calculate the image size of a red blood cell if actual size is 2.3cm and is magnified x15.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Calculate the actual size of a flea if the image measures 3.43 cm and is magnified x20.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Calculate the magnification of a bee if the image is 6.77 millimeters and actual size is 3.4 micrometers.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Calculate the actual size of a skin cell if the image size is 67.7 micrometers and is magnified x 10.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4" name="Google Shape;214;p3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5" name="Google Shape;215;p31"/>
          <p:cNvSpPr txBox="1"/>
          <p:nvPr>
            <p:ph idx="1" type="body"/>
          </p:nvPr>
        </p:nvSpPr>
        <p:spPr>
          <a:xfrm>
            <a:off x="917950" y="1961900"/>
            <a:ext cx="1645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6604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[2, 4] -[Outlined image of microscope] - [public domain] - [publicdomainvectors]</a:t>
            </a:r>
            <a:endParaRPr/>
          </a:p>
          <a:p>
            <a:pPr indent="-6604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[4] - [Public Health Image Library] - [Dr. Mae Melvin] - [publicdomainlibrary]</a:t>
            </a:r>
            <a:endParaRPr/>
          </a:p>
          <a:p>
            <a:pPr indent="-660400" lvl="0" marL="914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[4] - [Microscope glass] - [Szőcs TamásTamasflex] - [Wikimedia Commons]</a:t>
            </a:r>
            <a:endParaRPr/>
          </a:p>
          <a:p>
            <a:pPr indent="-660400" lvl="0" marL="914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[4] - [An onion on a white background] - [Colin] - [Wikimedia Commons]</a:t>
            </a:r>
            <a:endParaRPr/>
          </a:p>
          <a:p>
            <a:pPr indent="-6604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[4] - [</a:t>
            </a:r>
            <a:r>
              <a:rPr lang="en-GB"/>
              <a:t>Onion cells through the light microscope] -  [Kateryna Kot] - [wikimedia commons] </a:t>
            </a:r>
            <a:endParaRPr/>
          </a:p>
        </p:txBody>
      </p:sp>
      <p:sp>
        <p:nvSpPr>
          <p:cNvPr id="216" name="Google Shape;216;p3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917950" y="5852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Recap on Part of a Microscopes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7600" y="2548075"/>
            <a:ext cx="4095250" cy="62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494375" y="1895700"/>
            <a:ext cx="60582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Label the parts of the microscope using these keywords: </a:t>
            </a:r>
            <a:r>
              <a:rPr b="1" lang="en-GB" sz="3200">
                <a:latin typeface="Montserrat"/>
                <a:ea typeface="Montserrat"/>
                <a:cs typeface="Montserrat"/>
                <a:sym typeface="Montserrat"/>
              </a:rPr>
              <a:t>eyepiece lens, mirror, objective lens, coarse focus, stage, fine focus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6" name="Google Shape;106;p19"/>
          <p:cNvCxnSpPr/>
          <p:nvPr/>
        </p:nvCxnSpPr>
        <p:spPr>
          <a:xfrm>
            <a:off x="10190600" y="3095750"/>
            <a:ext cx="1487400" cy="110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19"/>
          <p:cNvSpPr txBox="1"/>
          <p:nvPr/>
        </p:nvSpPr>
        <p:spPr>
          <a:xfrm>
            <a:off x="11678000" y="2985575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11527450" y="5010825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1527450" y="6402650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11527450" y="7601650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842725" y="7063550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7066425" y="3646475"/>
            <a:ext cx="6336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3" name="Google Shape;113;p19"/>
          <p:cNvCxnSpPr>
            <a:endCxn id="108" idx="1"/>
          </p:cNvCxnSpPr>
          <p:nvPr/>
        </p:nvCxnSpPr>
        <p:spPr>
          <a:xfrm flipH="1" rot="10800000">
            <a:off x="11262850" y="5341275"/>
            <a:ext cx="264600" cy="3093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9"/>
          <p:cNvCxnSpPr>
            <a:endCxn id="109" idx="1"/>
          </p:cNvCxnSpPr>
          <p:nvPr/>
        </p:nvCxnSpPr>
        <p:spPr>
          <a:xfrm>
            <a:off x="10493650" y="6318200"/>
            <a:ext cx="1033800" cy="414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9"/>
          <p:cNvCxnSpPr>
            <a:endCxn id="110" idx="1"/>
          </p:cNvCxnSpPr>
          <p:nvPr/>
        </p:nvCxnSpPr>
        <p:spPr>
          <a:xfrm flipH="1" rot="10800000">
            <a:off x="9997750" y="7932100"/>
            <a:ext cx="1529700" cy="93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9"/>
          <p:cNvCxnSpPr>
            <a:stCxn id="111" idx="3"/>
          </p:cNvCxnSpPr>
          <p:nvPr/>
        </p:nvCxnSpPr>
        <p:spPr>
          <a:xfrm>
            <a:off x="6476325" y="7394000"/>
            <a:ext cx="1813800" cy="163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9"/>
          <p:cNvCxnSpPr>
            <a:stCxn id="112" idx="3"/>
          </p:cNvCxnSpPr>
          <p:nvPr/>
        </p:nvCxnSpPr>
        <p:spPr>
          <a:xfrm>
            <a:off x="7700025" y="3976925"/>
            <a:ext cx="1716600" cy="4407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917950" y="5852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Match up the part to the description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124" name="Google Shape;124;p20"/>
          <p:cNvGraphicFramePr/>
          <p:nvPr/>
        </p:nvGraphicFramePr>
        <p:xfrm>
          <a:off x="724450" y="236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54752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Part of the microscope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(1)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Eyepiece lens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(2)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Coarse focus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(3)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mirror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(4)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stage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(5)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Fine focus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(6)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lens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25" name="Google Shape;125;p20"/>
          <p:cNvGraphicFramePr/>
          <p:nvPr/>
        </p:nvGraphicFramePr>
        <p:xfrm>
          <a:off x="9630925" y="236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73122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Functions of parts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(a) 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Reflects light onto stage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(b) Moves the stage up and down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(c)</a:t>
                      </a: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Where the specimen is placed to be viewed 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(d) Changes the magnification 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(e) The viewer looks through to see the specimen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(f) Used to make a clearer image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674875" y="18806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Task - describe how to prepare a slide to view plant cells</a:t>
            </a:r>
            <a:endParaRPr sz="3500"/>
          </a:p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3250" y="5309925"/>
            <a:ext cx="2821100" cy="35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7550" y="5806000"/>
            <a:ext cx="3183986" cy="3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875" y="6143837"/>
            <a:ext cx="4125826" cy="26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155" y="6143827"/>
            <a:ext cx="2950099" cy="263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7">
            <a:alphaModFix/>
          </a:blip>
          <a:srcRect b="-3950" l="0" r="0" t="0"/>
          <a:stretch/>
        </p:blipFill>
        <p:spPr>
          <a:xfrm>
            <a:off x="5031875" y="6143825"/>
            <a:ext cx="2950092" cy="269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1031500" y="2419825"/>
            <a:ext cx="146640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Use the images to help you. 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Include: 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Char char="-"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5 steps 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Char char="-"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Objects seen in the images below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74875" y="890050"/>
            <a:ext cx="149130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Looking at animal and plant cells with a microscope</a:t>
            </a:r>
            <a:endParaRPr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Task - spot the mistakes in the description on how to view cheek cells under the microscope</a:t>
            </a:r>
            <a:endParaRPr/>
          </a:p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917950" y="3268725"/>
            <a:ext cx="16452000" cy="5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Method of preparing a cheek slide: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Take a dirty cotton wool and gently scrape the inside of your nose.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Smear the cotton wool on the centre of the microscope stage for 2 to 3 seconds.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Add a drop of iodine solution and place a coverslip on top, making sure there is no air bubbles and remove any excess with a bath towel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Place the glass slipper onto the mirror on the microscope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1093775" y="954700"/>
            <a:ext cx="14362500" cy="124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Describe how to view the animal/plant cells under the microscope. </a:t>
            </a:r>
            <a:br>
              <a:rPr b="1" i="0" lang="en-GB" sz="3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3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1203450" y="2472825"/>
            <a:ext cx="14362500" cy="3508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Include: </a:t>
            </a:r>
            <a:endParaRPr b="1" sz="3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"/>
              <a:buChar char="-"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Numbered steps </a:t>
            </a:r>
            <a:endParaRPr b="1" sz="3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"/>
              <a:buChar char="-"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Each part of the microscope (eyepiece lens, fine focus, coarse focus, stage, mirror, objective lens)</a:t>
            </a:r>
            <a:b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3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"/>
              <a:buAutoNum type="arabicPeriod"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Prepare the ________ and place on the _______.  </a:t>
            </a:r>
            <a:endParaRPr b="1" sz="3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Calculating m</a:t>
            </a: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917950" y="1685800"/>
            <a:ext cx="148311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latin typeface="Montserrat"/>
                <a:ea typeface="Montserrat"/>
                <a:cs typeface="Montserrat"/>
                <a:sym typeface="Montserrat"/>
              </a:rPr>
              <a:t>Magnification = image size </a:t>
            </a:r>
            <a:r>
              <a:rPr b="1" lang="en-GB" sz="35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÷ actual size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917600" y="2714800"/>
            <a:ext cx="16840800" cy="14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AutoNum type="arabicPeriod"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An animal cell in a photograph measures </a:t>
            </a:r>
            <a:r>
              <a:rPr b="1" lang="en-GB" sz="3500">
                <a:latin typeface="Montserrat"/>
                <a:ea typeface="Montserrat"/>
                <a:cs typeface="Montserrat"/>
                <a:sym typeface="Montserrat"/>
              </a:rPr>
              <a:t>23 mm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 across. If the actual size of the cell is </a:t>
            </a:r>
            <a:r>
              <a:rPr b="1" lang="en-GB" sz="3500">
                <a:latin typeface="Montserrat"/>
                <a:ea typeface="Montserrat"/>
                <a:cs typeface="Montserrat"/>
                <a:sym typeface="Montserrat"/>
              </a:rPr>
              <a:t>0.020 mm</a:t>
            </a: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, what is the magnification in the photograph?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AutoNum type="arabicPeriod"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A bacteria cell in a photograph measures 36 mm across. If the actual size of the cell is 0.018 mm, what is the magnification in the photograph?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Montserrat"/>
              <a:buAutoNum type="arabicPeriod"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A euglena is 0.034 mm in length, but under the microscope the image of the euglena appears to be 26mm long. What is the magnification? 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723600" y="4984875"/>
            <a:ext cx="17034900" cy="3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" name="Google Shape;167;p25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Magnification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979925" y="2151900"/>
            <a:ext cx="16840800" cy="5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4. The nucleus in a photograph of a cell measures </a:t>
            </a:r>
            <a:r>
              <a:rPr b="1" lang="en-GB" sz="3300">
                <a:latin typeface="Montserrat"/>
                <a:ea typeface="Montserrat"/>
                <a:cs typeface="Montserrat"/>
                <a:sym typeface="Montserrat"/>
              </a:rPr>
              <a:t>3 mm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 across. If the magnification in the photograph is </a:t>
            </a:r>
            <a:r>
              <a:rPr b="1" lang="en-GB" sz="3300">
                <a:latin typeface="Montserrat"/>
                <a:ea typeface="Montserrat"/>
                <a:cs typeface="Montserrat"/>
                <a:sym typeface="Montserrat"/>
              </a:rPr>
              <a:t>× 500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, what is the </a:t>
            </a:r>
            <a:r>
              <a:rPr b="1" lang="en-GB" sz="3300">
                <a:latin typeface="Montserrat"/>
                <a:ea typeface="Montserrat"/>
                <a:cs typeface="Montserrat"/>
                <a:sym typeface="Montserrat"/>
              </a:rPr>
              <a:t>actual size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 of the nucleus?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69" name="Google Shape;169;p25"/>
          <p:cNvGraphicFramePr/>
          <p:nvPr/>
        </p:nvGraphicFramePr>
        <p:xfrm>
          <a:off x="3842400" y="401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2993400"/>
                <a:gridCol w="8122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alues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quation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ubstitute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earrange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nswer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nit 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975725" y="752700"/>
            <a:ext cx="13493100" cy="1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Magnification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917600" y="2151900"/>
            <a:ext cx="16840800" cy="5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lang="en-GB" sz="3300">
                <a:latin typeface="Montserrat"/>
                <a:ea typeface="Montserrat"/>
                <a:cs typeface="Montserrat"/>
                <a:sym typeface="Montserrat"/>
              </a:rPr>
              <a:t>You are looking at onion cells under a microscope and want to know how big the cells really are. You measure the size of the cells as it appears and find out that is measures 20mm with a magnification of x1000. Work out the actual size of the cell.</a:t>
            </a:r>
            <a:br>
              <a:rPr lang="en-GB" sz="3300"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3300">
                <a:latin typeface="Montserrat"/>
                <a:ea typeface="Montserrat"/>
                <a:cs typeface="Montserrat"/>
                <a:sym typeface="Montserrat"/>
              </a:rPr>
            </a:b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77" name="Google Shape;177;p26"/>
          <p:cNvGraphicFramePr/>
          <p:nvPr/>
        </p:nvGraphicFramePr>
        <p:xfrm>
          <a:off x="2843775" y="4442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{18BDF8D5-B2B5-4657-A0CE-3389B07BFBB9}</a:tableStyleId>
              </a:tblPr>
              <a:tblGrid>
                <a:gridCol w="2746650"/>
                <a:gridCol w="10746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alues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quation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ubstitute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earrange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nswer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</a:t>
                      </a:r>
                      <a:r>
                        <a:rPr lang="en-GB" sz="3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nit </a:t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